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authors.xml" ContentType="application/vnd.ms-powerpoint.author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2.xml" ContentType="application/vnd.openxmlformats-officedocument.presentationml.tags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6" r:id="rId4"/>
  </p:sldMasterIdLst>
  <p:notesMasterIdLst>
    <p:notesMasterId r:id="rId27"/>
  </p:notesMasterIdLst>
  <p:sldIdLst>
    <p:sldId id="10764" r:id="rId5"/>
    <p:sldId id="303" r:id="rId6"/>
    <p:sldId id="10751" r:id="rId7"/>
    <p:sldId id="10754" r:id="rId8"/>
    <p:sldId id="10755" r:id="rId9"/>
    <p:sldId id="5790" r:id="rId10"/>
    <p:sldId id="10752" r:id="rId11"/>
    <p:sldId id="10753" r:id="rId12"/>
    <p:sldId id="10761" r:id="rId13"/>
    <p:sldId id="10744" r:id="rId14"/>
    <p:sldId id="10746" r:id="rId15"/>
    <p:sldId id="10762" r:id="rId16"/>
    <p:sldId id="10756" r:id="rId17"/>
    <p:sldId id="10757" r:id="rId18"/>
    <p:sldId id="10760" r:id="rId19"/>
    <p:sldId id="10758" r:id="rId20"/>
    <p:sldId id="10747" r:id="rId21"/>
    <p:sldId id="10759" r:id="rId22"/>
    <p:sldId id="10748" r:id="rId23"/>
    <p:sldId id="10749" r:id="rId24"/>
    <p:sldId id="302" r:id="rId25"/>
    <p:sldId id="5792" r:id="rId26"/>
  </p:sldIdLst>
  <p:sldSz cx="12436475" cy="6994525"/>
  <p:notesSz cx="6858000" cy="9144000"/>
  <p:defaultTextStyle>
    <a:defPPr>
      <a:defRPr lang="en-US"/>
    </a:defPPr>
    <a:lvl1pPr marL="0" algn="l" defTabSz="932688" rtl="0" eaLnBrk="1" latinLnBrk="0" hangingPunct="1">
      <a:defRPr sz="1836" kern="1200">
        <a:solidFill>
          <a:schemeClr val="tx1"/>
        </a:solidFill>
        <a:latin typeface="+mn-lt"/>
        <a:ea typeface="+mn-ea"/>
        <a:cs typeface="+mn-cs"/>
      </a:defRPr>
    </a:lvl1pPr>
    <a:lvl2pPr marL="466344" algn="l" defTabSz="932688" rtl="0" eaLnBrk="1" latinLnBrk="0" hangingPunct="1">
      <a:defRPr sz="1836" kern="1200">
        <a:solidFill>
          <a:schemeClr val="tx1"/>
        </a:solidFill>
        <a:latin typeface="+mn-lt"/>
        <a:ea typeface="+mn-ea"/>
        <a:cs typeface="+mn-cs"/>
      </a:defRPr>
    </a:lvl2pPr>
    <a:lvl3pPr marL="932688" algn="l" defTabSz="932688" rtl="0" eaLnBrk="1" latinLnBrk="0" hangingPunct="1">
      <a:defRPr sz="1836" kern="1200">
        <a:solidFill>
          <a:schemeClr val="tx1"/>
        </a:solidFill>
        <a:latin typeface="+mn-lt"/>
        <a:ea typeface="+mn-ea"/>
        <a:cs typeface="+mn-cs"/>
      </a:defRPr>
    </a:lvl3pPr>
    <a:lvl4pPr marL="1399032" algn="l" defTabSz="932688" rtl="0" eaLnBrk="1" latinLnBrk="0" hangingPunct="1">
      <a:defRPr sz="1836" kern="1200">
        <a:solidFill>
          <a:schemeClr val="tx1"/>
        </a:solidFill>
        <a:latin typeface="+mn-lt"/>
        <a:ea typeface="+mn-ea"/>
        <a:cs typeface="+mn-cs"/>
      </a:defRPr>
    </a:lvl4pPr>
    <a:lvl5pPr marL="1865376" algn="l" defTabSz="932688" rtl="0" eaLnBrk="1" latinLnBrk="0" hangingPunct="1">
      <a:defRPr sz="1836" kern="1200">
        <a:solidFill>
          <a:schemeClr val="tx1"/>
        </a:solidFill>
        <a:latin typeface="+mn-lt"/>
        <a:ea typeface="+mn-ea"/>
        <a:cs typeface="+mn-cs"/>
      </a:defRPr>
    </a:lvl5pPr>
    <a:lvl6pPr marL="2331720" algn="l" defTabSz="932688" rtl="0" eaLnBrk="1" latinLnBrk="0" hangingPunct="1">
      <a:defRPr sz="1836" kern="1200">
        <a:solidFill>
          <a:schemeClr val="tx1"/>
        </a:solidFill>
        <a:latin typeface="+mn-lt"/>
        <a:ea typeface="+mn-ea"/>
        <a:cs typeface="+mn-cs"/>
      </a:defRPr>
    </a:lvl6pPr>
    <a:lvl7pPr marL="2798064" algn="l" defTabSz="932688" rtl="0" eaLnBrk="1" latinLnBrk="0" hangingPunct="1">
      <a:defRPr sz="1836" kern="1200">
        <a:solidFill>
          <a:schemeClr val="tx1"/>
        </a:solidFill>
        <a:latin typeface="+mn-lt"/>
        <a:ea typeface="+mn-ea"/>
        <a:cs typeface="+mn-cs"/>
      </a:defRPr>
    </a:lvl7pPr>
    <a:lvl8pPr marL="3264408" algn="l" defTabSz="932688" rtl="0" eaLnBrk="1" latinLnBrk="0" hangingPunct="1">
      <a:defRPr sz="1836" kern="1200">
        <a:solidFill>
          <a:schemeClr val="tx1"/>
        </a:solidFill>
        <a:latin typeface="+mn-lt"/>
        <a:ea typeface="+mn-ea"/>
        <a:cs typeface="+mn-cs"/>
      </a:defRPr>
    </a:lvl8pPr>
    <a:lvl9pPr marL="3730752" algn="l" defTabSz="932688" rtl="0" eaLnBrk="1" latinLnBrk="0" hangingPunct="1">
      <a:defRPr sz="183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lides" id="{9508A1C3-B7C8-C64E-9FFA-E05898E13AD5}">
          <p14:sldIdLst>
            <p14:sldId id="10764"/>
            <p14:sldId id="303"/>
            <p14:sldId id="10751"/>
          </p14:sldIdLst>
        </p14:section>
        <p14:section name="Getting to Know" id="{00396955-7A4C-43BB-8B0F-4C3F0C3EDA8D}">
          <p14:sldIdLst>
            <p14:sldId id="10754"/>
            <p14:sldId id="10755"/>
            <p14:sldId id="5790"/>
            <p14:sldId id="10752"/>
            <p14:sldId id="10753"/>
            <p14:sldId id="10761"/>
          </p14:sldIdLst>
        </p14:section>
        <p14:section name="Accessing" id="{99889FB5-4BC8-44DD-BBA9-05F28AEB8D57}">
          <p14:sldIdLst>
            <p14:sldId id="10744"/>
          </p14:sldIdLst>
        </p14:section>
        <p14:section name="Search Results" id="{949B79E9-EAB6-42A3-92C4-2F1F8591B034}">
          <p14:sldIdLst>
            <p14:sldId id="10746"/>
            <p14:sldId id="10762"/>
          </p14:sldIdLst>
        </p14:section>
        <p14:section name="Tips &amp; Tricks - LIVE DEMOS" id="{4AB69795-A674-4884-81D0-97D625FF28B2}">
          <p14:sldIdLst>
            <p14:sldId id="10756"/>
            <p14:sldId id="10757"/>
            <p14:sldId id="10760"/>
            <p14:sldId id="10758"/>
            <p14:sldId id="10747"/>
            <p14:sldId id="10759"/>
          </p14:sldIdLst>
        </p14:section>
        <p14:section name="Resources" id="{8609D931-88D7-4A93-96C0-EDDBD33F3559}">
          <p14:sldIdLst>
            <p14:sldId id="10748"/>
            <p14:sldId id="10749"/>
            <p14:sldId id="302"/>
          </p14:sldIdLst>
        </p14:section>
        <p14:section name="Appendix" id="{78F994E3-0EC1-4124-B350-1FBE3A6FA270}">
          <p14:sldIdLst>
            <p14:sldId id="5792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06CE61B-8C07-435A-C23B-B09A3DDFEAE0}" name="Matt Davis" initials="MD" userId="Matt Davis" providerId="None"/>
  <p188:author id="{9F6E39A8-4D4C-2F51-4D5B-3674B1D6F878}" name="Angela Powell" initials="AP" userId="S-1-5-21-1216309865-3539344747-2434043972-1001" providerId="AD"/>
  <p188:author id="{54F03DC8-07BF-6F32-82B6-0AC8F603F665}" name="Heidi Hurdle" initials="HH" userId="S::heidisc@microsoft.com::dc1e2854-9d5f-4df3-8085-15bf0b0c5d05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gela Powell" initials="AP" lastIdx="33" clrIdx="0">
    <p:extLst>
      <p:ext uri="{19B8F6BF-5375-455C-9EA6-DF929625EA0E}">
        <p15:presenceInfo xmlns:p15="http://schemas.microsoft.com/office/powerpoint/2012/main" userId="S-1-5-21-1216309865-3539344747-2434043972-1001" providerId="AD"/>
      </p:ext>
    </p:extLst>
  </p:cmAuthor>
  <p:cmAuthor id="2" name="Matt Davis" initials="MD" lastIdx="10" clrIdx="1">
    <p:extLst>
      <p:ext uri="{19B8F6BF-5375-455C-9EA6-DF929625EA0E}">
        <p15:presenceInfo xmlns:p15="http://schemas.microsoft.com/office/powerpoint/2012/main" userId="Matt Davi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78D4"/>
    <a:srgbClr val="F3FAFF"/>
    <a:srgbClr val="008272"/>
    <a:srgbClr val="0278D7"/>
    <a:srgbClr val="409AE1"/>
    <a:srgbClr val="C1C1C1"/>
    <a:srgbClr val="0078D7"/>
    <a:srgbClr val="000000"/>
    <a:srgbClr val="FFFFFF"/>
    <a:srgbClr val="F3F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CD1B54-0B36-7A4E-913A-A21C02273F89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2D3714-B553-A044-BA72-366907BA3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004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32688" rtl="0" eaLnBrk="1" latinLnBrk="0" hangingPunct="1">
      <a:defRPr sz="1224" kern="1200">
        <a:solidFill>
          <a:schemeClr val="tx1"/>
        </a:solidFill>
        <a:latin typeface="+mn-lt"/>
        <a:ea typeface="+mn-ea"/>
        <a:cs typeface="+mn-cs"/>
      </a:defRPr>
    </a:lvl1pPr>
    <a:lvl2pPr marL="466344" algn="l" defTabSz="932688" rtl="0" eaLnBrk="1" latinLnBrk="0" hangingPunct="1">
      <a:defRPr sz="1224" kern="1200">
        <a:solidFill>
          <a:schemeClr val="tx1"/>
        </a:solidFill>
        <a:latin typeface="+mn-lt"/>
        <a:ea typeface="+mn-ea"/>
        <a:cs typeface="+mn-cs"/>
      </a:defRPr>
    </a:lvl2pPr>
    <a:lvl3pPr marL="932688" algn="l" defTabSz="932688" rtl="0" eaLnBrk="1" latinLnBrk="0" hangingPunct="1">
      <a:defRPr sz="1224" kern="1200">
        <a:solidFill>
          <a:schemeClr val="tx1"/>
        </a:solidFill>
        <a:latin typeface="+mn-lt"/>
        <a:ea typeface="+mn-ea"/>
        <a:cs typeface="+mn-cs"/>
      </a:defRPr>
    </a:lvl3pPr>
    <a:lvl4pPr marL="1399032" algn="l" defTabSz="932688" rtl="0" eaLnBrk="1" latinLnBrk="0" hangingPunct="1">
      <a:defRPr sz="1224" kern="1200">
        <a:solidFill>
          <a:schemeClr val="tx1"/>
        </a:solidFill>
        <a:latin typeface="+mn-lt"/>
        <a:ea typeface="+mn-ea"/>
        <a:cs typeface="+mn-cs"/>
      </a:defRPr>
    </a:lvl4pPr>
    <a:lvl5pPr marL="1865376" algn="l" defTabSz="932688" rtl="0" eaLnBrk="1" latinLnBrk="0" hangingPunct="1">
      <a:defRPr sz="1224" kern="1200">
        <a:solidFill>
          <a:schemeClr val="tx1"/>
        </a:solidFill>
        <a:latin typeface="+mn-lt"/>
        <a:ea typeface="+mn-ea"/>
        <a:cs typeface="+mn-cs"/>
      </a:defRPr>
    </a:lvl5pPr>
    <a:lvl6pPr marL="2331720" algn="l" defTabSz="932688" rtl="0" eaLnBrk="1" latinLnBrk="0" hangingPunct="1">
      <a:defRPr sz="1224" kern="1200">
        <a:solidFill>
          <a:schemeClr val="tx1"/>
        </a:solidFill>
        <a:latin typeface="+mn-lt"/>
        <a:ea typeface="+mn-ea"/>
        <a:cs typeface="+mn-cs"/>
      </a:defRPr>
    </a:lvl6pPr>
    <a:lvl7pPr marL="2798064" algn="l" defTabSz="932688" rtl="0" eaLnBrk="1" latinLnBrk="0" hangingPunct="1">
      <a:defRPr sz="1224" kern="1200">
        <a:solidFill>
          <a:schemeClr val="tx1"/>
        </a:solidFill>
        <a:latin typeface="+mn-lt"/>
        <a:ea typeface="+mn-ea"/>
        <a:cs typeface="+mn-cs"/>
      </a:defRPr>
    </a:lvl7pPr>
    <a:lvl8pPr marL="3264408" algn="l" defTabSz="932688" rtl="0" eaLnBrk="1" latinLnBrk="0" hangingPunct="1">
      <a:defRPr sz="1224" kern="1200">
        <a:solidFill>
          <a:schemeClr val="tx1"/>
        </a:solidFill>
        <a:latin typeface="+mn-lt"/>
        <a:ea typeface="+mn-ea"/>
        <a:cs typeface="+mn-cs"/>
      </a:defRPr>
    </a:lvl8pPr>
    <a:lvl9pPr marL="3730752" algn="l" defTabSz="932688" rtl="0" eaLnBrk="1" latinLnBrk="0" hangingPunct="1">
      <a:defRPr sz="122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nam06.safelinks.protection.outlook.com/?url=https%3A%2F%2Fwww.microsoft.com%2Fen-us%2Fvideoplayer%2Fembed%2FRE2AA2W&amp;data=02%7C01%7Cv-mattd%40microsoft.com%7C83c5c720132248b7ac0d08d6f4f56c01%7C72f988bf86f141af91ab2d7cd011db47%7C1%7C0%7C636965732244258709&amp;sdata=8jlEukYjf%2BU42NS%2BRBiaCiVBKr7LUPAmK6znSLDRnEo%3D&amp;reserved=0" TargetMode="External"/><Relationship Id="rId7" Type="http://schemas.openxmlformats.org/officeDocument/2006/relationships/hyperlink" Target="https://nam06.safelinks.protection.outlook.com/?url=https%3A%2F%2Fwww.microsoft.com%2Fen-us%2Fvideoplayer%2Fembed%2FRE2ACDW&amp;data=02%7C01%7Cv-mattd%40microsoft.com%7C83c5c720132248b7ac0d08d6f4f56c01%7C72f988bf86f141af91ab2d7cd011db47%7C1%7C0%7C636965732244288693&amp;sdata=RL3EzADdDBWVQ2Oyu3xmFo6yFXAen73TacIy6P8SCf8%3D&amp;reserved=0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nam06.safelinks.protection.outlook.com/?url=https%3A%2F%2Fwww.microsoft.com%2Fen-us%2Fvideoplayer%2Fembed%2FRE2AA2V&amp;data=02%7C01%7Cv-mattd%40microsoft.com%7C83c5c720132248b7ac0d08d6f4f56c01%7C72f988bf86f141af91ab2d7cd011db47%7C1%7C0%7C636965732244278696&amp;sdata=0TBEfLtxwMPX4ALBg3%2Bp1dmF0p4CqM3mdyPoflMXsi4%3D&amp;reserved=0" TargetMode="External"/><Relationship Id="rId5" Type="http://schemas.openxmlformats.org/officeDocument/2006/relationships/hyperlink" Target="https://nam06.safelinks.protection.outlook.com/?url=https%3A%2F%2Fwww.microsoft.com%2Fen-us%2Fvideoplayer%2Fembed%2FRE2AuTv&amp;data=02%7C01%7Cv-mattd%40microsoft.com%7C83c5c720132248b7ac0d08d6f4f56c01%7C72f988bf86f141af91ab2d7cd011db47%7C1%7C0%7C636965732244278696&amp;sdata=N%2FUZR6mx2SAYGZITofVA1%2BL1OlVCwDJSjgXjMNa%2FIu4%3D&amp;reserved=0" TargetMode="External"/><Relationship Id="rId4" Type="http://schemas.openxmlformats.org/officeDocument/2006/relationships/hyperlink" Target="https://nam06.safelinks.protection.outlook.com/?url=https%3A%2F%2Fwww.microsoft.com%2Fen-us%2Fvideoplayer%2Fembed%2FRE2AsoN&amp;data=02%7C01%7Cv-mattd%40microsoft.com%7C83c5c720132248b7ac0d08d6f4f56c01%7C72f988bf86f141af91ab2d7cd011db47%7C1%7C0%7C636965732244268703&amp;sdata=Y9wvAwKTEGREn6jP5fVuWGNexeqfUeFBjhS8kcL0Vtw%3D&amp;reserved=0" TargetMode="Externa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>
              <a:solidFill>
                <a:schemeClr val="tx1"/>
              </a:solidFill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2D3714-B553-A044-BA72-366907BA36B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1771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cs typeface="Calibri"/>
              </a:rPr>
              <a:t>Company results section – Only people in our company can see these results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2D3714-B553-A044-BA72-366907BA36B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8665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326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24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Search examples should be modified/customized as needed for your organization. Note: to create links directly to Microsoft Search queries, use:</a:t>
            </a:r>
            <a:br>
              <a:rPr lang="en-US" sz="1224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24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https://www.bing.com/business/</a:t>
            </a:r>
            <a:r>
              <a:rPr lang="en-US" sz="1224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search?q</a:t>
            </a:r>
            <a:r>
              <a:rPr lang="en-US" sz="1224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</a:t>
            </a:r>
            <a:r>
              <a:rPr lang="en-US" sz="1224" i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searchterm1</a:t>
            </a:r>
            <a:r>
              <a:rPr lang="en-US" sz="1224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+</a:t>
            </a:r>
            <a:r>
              <a:rPr lang="en-US" sz="1224" i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searchterm2</a:t>
            </a:r>
            <a:r>
              <a:rPr lang="en-US" sz="1224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+…</a:t>
            </a:r>
          </a:p>
          <a:p>
            <a:endParaRPr lang="en-US" sz="1224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326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24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Ask the audience for searches they want to see with Microsoft Search in Bing.</a:t>
            </a:r>
          </a:p>
          <a:p>
            <a:pPr marL="0" marR="0" lvl="0" indent="0" algn="l" defTabSz="9326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24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326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24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Don’t forget to mention using Bing on mobile devices, tablets in the office or anywhere they have an internet connection.</a:t>
            </a:r>
          </a:p>
          <a:p>
            <a:pPr marL="0" marR="0" lvl="0" indent="0" algn="l" defTabSz="9326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r>
              <a:rPr lang="en-US" sz="1224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Remembering exact file names and locations can be hard. With Microsoft Search in Bing, all you have to do is search for what you’re looking for. </a:t>
            </a:r>
          </a:p>
          <a:p>
            <a:endParaRPr lang="en-US" sz="1224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2D3714-B553-A044-BA72-366907BA36B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2036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326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24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Search examples should be modified/customized as needed for your organization. Note: to create links directly to Microsoft Search queries, use:</a:t>
            </a:r>
            <a:br>
              <a:rPr lang="en-US" sz="1224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24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https://www.bing.com/business/</a:t>
            </a:r>
            <a:r>
              <a:rPr lang="en-US" sz="1224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search?q</a:t>
            </a:r>
            <a:r>
              <a:rPr lang="en-US" sz="1224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</a:t>
            </a:r>
            <a:r>
              <a:rPr lang="en-US" sz="1224" i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searchterm1</a:t>
            </a:r>
            <a:r>
              <a:rPr lang="en-US" sz="1224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+</a:t>
            </a:r>
            <a:r>
              <a:rPr lang="en-US" sz="1224" i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searchterm2</a:t>
            </a:r>
            <a:r>
              <a:rPr lang="en-US" sz="1224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+…</a:t>
            </a:r>
          </a:p>
          <a:p>
            <a:pPr marL="0" marR="0" lvl="0" indent="0" algn="l" defTabSz="9326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24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326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24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Extra tip!  Click the “Show Profile” link to view their information, including recent emails and files between you and that person! </a:t>
            </a:r>
          </a:p>
          <a:p>
            <a:pPr marL="0" marR="0" lvl="0" indent="0" algn="l" defTabSz="9326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24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24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326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24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Ask the audience for searches they want to see with Microsoft Search in Bing.</a:t>
            </a:r>
          </a:p>
          <a:p>
            <a:pPr marL="0" marR="0" lvl="0" indent="0" algn="l" defTabSz="9326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24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326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24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Don’t forget to mention using Bing on mobile devices, tablets in the office or anywhere they have an internet connection.</a:t>
            </a:r>
          </a:p>
          <a:p>
            <a:endParaRPr lang="en-US" sz="1224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24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Getting your job done often means reaching out to new teams or business groups for information, advice, and collaboration. Microsoft Search in Bing can help you find them fast.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2D3714-B553-A044-BA72-366907BA36B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6881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326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24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Search examples should be modified/customized as needed for your organization. Note: to create links directly to Microsoft Search queries, use:</a:t>
            </a:r>
            <a:br>
              <a:rPr lang="en-US" sz="1224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24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https://www.bing.com/business/</a:t>
            </a:r>
            <a:r>
              <a:rPr lang="en-US" sz="1224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search?q</a:t>
            </a:r>
            <a:r>
              <a:rPr lang="en-US" sz="1224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</a:t>
            </a:r>
            <a:r>
              <a:rPr lang="en-US" sz="1224" i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searchterm1</a:t>
            </a:r>
            <a:r>
              <a:rPr lang="en-US" sz="1224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+</a:t>
            </a:r>
            <a:r>
              <a:rPr lang="en-US" sz="1224" i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searchterm2</a:t>
            </a:r>
            <a:r>
              <a:rPr lang="en-US" sz="1224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+…</a:t>
            </a:r>
          </a:p>
          <a:p>
            <a:endParaRPr lang="en-US" sz="1224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326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24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Ask the audience for searches they want to see with Microsoft Search in Bing.</a:t>
            </a:r>
          </a:p>
          <a:p>
            <a:pPr marL="0" marR="0" lvl="0" indent="0" algn="l" defTabSz="9326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24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326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24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Don’t forget to mention using Bing on mobile devices, tablets in the office or anywhere they have an internet connection.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2D3714-B553-A044-BA72-366907BA36B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6666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326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24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Search examples should be modified/customized as needed for your organization. Note: to create links directly to Microsoft Search queries, use:</a:t>
            </a:r>
            <a:br>
              <a:rPr lang="en-US" sz="1224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24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https://www.bing.com/business/</a:t>
            </a:r>
            <a:r>
              <a:rPr lang="en-US" sz="1224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search?q</a:t>
            </a:r>
            <a:r>
              <a:rPr lang="en-US" sz="1224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</a:t>
            </a:r>
            <a:r>
              <a:rPr lang="en-US" sz="1224" i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searchterm1</a:t>
            </a:r>
            <a:r>
              <a:rPr lang="en-US" sz="1224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+</a:t>
            </a:r>
            <a:r>
              <a:rPr lang="en-US" sz="1224" i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searchterm2</a:t>
            </a:r>
            <a:r>
              <a:rPr lang="en-US" sz="1224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+…</a:t>
            </a:r>
          </a:p>
          <a:p>
            <a:endParaRPr lang="en-US" sz="1224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326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24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Ask the audience for searches they want to see with Microsoft Search in Bing.</a:t>
            </a:r>
          </a:p>
          <a:p>
            <a:pPr marL="0" marR="0" lvl="0" indent="0" algn="l" defTabSz="9326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24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326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24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Don’t forget to mention using Bing on mobile devices, tablets in the office or anywhere they have an internet connection.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2D3714-B553-A044-BA72-366907BA36B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2324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2D3714-B553-A044-BA72-366907BA36B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0732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326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Search examples should be modified/customized as needed for your organization. Note: to create links directly to Microsoft Search queries, use:</a:t>
            </a:r>
            <a:br>
              <a:rPr lang="en-US" sz="1200" kern="1200">
                <a:effectLst/>
                <a:cs typeface="+mn-lt"/>
              </a:rPr>
            </a:b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https://www.bing.com/business/</a:t>
            </a: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search?q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</a:t>
            </a:r>
            <a:r>
              <a:rPr lang="en-US" sz="1200" i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searchterm1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+</a:t>
            </a:r>
            <a:r>
              <a:rPr lang="en-US" sz="1200" i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searchterm2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+…</a:t>
            </a:r>
          </a:p>
          <a:p>
            <a:endParaRPr lang="en-US" sz="1224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326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24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Don’t forget to mention using Bing on mobile devices, tablets in the office or anywhere they have an internet connection.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2D3714-B553-A044-BA72-366907BA36B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0259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24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Microsoft Search in Bing Videos:</a:t>
            </a:r>
          </a:p>
          <a:p>
            <a:r>
              <a:rPr lang="en-US" sz="1224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Getting Started </a:t>
            </a:r>
            <a:r>
              <a:rPr lang="en-US" sz="1224" u="sng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https://www.microsoft.com/en-us/videoplayer/embed/RE2AA2W</a:t>
            </a:r>
            <a:r>
              <a:rPr lang="en-US" sz="1224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sz="1224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File search          </a:t>
            </a:r>
            <a:r>
              <a:rPr lang="en-US" sz="1224" u="sng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https://www.microsoft.com/en-us/videoplayer/embed/RE2AsoN</a:t>
            </a:r>
            <a:r>
              <a:rPr lang="en-US" sz="1224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sz="1224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People search   </a:t>
            </a:r>
            <a:r>
              <a:rPr lang="en-US" sz="1224" u="sng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https://www.microsoft.com/en-us/videoplayer/embed/RE2AuTv</a:t>
            </a:r>
            <a:r>
              <a:rPr lang="en-US" sz="1224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sz="1224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Group search     </a:t>
            </a:r>
            <a:r>
              <a:rPr lang="en-US" sz="1224" u="sng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/>
              </a:rPr>
              <a:t>https://www.microsoft.com/en-us/videoplayer/embed/RE2AA2V</a:t>
            </a:r>
            <a:r>
              <a:rPr lang="en-US" sz="1224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sz="1224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Building search </a:t>
            </a:r>
            <a:r>
              <a:rPr lang="en-US" sz="1224" u="sng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/>
              </a:rPr>
              <a:t>https://www.microsoft.com/en-us/videoplayer/embed/RE2ACDW</a:t>
            </a:r>
            <a:endParaRPr lang="en-US" sz="1224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2D3714-B553-A044-BA72-366907BA36B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4072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D3714-B553-A044-BA72-366907BA36B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9877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Graph is a technology that can tie together all the Microsoft products allowing them to share data intelligence.</a:t>
            </a:r>
          </a:p>
          <a:p>
            <a:endParaRPr lang="en-US"/>
          </a:p>
          <a:p>
            <a:r>
              <a:rPr 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simplest terms Microsoft Graph is a way (API interface) to search Users, Groups, Mail, Calendars, Contacts, Files etc. across all Microsoft technology, all from a single endpoint such as Search. 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DF3F57-41AF-8B49-832A-81F73E0633C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27178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2D3714-B553-A044-BA72-366907BA36B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3752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326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Employees that don’t have the ‘tribal knowledge’ of where to find information get frustrated</a:t>
            </a:r>
            <a:endParaRPr lang="en-US" sz="1400" b="0"/>
          </a:p>
          <a:p>
            <a:endParaRPr lang="en-US" sz="1400">
              <a:solidFill>
                <a:srgbClr val="282828"/>
              </a:solidFill>
            </a:endParaRPr>
          </a:p>
          <a:p>
            <a:r>
              <a:rPr lang="en-US" sz="1400">
                <a:solidFill>
                  <a:srgbClr val="282828"/>
                </a:solidFill>
              </a:rPr>
              <a:t>faced with multiple, distinct search experiences:</a:t>
            </a:r>
          </a:p>
          <a:p>
            <a:pPr marL="342900" lvl="1" indent="-342900" defTabSz="914016">
              <a:lnSpc>
                <a:spcPct val="90000"/>
              </a:lnSpc>
              <a:spcAft>
                <a:spcPts val="1224"/>
              </a:spcAft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sz="2450">
                <a:solidFill>
                  <a:srgbClr val="0278D7"/>
                </a:solidFill>
              </a:rPr>
              <a:t>Context</a:t>
            </a:r>
            <a:r>
              <a:rPr lang="en-US" sz="2450">
                <a:solidFill>
                  <a:schemeClr val="accent1"/>
                </a:solidFill>
              </a:rPr>
              <a:t> </a:t>
            </a:r>
            <a:r>
              <a:rPr lang="en-US" sz="2450">
                <a:solidFill>
                  <a:srgbClr val="282828"/>
                </a:solidFill>
              </a:rPr>
              <a:t>and </a:t>
            </a:r>
            <a:r>
              <a:rPr lang="en-US" sz="2450">
                <a:solidFill>
                  <a:srgbClr val="0078D4"/>
                </a:solidFill>
              </a:rPr>
              <a:t>application-switching</a:t>
            </a:r>
            <a:r>
              <a:rPr lang="en-US" sz="2450">
                <a:solidFill>
                  <a:srgbClr val="282828"/>
                </a:solidFill>
              </a:rPr>
              <a:t> to find information</a:t>
            </a:r>
          </a:p>
          <a:p>
            <a:pPr marL="342900" lvl="1" indent="-342900" defTabSz="914016">
              <a:lnSpc>
                <a:spcPct val="90000"/>
              </a:lnSpc>
              <a:spcAft>
                <a:spcPts val="1224"/>
              </a:spcAft>
              <a:buSzPct val="90000"/>
              <a:buFont typeface="Arial" panose="020B0604020202020204" pitchFamily="34" charset="0"/>
              <a:buChar char="•"/>
            </a:pPr>
            <a:r>
              <a:rPr lang="en-US" sz="2450">
                <a:solidFill>
                  <a:srgbClr val="282828"/>
                </a:solidFill>
              </a:rPr>
              <a:t>Each entry point has a </a:t>
            </a:r>
            <a:r>
              <a:rPr lang="en-US" sz="2450">
                <a:solidFill>
                  <a:srgbClr val="0078D4"/>
                </a:solidFill>
              </a:rPr>
              <a:t>different search UX</a:t>
            </a:r>
          </a:p>
          <a:p>
            <a:pPr marL="342900" lvl="1" indent="-342900" defTabSz="914016">
              <a:lnSpc>
                <a:spcPct val="90000"/>
              </a:lnSpc>
              <a:spcAft>
                <a:spcPts val="1224"/>
              </a:spcAft>
              <a:buSzPct val="90000"/>
              <a:buFont typeface="Arial" panose="020B0604020202020204" pitchFamily="34" charset="0"/>
              <a:buChar char="•"/>
            </a:pPr>
            <a:r>
              <a:rPr lang="en-US" sz="2450">
                <a:solidFill>
                  <a:srgbClr val="282828"/>
                </a:solidFill>
              </a:rPr>
              <a:t>Results are </a:t>
            </a:r>
            <a:r>
              <a:rPr lang="en-US" sz="2450">
                <a:solidFill>
                  <a:srgbClr val="0078D7"/>
                </a:solidFill>
              </a:rPr>
              <a:t>partial</a:t>
            </a:r>
            <a:r>
              <a:rPr lang="en-US" sz="2450"/>
              <a:t>,</a:t>
            </a:r>
            <a:r>
              <a:rPr lang="en-US" sz="2450" b="1">
                <a:solidFill>
                  <a:srgbClr val="0078D7"/>
                </a:solidFill>
              </a:rPr>
              <a:t> </a:t>
            </a:r>
            <a:r>
              <a:rPr lang="en-US" sz="2450">
                <a:solidFill>
                  <a:srgbClr val="282828"/>
                </a:solidFill>
              </a:rPr>
              <a:t>and </a:t>
            </a:r>
            <a:r>
              <a:rPr lang="en-US" sz="2450">
                <a:solidFill>
                  <a:srgbClr val="0078D7"/>
                </a:solidFill>
                <a:cs typeface="Segoe UI Semibold" panose="020B0702040204020203" pitchFamily="34" charset="0"/>
              </a:rPr>
              <a:t>inconsistent</a:t>
            </a:r>
            <a:r>
              <a:rPr lang="en-US" sz="2450" b="1">
                <a:solidFill>
                  <a:srgbClr val="0078D7"/>
                </a:solidFill>
              </a:rPr>
              <a:t> </a:t>
            </a:r>
            <a:r>
              <a:rPr lang="en-US" sz="2450"/>
              <a:t>across applications</a:t>
            </a:r>
          </a:p>
          <a:p>
            <a:r>
              <a:rPr lang="en-US" sz="1400">
                <a:solidFill>
                  <a:schemeClr val="accent1"/>
                </a:solidFill>
                <a:cs typeface="Segoe UI Semibold" panose="020B0702040204020203" pitchFamily="34" charset="0"/>
              </a:rPr>
              <a:t>too many results </a:t>
            </a:r>
            <a:r>
              <a:rPr lang="en-US" sz="1400">
                <a:solidFill>
                  <a:srgbClr val="282828"/>
                </a:solidFill>
              </a:rPr>
              <a:t>to dig through to find the right one.</a:t>
            </a:r>
          </a:p>
          <a:p>
            <a:endParaRPr lang="en-US" sz="1400" b="0" i="0" u="none" strike="noStrike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/>
          </a:p>
          <a:p>
            <a:r>
              <a:rPr lang="en-US"/>
              <a:t>Our expectations:</a:t>
            </a:r>
          </a:p>
          <a:p>
            <a:pPr marL="342900" indent="-342900" defTabSz="932509">
              <a:spcAft>
                <a:spcPts val="1224"/>
              </a:spcAft>
              <a:buFont typeface="Arial" panose="020B0604020202020204" pitchFamily="34" charset="0"/>
              <a:buChar char="•"/>
            </a:pPr>
            <a:r>
              <a:rPr lang="en-US" sz="1400">
                <a:solidFill>
                  <a:srgbClr val="282828"/>
                </a:solidFill>
              </a:rPr>
              <a:t>We want searching at work to be </a:t>
            </a:r>
            <a:r>
              <a:rPr lang="en-US" sz="1400">
                <a:solidFill>
                  <a:srgbClr val="0078D4"/>
                </a:solidFill>
              </a:rPr>
              <a:t>as easy as searching the web</a:t>
            </a:r>
            <a:endParaRPr lang="en-US" sz="1400"/>
          </a:p>
          <a:p>
            <a:pPr marL="342900" indent="-342900" defTabSz="932509">
              <a:spcAft>
                <a:spcPts val="1224"/>
              </a:spcAft>
              <a:buFont typeface="Arial" panose="020B0604020202020204" pitchFamily="34" charset="0"/>
              <a:buChar char="•"/>
            </a:pPr>
            <a:r>
              <a:rPr lang="en-US" sz="1400"/>
              <a:t>We want results that are </a:t>
            </a:r>
            <a:r>
              <a:rPr lang="en-US" sz="1400">
                <a:solidFill>
                  <a:srgbClr val="0078D4"/>
                </a:solidFill>
              </a:rPr>
              <a:t>relevant </a:t>
            </a:r>
            <a:r>
              <a:rPr lang="en-US" sz="1400"/>
              <a:t>and </a:t>
            </a:r>
            <a:r>
              <a:rPr lang="en-US" sz="1400">
                <a:solidFill>
                  <a:srgbClr val="0078D4"/>
                </a:solidFill>
              </a:rPr>
              <a:t>personalized</a:t>
            </a:r>
            <a:endParaRPr lang="en-US" sz="1400"/>
          </a:p>
          <a:p>
            <a:pPr marL="342900" indent="-342900" defTabSz="932509">
              <a:spcAft>
                <a:spcPts val="1224"/>
              </a:spcAft>
              <a:buFont typeface="Arial" panose="020B0604020202020204" pitchFamily="34" charset="0"/>
              <a:buChar char="•"/>
            </a:pPr>
            <a:r>
              <a:rPr lang="en-US" sz="1400"/>
              <a:t>We want </a:t>
            </a:r>
            <a:r>
              <a:rPr lang="en-US" sz="1400">
                <a:solidFill>
                  <a:srgbClr val="0078D7"/>
                </a:solidFill>
              </a:rPr>
              <a:t>answers</a:t>
            </a:r>
            <a:r>
              <a:rPr lang="en-US" sz="1400"/>
              <a:t> </a:t>
            </a:r>
            <a:r>
              <a:rPr lang="en-US" sz="1400">
                <a:solidFill>
                  <a:srgbClr val="282828"/>
                </a:solidFill>
              </a:rPr>
              <a:t>to our questions, not just more links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2D3714-B553-A044-BA72-366907BA36B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9460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Microsoft Search works across many of these apps today and will be part of everything soon    </a:t>
            </a:r>
          </a:p>
          <a:p>
            <a:endParaRPr lang="en-US"/>
          </a:p>
          <a:p>
            <a:r>
              <a:rPr lang="en-US"/>
              <a:t>Not only that, Microsoft Search has the ability to find information anywhere in the workplace (as long as the user has access),  as well as out on the internet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26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97E7F4-E4EE-4D64-B84B-4777CF21A52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26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1654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2D3714-B553-A044-BA72-366907BA36B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8334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Microsoft Search is currently enabled in many applications we use today</a:t>
            </a:r>
          </a:p>
          <a:p>
            <a:endParaRPr lang="en-US"/>
          </a:p>
          <a:p>
            <a:r>
              <a:rPr lang="en-US" sz="1400"/>
              <a:t>You can also initiate a search in Bing from the Edge browser address bar. When Bing is the default search engine</a:t>
            </a:r>
          </a:p>
          <a:p>
            <a:endParaRPr lang="en-US"/>
          </a:p>
          <a:p>
            <a:r>
              <a:rPr lang="en-US" i="1"/>
              <a:t>Demo these search points in actual apps in your organization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2D3714-B553-A044-BA72-366907BA36B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6489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326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Let’s talk more about why Bing is the easiest way to use Microsoft Search</a:t>
            </a:r>
          </a:p>
          <a:p>
            <a:pPr marL="0" marR="0" lvl="0" indent="0" algn="l" defTabSz="9326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pPr marL="0" marR="0" lvl="0" indent="0" algn="l" defTabSz="9326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All you need is a web browser to access Microsoft Search in Bing  </a:t>
            </a:r>
            <a:r>
              <a:rPr lang="en-US" sz="1400"/>
              <a:t>In the office, on the go, and even working from home you can access work information anytime..   </a:t>
            </a:r>
          </a:p>
          <a:p>
            <a:endParaRPr lang="en-US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224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Looking to reference some data from a PowerPoint you saw last week while out to lunch with colleagues? Microsoft Search in Bing will find it fast.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224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Headed into a meeting and unsure which building it’s in? Use Microsoft Search in Bing to pull up the location and directions. (Even find the closest coffee shop </a:t>
            </a:r>
            <a:r>
              <a:rPr lang="en-US" sz="1224" i="1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1224" i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route</a:t>
            </a:r>
            <a:r>
              <a:rPr lang="en-US" sz="1224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224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Want to double-check your health coverage—while sitting in the dentist’s waiting room? With Microsoft Search in Bing, it’s easy to find benefits and other information shared by Human Resources.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2D3714-B553-A044-BA72-366907BA36B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648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It's the same email and password you use to sign in to Outlook on the web and SharePoint Online.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2D3714-B553-A044-BA72-366907BA36B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3057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cs typeface="Calibri"/>
              </a:rPr>
              <a:t>Company results section – Only people in our company can see these results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2D3714-B553-A044-BA72-366907BA36B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640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38157" y="3090314"/>
            <a:ext cx="9590081" cy="1828800"/>
          </a:xfrm>
          <a:noFill/>
        </p:spPr>
        <p:txBody>
          <a:bodyPr lIns="0" tIns="0" rIns="0" bIns="182880" anchor="b" anchorCtr="0"/>
          <a:lstStyle>
            <a:lvl1pPr>
              <a:defRPr sz="5400" strike="noStrike" spc="-150" baseline="0">
                <a:solidFill>
                  <a:srgbClr val="000000"/>
                </a:solidFill>
              </a:defRPr>
            </a:lvl1pPr>
          </a:lstStyle>
          <a:p>
            <a:r>
              <a:rPr lang="en-US"/>
              <a:t>title or event name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34976" y="4935118"/>
            <a:ext cx="9590081" cy="964256"/>
          </a:xfrm>
          <a:noFill/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spc="0" baseline="0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/>
              <a:t>Author name</a:t>
            </a:r>
          </a:p>
          <a:p>
            <a:pPr lvl="0"/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5574419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aphic layout: three columns graphic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434975" y="1631569"/>
            <a:ext cx="3705225" cy="31912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7" hasCustomPrompt="1"/>
          </p:nvPr>
        </p:nvSpPr>
        <p:spPr>
          <a:xfrm>
            <a:off x="915209" y="1997456"/>
            <a:ext cx="2752725" cy="2459482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4367213" y="1631569"/>
            <a:ext cx="3695702" cy="31912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8289928" y="1631569"/>
            <a:ext cx="3708398" cy="31912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7" name="Content Placeholder 15"/>
          <p:cNvSpPr>
            <a:spLocks noGrp="1"/>
          </p:cNvSpPr>
          <p:nvPr userDrawn="1">
            <p:ph sz="quarter" idx="18" hasCustomPrompt="1"/>
          </p:nvPr>
        </p:nvSpPr>
        <p:spPr>
          <a:xfrm>
            <a:off x="4841875" y="1997456"/>
            <a:ext cx="2752725" cy="2459482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18" name="Content Placeholder 15"/>
          <p:cNvSpPr>
            <a:spLocks noGrp="1"/>
          </p:cNvSpPr>
          <p:nvPr userDrawn="1">
            <p:ph sz="quarter" idx="19" hasCustomPrompt="1"/>
          </p:nvPr>
        </p:nvSpPr>
        <p:spPr>
          <a:xfrm>
            <a:off x="8770907" y="1997456"/>
            <a:ext cx="2752725" cy="2459482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FC74E6E5-9DAD-4A14-9C20-D9F9150874FE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434975" y="906464"/>
            <a:ext cx="11563350" cy="769936"/>
          </a:xfrm>
          <a:prstGeom prst="rect">
            <a:avLst/>
          </a:prstGeom>
        </p:spPr>
        <p:txBody>
          <a:bodyPr vert="horz" wrap="square" lIns="0" tIns="164592" rIns="0" bIns="0" rtlCol="0" anchor="t">
            <a:no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Graphic layout: three columns graphic and text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FB052D15-67DF-4845-863F-FEC853640A9E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34975" y="5026024"/>
            <a:ext cx="3700401" cy="1333698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sz="1600" b="1">
                <a:solidFill>
                  <a:schemeClr val="accent1"/>
                </a:solidFill>
                <a:latin typeface="+mj-lt"/>
              </a:defRPr>
            </a:lvl1pPr>
            <a:lvl2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Pct val="90000"/>
              <a:buFont typeface="Arial" panose="020B0604020202020204" pitchFamily="34" charset="0"/>
              <a:buNone/>
              <a:tabLst/>
              <a:defRPr sz="1600">
                <a:solidFill>
                  <a:srgbClr val="000000"/>
                </a:solidFill>
              </a:defRPr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Paragraph title Segoe UI </a:t>
            </a:r>
            <a:r>
              <a:rPr lang="en-US" err="1"/>
              <a:t>Semibold</a:t>
            </a:r>
            <a:r>
              <a:rPr lang="en-US"/>
              <a:t> 16</a:t>
            </a:r>
          </a:p>
          <a:p>
            <a:pPr lvl="1"/>
            <a:r>
              <a:rPr lang="en-US"/>
              <a:t>Body copy Segoe Regular 16. </a:t>
            </a:r>
            <a:r>
              <a:rPr lang="en-US" err="1"/>
              <a:t>Cavorest</a:t>
            </a:r>
            <a:r>
              <a:rPr lang="en-US"/>
              <a:t> a </a:t>
            </a:r>
            <a:r>
              <a:rPr lang="en-US" err="1"/>
              <a:t>aut</a:t>
            </a:r>
            <a:r>
              <a:rPr lang="en-US"/>
              <a:t> arum </a:t>
            </a:r>
            <a:r>
              <a:rPr lang="en-US" err="1"/>
              <a:t>quam</a:t>
            </a:r>
            <a:r>
              <a:rPr lang="en-US"/>
              <a:t> id eat ape </a:t>
            </a:r>
            <a:r>
              <a:rPr lang="en-US" err="1"/>
              <a:t>est</a:t>
            </a:r>
            <a:r>
              <a:rPr lang="en-US"/>
              <a:t>, qui </a:t>
            </a:r>
            <a:r>
              <a:rPr lang="en-US" err="1"/>
              <a:t>sinc</a:t>
            </a:r>
            <a:r>
              <a:rPr lang="en-US"/>
              <a:t>, </a:t>
            </a:r>
            <a:r>
              <a:rPr lang="en-US" err="1"/>
              <a:t>omnimusdae</a:t>
            </a:r>
            <a:r>
              <a:rPr lang="en-US"/>
              <a:t>. </a:t>
            </a:r>
            <a:r>
              <a:rPr lang="en-US" err="1"/>
              <a:t>Boribus</a:t>
            </a:r>
            <a:r>
              <a:rPr lang="en-US"/>
              <a:t> </a:t>
            </a:r>
            <a:r>
              <a:rPr lang="en-US" err="1"/>
              <a:t>sinctius</a:t>
            </a:r>
            <a:r>
              <a:rPr lang="en-US"/>
              <a:t> </a:t>
            </a:r>
            <a:r>
              <a:rPr lang="en-US" err="1"/>
              <a:t>nimaxime</a:t>
            </a:r>
            <a:r>
              <a:rPr lang="en-US"/>
              <a:t> sit et </a:t>
            </a:r>
            <a:r>
              <a:rPr lang="en-US" err="1"/>
              <a:t>nonsequibus</a:t>
            </a:r>
            <a:r>
              <a:rPr lang="en-US"/>
              <a:t> </a:t>
            </a:r>
            <a:r>
              <a:rPr lang="en-US" err="1"/>
              <a:t>dollendis</a:t>
            </a:r>
            <a:r>
              <a:rPr lang="en-US"/>
              <a:t> as </a:t>
            </a:r>
            <a:r>
              <a:rPr lang="en-US" err="1"/>
              <a:t>autestiat</a:t>
            </a:r>
            <a:r>
              <a:rPr lang="en-US"/>
              <a:t>.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A5ECD4C7-D870-4003-9FA8-85EBBED87940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4367212" y="5026024"/>
            <a:ext cx="3695701" cy="1333698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sz="1600">
                <a:solidFill>
                  <a:schemeClr val="accent1"/>
                </a:solidFill>
                <a:latin typeface="+mj-lt"/>
              </a:defRPr>
            </a:lvl1pPr>
            <a:lvl2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Pct val="90000"/>
              <a:buFont typeface="Arial" panose="020B0604020202020204" pitchFamily="34" charset="0"/>
              <a:buNone/>
              <a:tabLst/>
              <a:defRPr sz="1600">
                <a:solidFill>
                  <a:srgbClr val="000000"/>
                </a:solidFill>
              </a:defRPr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Paragraph title Segoe UI </a:t>
            </a:r>
            <a:r>
              <a:rPr lang="en-US" err="1"/>
              <a:t>Semibold</a:t>
            </a:r>
            <a:r>
              <a:rPr lang="en-US"/>
              <a:t> 16</a:t>
            </a:r>
          </a:p>
          <a:p>
            <a:pPr lvl="1"/>
            <a:r>
              <a:rPr lang="en-US"/>
              <a:t>Body copy Segoe Regular 16. </a:t>
            </a:r>
            <a:r>
              <a:rPr lang="en-US" err="1"/>
              <a:t>Cavorest</a:t>
            </a:r>
            <a:r>
              <a:rPr lang="en-US"/>
              <a:t> a </a:t>
            </a:r>
            <a:r>
              <a:rPr lang="en-US" err="1"/>
              <a:t>aut</a:t>
            </a:r>
            <a:r>
              <a:rPr lang="en-US"/>
              <a:t> arum </a:t>
            </a:r>
            <a:r>
              <a:rPr lang="en-US" err="1"/>
              <a:t>quam</a:t>
            </a:r>
            <a:r>
              <a:rPr lang="en-US"/>
              <a:t> id eat ape </a:t>
            </a:r>
            <a:r>
              <a:rPr lang="en-US" err="1"/>
              <a:t>est</a:t>
            </a:r>
            <a:r>
              <a:rPr lang="en-US"/>
              <a:t>, qui </a:t>
            </a:r>
            <a:r>
              <a:rPr lang="en-US" err="1"/>
              <a:t>sinc</a:t>
            </a:r>
            <a:r>
              <a:rPr lang="en-US"/>
              <a:t>, </a:t>
            </a:r>
            <a:r>
              <a:rPr lang="en-US" err="1"/>
              <a:t>omnimusdae</a:t>
            </a:r>
            <a:r>
              <a:rPr lang="en-US"/>
              <a:t>. </a:t>
            </a:r>
            <a:r>
              <a:rPr lang="en-US" err="1"/>
              <a:t>Boribus</a:t>
            </a:r>
            <a:r>
              <a:rPr lang="en-US"/>
              <a:t> </a:t>
            </a:r>
            <a:r>
              <a:rPr lang="en-US" err="1"/>
              <a:t>sinctius</a:t>
            </a:r>
            <a:r>
              <a:rPr lang="en-US"/>
              <a:t> </a:t>
            </a:r>
            <a:r>
              <a:rPr lang="en-US" err="1"/>
              <a:t>nimaxime</a:t>
            </a:r>
            <a:r>
              <a:rPr lang="en-US"/>
              <a:t> sit et </a:t>
            </a:r>
            <a:r>
              <a:rPr lang="en-US" err="1"/>
              <a:t>nonsequibus</a:t>
            </a:r>
            <a:r>
              <a:rPr lang="en-US"/>
              <a:t> </a:t>
            </a:r>
            <a:r>
              <a:rPr lang="en-US" err="1"/>
              <a:t>dollendis</a:t>
            </a:r>
            <a:r>
              <a:rPr lang="en-US"/>
              <a:t> as </a:t>
            </a:r>
            <a:r>
              <a:rPr lang="en-US" err="1"/>
              <a:t>autestiat</a:t>
            </a:r>
            <a:r>
              <a:rPr lang="en-US"/>
              <a:t>.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AA9BECBA-B2CC-4EE6-B54E-9ADB03EB2595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8289925" y="5026024"/>
            <a:ext cx="3708401" cy="1333698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sz="1600">
                <a:solidFill>
                  <a:schemeClr val="accent1"/>
                </a:solidFill>
                <a:latin typeface="+mj-lt"/>
              </a:defRPr>
            </a:lvl1pPr>
            <a:lvl2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Pct val="90000"/>
              <a:buFont typeface="Arial" panose="020B0604020202020204" pitchFamily="34" charset="0"/>
              <a:buNone/>
              <a:tabLst/>
              <a:defRPr sz="1600">
                <a:solidFill>
                  <a:srgbClr val="000000"/>
                </a:solidFill>
              </a:defRPr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Paragraph title Segoe UI bold 16</a:t>
            </a:r>
          </a:p>
          <a:p>
            <a:pPr lvl="1"/>
            <a:r>
              <a:rPr lang="en-US"/>
              <a:t>Body copy Segoe Regular 16. </a:t>
            </a:r>
            <a:r>
              <a:rPr lang="en-US" err="1"/>
              <a:t>Cavorest</a:t>
            </a:r>
            <a:r>
              <a:rPr lang="en-US"/>
              <a:t> a </a:t>
            </a:r>
            <a:r>
              <a:rPr lang="en-US" err="1"/>
              <a:t>aut</a:t>
            </a:r>
            <a:r>
              <a:rPr lang="en-US"/>
              <a:t> arum </a:t>
            </a:r>
            <a:r>
              <a:rPr lang="en-US" err="1"/>
              <a:t>quam</a:t>
            </a:r>
            <a:r>
              <a:rPr lang="en-US"/>
              <a:t> id eat ape </a:t>
            </a:r>
            <a:r>
              <a:rPr lang="en-US" err="1"/>
              <a:t>est</a:t>
            </a:r>
            <a:r>
              <a:rPr lang="en-US"/>
              <a:t>, qui </a:t>
            </a:r>
            <a:r>
              <a:rPr lang="en-US" err="1"/>
              <a:t>sinc</a:t>
            </a:r>
            <a:r>
              <a:rPr lang="en-US"/>
              <a:t>, </a:t>
            </a:r>
            <a:r>
              <a:rPr lang="en-US" err="1"/>
              <a:t>omnimusdae</a:t>
            </a:r>
            <a:r>
              <a:rPr lang="en-US"/>
              <a:t>. </a:t>
            </a:r>
            <a:r>
              <a:rPr lang="en-US" err="1"/>
              <a:t>Boribus</a:t>
            </a:r>
            <a:r>
              <a:rPr lang="en-US"/>
              <a:t> </a:t>
            </a:r>
            <a:r>
              <a:rPr lang="en-US" err="1"/>
              <a:t>sinctius</a:t>
            </a:r>
            <a:r>
              <a:rPr lang="en-US"/>
              <a:t> </a:t>
            </a:r>
            <a:r>
              <a:rPr lang="en-US" err="1"/>
              <a:t>nimaxime</a:t>
            </a:r>
            <a:r>
              <a:rPr lang="en-US"/>
              <a:t> sit et </a:t>
            </a:r>
            <a:r>
              <a:rPr lang="en-US" err="1"/>
              <a:t>nonsequibus</a:t>
            </a:r>
            <a:r>
              <a:rPr lang="en-US"/>
              <a:t> </a:t>
            </a:r>
            <a:r>
              <a:rPr lang="en-US" err="1"/>
              <a:t>dollendis</a:t>
            </a:r>
            <a:r>
              <a:rPr lang="en-US"/>
              <a:t> as </a:t>
            </a:r>
            <a:r>
              <a:rPr lang="en-US" err="1"/>
              <a:t>autestiat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93561612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aphic layout: four columns graphic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9594C393-E06E-3A4C-A658-2526A14DA5A1}"/>
              </a:ext>
            </a:extLst>
          </p:cNvPr>
          <p:cNvSpPr/>
          <p:nvPr userDrawn="1"/>
        </p:nvSpPr>
        <p:spPr bwMode="auto">
          <a:xfrm>
            <a:off x="9291701" y="1622045"/>
            <a:ext cx="2706624" cy="3191255"/>
          </a:xfrm>
          <a:prstGeom prst="rect">
            <a:avLst/>
          </a:prstGeom>
          <a:solidFill>
            <a:schemeClr val="bg2"/>
          </a:solidFill>
          <a:ln>
            <a:noFill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lumMod val="50000"/>
                <a:alpha val="80000"/>
              </a:scheme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011C51E-94BA-C44D-ABF4-E87C4124DAF0}"/>
              </a:ext>
            </a:extLst>
          </p:cNvPr>
          <p:cNvSpPr/>
          <p:nvPr userDrawn="1"/>
        </p:nvSpPr>
        <p:spPr bwMode="auto">
          <a:xfrm>
            <a:off x="6339460" y="1622045"/>
            <a:ext cx="2706624" cy="3191255"/>
          </a:xfrm>
          <a:prstGeom prst="rect">
            <a:avLst/>
          </a:prstGeom>
          <a:solidFill>
            <a:schemeClr val="bg2"/>
          </a:solidFill>
          <a:ln>
            <a:noFill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lumMod val="50000"/>
                <a:alpha val="80000"/>
              </a:scheme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6DDB665-2DD7-AE40-9862-C6E8E22E9215}"/>
              </a:ext>
            </a:extLst>
          </p:cNvPr>
          <p:cNvSpPr/>
          <p:nvPr userDrawn="1"/>
        </p:nvSpPr>
        <p:spPr bwMode="auto">
          <a:xfrm>
            <a:off x="3387218" y="1622045"/>
            <a:ext cx="2706624" cy="3191255"/>
          </a:xfrm>
          <a:prstGeom prst="rect">
            <a:avLst/>
          </a:prstGeom>
          <a:solidFill>
            <a:schemeClr val="bg2"/>
          </a:solidFill>
          <a:ln>
            <a:noFill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lumMod val="50000"/>
                <a:alpha val="80000"/>
              </a:scheme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CD677DE-AA2C-984C-BAE1-54D5F0B518CE}"/>
              </a:ext>
            </a:extLst>
          </p:cNvPr>
          <p:cNvSpPr/>
          <p:nvPr userDrawn="1"/>
        </p:nvSpPr>
        <p:spPr bwMode="auto">
          <a:xfrm>
            <a:off x="434976" y="1622045"/>
            <a:ext cx="2706624" cy="3191255"/>
          </a:xfrm>
          <a:prstGeom prst="rect">
            <a:avLst/>
          </a:prstGeom>
          <a:solidFill>
            <a:schemeClr val="bg2"/>
          </a:solidFill>
          <a:ln>
            <a:noFill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lumMod val="50000"/>
                <a:alpha val="80000"/>
              </a:scheme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47712A-15EB-884C-BF95-7C690BA778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4975" y="876300"/>
            <a:ext cx="11563350" cy="7588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Graphic layout: four columns graphic and text</a:t>
            </a:r>
          </a:p>
        </p:txBody>
      </p:sp>
      <p:sp>
        <p:nvSpPr>
          <p:cNvPr id="4" name="Content Placeholder 15">
            <a:extLst>
              <a:ext uri="{FF2B5EF4-FFF2-40B4-BE49-F238E27FC236}">
                <a16:creationId xmlns:a16="http://schemas.microsoft.com/office/drawing/2014/main" id="{F580A529-D3A8-5643-80BA-3E2BE1AA8D57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986136" y="2178050"/>
            <a:ext cx="1604304" cy="2079244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7" name="Content Placeholder 15">
            <a:extLst>
              <a:ext uri="{FF2B5EF4-FFF2-40B4-BE49-F238E27FC236}">
                <a16:creationId xmlns:a16="http://schemas.microsoft.com/office/drawing/2014/main" id="{1F6D7A4B-5FFE-2741-8477-E0CAA019B079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3926445" y="2178050"/>
            <a:ext cx="1628170" cy="2079244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07CF99F6-2487-AC48-8A09-B34B72BD5FE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4976" y="5026024"/>
            <a:ext cx="2706624" cy="1333698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sz="1600" b="1">
                <a:solidFill>
                  <a:schemeClr val="accent1"/>
                </a:solidFill>
                <a:latin typeface="+mj-lt"/>
              </a:defRPr>
            </a:lvl1pPr>
            <a:lvl2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Pct val="90000"/>
              <a:buFont typeface="Arial" panose="020B0604020202020204" pitchFamily="34" charset="0"/>
              <a:buNone/>
              <a:tabLst/>
              <a:defRPr sz="1600">
                <a:solidFill>
                  <a:srgbClr val="000000"/>
                </a:solidFill>
              </a:defRPr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Paragraph title Segoe UI </a:t>
            </a:r>
            <a:r>
              <a:rPr lang="en-US" err="1"/>
              <a:t>Semibold</a:t>
            </a:r>
            <a:r>
              <a:rPr lang="en-US"/>
              <a:t> 16</a:t>
            </a:r>
          </a:p>
          <a:p>
            <a:pPr lvl="1"/>
            <a:r>
              <a:rPr lang="en-US"/>
              <a:t>Body copy Segoe Regular 16. </a:t>
            </a:r>
            <a:r>
              <a:rPr lang="en-US" err="1"/>
              <a:t>Cavorest</a:t>
            </a:r>
            <a:r>
              <a:rPr lang="en-US"/>
              <a:t> a </a:t>
            </a:r>
            <a:r>
              <a:rPr lang="en-US" err="1"/>
              <a:t>aut</a:t>
            </a:r>
            <a:r>
              <a:rPr lang="en-US"/>
              <a:t> arum quam id eat ape </a:t>
            </a:r>
            <a:r>
              <a:rPr lang="en-US" err="1"/>
              <a:t>est</a:t>
            </a:r>
            <a:r>
              <a:rPr lang="en-US"/>
              <a:t>, qui </a:t>
            </a:r>
            <a:r>
              <a:rPr lang="en-US" err="1"/>
              <a:t>sinc</a:t>
            </a:r>
            <a:r>
              <a:rPr lang="en-US"/>
              <a:t>.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7F7B5F75-90C0-F44E-9322-8FF1108BD3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87218" y="5026024"/>
            <a:ext cx="2706624" cy="1333698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sz="1600">
                <a:solidFill>
                  <a:schemeClr val="accent1"/>
                </a:solidFill>
                <a:latin typeface="+mj-lt"/>
              </a:defRPr>
            </a:lvl1pPr>
            <a:lvl2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Pct val="90000"/>
              <a:buFont typeface="Arial" panose="020B0604020202020204" pitchFamily="34" charset="0"/>
              <a:buNone/>
              <a:tabLst/>
              <a:defRPr sz="1600">
                <a:solidFill>
                  <a:srgbClr val="000000"/>
                </a:solidFill>
              </a:defRPr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Paragraph title Segoe UI </a:t>
            </a:r>
            <a:r>
              <a:rPr lang="en-US" err="1"/>
              <a:t>Semibold</a:t>
            </a:r>
            <a:r>
              <a:rPr lang="en-US"/>
              <a:t> 16</a:t>
            </a:r>
          </a:p>
          <a:p>
            <a:pPr lvl="1"/>
            <a:r>
              <a:rPr lang="en-US"/>
              <a:t>Body copy Segoe Regular 16. </a:t>
            </a:r>
            <a:r>
              <a:rPr lang="en-US" err="1"/>
              <a:t>Cavorest</a:t>
            </a:r>
            <a:r>
              <a:rPr lang="en-US"/>
              <a:t> a </a:t>
            </a:r>
            <a:r>
              <a:rPr lang="en-US" err="1"/>
              <a:t>aut</a:t>
            </a:r>
            <a:r>
              <a:rPr lang="en-US"/>
              <a:t> arum quam id eat ape </a:t>
            </a:r>
            <a:r>
              <a:rPr lang="en-US" err="1"/>
              <a:t>est</a:t>
            </a:r>
            <a:r>
              <a:rPr lang="en-US"/>
              <a:t>, qui </a:t>
            </a:r>
            <a:r>
              <a:rPr lang="en-US" err="1"/>
              <a:t>sinc</a:t>
            </a:r>
            <a:r>
              <a:rPr lang="en-US"/>
              <a:t>.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6E444E9C-8096-FE42-BE2A-094180C6110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39460" y="5026024"/>
            <a:ext cx="2706624" cy="1333698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sz="1600">
                <a:solidFill>
                  <a:schemeClr val="accent1"/>
                </a:solidFill>
                <a:latin typeface="+mj-lt"/>
              </a:defRPr>
            </a:lvl1pPr>
            <a:lvl2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Pct val="90000"/>
              <a:buFont typeface="Arial" panose="020B0604020202020204" pitchFamily="34" charset="0"/>
              <a:buNone/>
              <a:tabLst/>
              <a:defRPr sz="1600">
                <a:solidFill>
                  <a:srgbClr val="000000"/>
                </a:solidFill>
              </a:defRPr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Paragraph title Segoe UI bold 16</a:t>
            </a:r>
          </a:p>
          <a:p>
            <a:pPr lvl="1"/>
            <a:r>
              <a:rPr lang="en-US"/>
              <a:t>Body copy Segoe Regular 16. </a:t>
            </a:r>
            <a:r>
              <a:rPr lang="en-US" err="1"/>
              <a:t>Cavorest</a:t>
            </a:r>
            <a:r>
              <a:rPr lang="en-US"/>
              <a:t> a </a:t>
            </a:r>
            <a:r>
              <a:rPr lang="en-US" err="1"/>
              <a:t>aut</a:t>
            </a:r>
            <a:r>
              <a:rPr lang="en-US"/>
              <a:t> arum quam id eat ape </a:t>
            </a:r>
            <a:r>
              <a:rPr lang="en-US" err="1"/>
              <a:t>est</a:t>
            </a:r>
            <a:r>
              <a:rPr lang="en-US"/>
              <a:t>, qui </a:t>
            </a:r>
            <a:r>
              <a:rPr lang="en-US" err="1"/>
              <a:t>sinc</a:t>
            </a:r>
            <a:r>
              <a:rPr lang="en-US"/>
              <a:t>.</a:t>
            </a:r>
          </a:p>
        </p:txBody>
      </p:sp>
      <p:sp>
        <p:nvSpPr>
          <p:cNvPr id="13" name="Content Placeholder 15">
            <a:extLst>
              <a:ext uri="{FF2B5EF4-FFF2-40B4-BE49-F238E27FC236}">
                <a16:creationId xmlns:a16="http://schemas.microsoft.com/office/drawing/2014/main" id="{30602BFF-4B8C-D046-AD65-47970BC89DF5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878687" y="2178050"/>
            <a:ext cx="1628170" cy="2079244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14" name="Content Placeholder 15">
            <a:extLst>
              <a:ext uri="{FF2B5EF4-FFF2-40B4-BE49-F238E27FC236}">
                <a16:creationId xmlns:a16="http://schemas.microsoft.com/office/drawing/2014/main" id="{88A8CB35-A244-544E-8BAE-53CB85074FBB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9830928" y="2178050"/>
            <a:ext cx="1628170" cy="2079244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D8D35D15-66F4-4840-BA72-4B7AB5A24EF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291701" y="5026024"/>
            <a:ext cx="2706624" cy="1333698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sz="1600">
                <a:solidFill>
                  <a:schemeClr val="accent1"/>
                </a:solidFill>
                <a:latin typeface="+mj-lt"/>
              </a:defRPr>
            </a:lvl1pPr>
            <a:lvl2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Pct val="90000"/>
              <a:buFont typeface="Arial" panose="020B0604020202020204" pitchFamily="34" charset="0"/>
              <a:buNone/>
              <a:tabLst/>
              <a:defRPr sz="1600">
                <a:solidFill>
                  <a:srgbClr val="000000"/>
                </a:solidFill>
              </a:defRPr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Paragraph title Segoe UI bold 16</a:t>
            </a:r>
          </a:p>
          <a:p>
            <a:pPr lvl="1"/>
            <a:r>
              <a:rPr lang="en-US"/>
              <a:t>Body copy Segoe Regular 16. </a:t>
            </a:r>
            <a:r>
              <a:rPr lang="en-US" err="1"/>
              <a:t>Cavorest</a:t>
            </a:r>
            <a:r>
              <a:rPr lang="en-US"/>
              <a:t> a </a:t>
            </a:r>
            <a:r>
              <a:rPr lang="en-US" err="1"/>
              <a:t>aut</a:t>
            </a:r>
            <a:r>
              <a:rPr lang="en-US"/>
              <a:t> arum quam id eat ape </a:t>
            </a:r>
            <a:r>
              <a:rPr lang="en-US" err="1"/>
              <a:t>est</a:t>
            </a:r>
            <a:r>
              <a:rPr lang="en-US"/>
              <a:t>, qui </a:t>
            </a:r>
            <a:r>
              <a:rPr lang="en-US" err="1"/>
              <a:t>sinc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25893755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b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ble Placeholder 3"/>
          <p:cNvSpPr>
            <a:spLocks noGrp="1"/>
          </p:cNvSpPr>
          <p:nvPr>
            <p:ph type="tbl" sz="quarter" idx="10"/>
          </p:nvPr>
        </p:nvSpPr>
        <p:spPr>
          <a:xfrm>
            <a:off x="434975" y="2178049"/>
            <a:ext cx="11563350" cy="4079876"/>
          </a:xfrm>
        </p:spPr>
        <p:txBody>
          <a:bodyPr bIns="1737360" anchor="ctr">
            <a:noAutofit/>
          </a:bodyPr>
          <a:lstStyle>
            <a:lvl1pPr algn="ctr">
              <a:defRPr sz="2000">
                <a:solidFill>
                  <a:srgbClr val="000000"/>
                </a:solidFill>
                <a:latin typeface="+mj-lt"/>
              </a:defRPr>
            </a:lvl1pPr>
          </a:lstStyle>
          <a:p>
            <a:r>
              <a:rPr lang="en-US"/>
              <a:t>Click icon to add table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4F997AC3-87B6-4E0B-88C2-A05069E413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4975" y="919164"/>
            <a:ext cx="11563350" cy="754061"/>
          </a:xfrm>
          <a:prstGeom prst="rect">
            <a:avLst/>
          </a:prstGeom>
        </p:spPr>
        <p:txBody>
          <a:bodyPr vert="horz" wrap="square" lIns="0" tIns="164592" rIns="0" bIns="0" rtlCol="0" anchor="t">
            <a:no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Table layout</a:t>
            </a:r>
          </a:p>
        </p:txBody>
      </p:sp>
    </p:spTree>
    <p:extLst>
      <p:ext uri="{BB962C8B-B14F-4D97-AF65-F5344CB8AC3E}">
        <p14:creationId xmlns:p14="http://schemas.microsoft.com/office/powerpoint/2010/main" val="4002882440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titl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35"/>
          <p:cNvSpPr>
            <a:spLocks noGrp="1"/>
          </p:cNvSpPr>
          <p:nvPr>
            <p:ph type="title" hasCustomPrompt="1"/>
          </p:nvPr>
        </p:nvSpPr>
        <p:spPr>
          <a:xfrm>
            <a:off x="434976" y="1207895"/>
            <a:ext cx="7627938" cy="3605405"/>
          </a:xfrm>
          <a:noFill/>
        </p:spPr>
        <p:txBody>
          <a:bodyPr vert="horz" wrap="square" lIns="0" tIns="0" rIns="0" bIns="0" rtlCol="0" anchor="t" anchorCtr="0">
            <a:noAutofit/>
          </a:bodyPr>
          <a:lstStyle>
            <a:lvl1pPr>
              <a:lnSpc>
                <a:spcPct val="90000"/>
              </a:lnSpc>
              <a:defRPr lang="en-US" sz="5400" spc="-150" dirty="0">
                <a:solidFill>
                  <a:srgbClr val="000000"/>
                </a:solidFill>
              </a:defRPr>
            </a:lvl1pPr>
          </a:lstStyle>
          <a:p>
            <a:pPr marL="0" lvl="0">
              <a:lnSpc>
                <a:spcPts val="5600"/>
              </a:lnSpc>
            </a:pPr>
            <a:r>
              <a:rPr lang="en-US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4776421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7820402-639E-491C-9FBA-646E33C513F5}"/>
              </a:ext>
            </a:extLst>
          </p:cNvPr>
          <p:cNvSpPr txBox="1"/>
          <p:nvPr userDrawn="1"/>
        </p:nvSpPr>
        <p:spPr>
          <a:xfrm>
            <a:off x="11625306" y="6366661"/>
            <a:ext cx="556884" cy="461665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E7120693-14FB-4AE0-B810-C40C95E65A35}" type="slidenum">
              <a:rPr lang="en-US" sz="120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‹#›</a:t>
            </a:fld>
            <a:endParaRPr lang="en-US" sz="1200" err="1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527083814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F07DE85-B70F-4309-8506-6C011BC208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6561" y="1599436"/>
            <a:ext cx="7924802" cy="1502728"/>
          </a:xfrm>
          <a:noFill/>
        </p:spPr>
        <p:txBody>
          <a:bodyPr lIns="0" tIns="0" rIns="0" bIns="0" anchor="t" anchorCtr="0"/>
          <a:lstStyle>
            <a:lvl1pPr>
              <a:lnSpc>
                <a:spcPct val="100000"/>
              </a:lnSpc>
              <a:spcAft>
                <a:spcPts val="1300"/>
              </a:spcAft>
              <a:defRPr sz="2600" spc="-15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Thank you.</a:t>
            </a:r>
          </a:p>
        </p:txBody>
      </p:sp>
    </p:spTree>
    <p:extLst>
      <p:ext uri="{BB962C8B-B14F-4D97-AF65-F5344CB8AC3E}">
        <p14:creationId xmlns:p14="http://schemas.microsoft.com/office/powerpoint/2010/main" val="2404628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34976" y="1866136"/>
            <a:ext cx="7627938" cy="1502728"/>
          </a:xfrm>
          <a:noFill/>
        </p:spPr>
        <p:txBody>
          <a:bodyPr lIns="0" tIns="0" rIns="0" bIns="0" anchor="t" anchorCtr="0"/>
          <a:lstStyle>
            <a:lvl1pPr>
              <a:lnSpc>
                <a:spcPct val="100000"/>
              </a:lnSpc>
              <a:spcAft>
                <a:spcPts val="1300"/>
              </a:spcAft>
              <a:defRPr sz="2600" spc="-150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Thank you.</a:t>
            </a: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1688BD8D-D2E4-4DFC-B39C-D55D84362354}"/>
              </a:ext>
            </a:extLst>
          </p:cNvPr>
          <p:cNvSpPr txBox="1">
            <a:spLocks noChangeArrowheads="1"/>
          </p:cNvSpPr>
          <p:nvPr userDrawn="1"/>
        </p:nvSpPr>
        <p:spPr bwMode="blackWhite">
          <a:xfrm>
            <a:off x="437086" y="6444246"/>
            <a:ext cx="4572000" cy="10772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>
                <a:solidFill>
                  <a:schemeClr val="bg2"/>
                </a:solidFill>
                <a:cs typeface="Segoe UI" pitchFamily="34" charset="0"/>
              </a:rPr>
              <a:t>© Copyright Microsoft Corporation.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3661828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>
            <a:cxnSpLocks/>
          </p:cNvCxnSpPr>
          <p:nvPr userDrawn="1"/>
        </p:nvCxnSpPr>
        <p:spPr>
          <a:xfrm>
            <a:off x="288035" y="6387253"/>
            <a:ext cx="11915258" cy="0"/>
          </a:xfrm>
          <a:prstGeom prst="line">
            <a:avLst/>
          </a:prstGeom>
          <a:ln>
            <a:solidFill>
              <a:schemeClr val="bg1">
                <a:lumMod val="90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8838127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E73B716-5AC1-4E6F-99C0-F195B0C587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8157" y="3090314"/>
            <a:ext cx="9590081" cy="1828800"/>
          </a:xfrm>
          <a:noFill/>
        </p:spPr>
        <p:txBody>
          <a:bodyPr lIns="0" tIns="0" rIns="0" bIns="182880" anchor="b" anchorCtr="0"/>
          <a:lstStyle>
            <a:lvl1pPr>
              <a:defRPr sz="5400" strike="noStrike" spc="-150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Microsoft 365</a:t>
            </a:r>
            <a:br>
              <a:rPr lang="en-US"/>
            </a:br>
            <a:r>
              <a:rPr lang="en-US"/>
              <a:t>title or event name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E78FD896-9F6B-4251-9F12-35FEF1AF740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4976" y="4935118"/>
            <a:ext cx="9590081" cy="964256"/>
          </a:xfrm>
          <a:noFill/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spc="0" baseline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/>
              <a:t>Author name</a:t>
            </a:r>
          </a:p>
          <a:p>
            <a:pPr lvl="0"/>
            <a:r>
              <a:rPr lang="en-US"/>
              <a:t>Date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8616CC3-78D8-4F73-A517-858748506318}"/>
              </a:ext>
            </a:extLst>
          </p:cNvPr>
          <p:cNvSpPr txBox="1">
            <a:spLocks/>
          </p:cNvSpPr>
          <p:nvPr userDrawn="1"/>
        </p:nvSpPr>
        <p:spPr>
          <a:xfrm>
            <a:off x="436561" y="6257925"/>
            <a:ext cx="5274397" cy="1096286"/>
          </a:xfrm>
          <a:prstGeom prst="rect">
            <a:avLst/>
          </a:prstGeom>
        </p:spPr>
        <p:txBody>
          <a:bodyPr vert="horz" wrap="square" lIns="0" tIns="164592" rIns="0" bIns="0" rtlCol="0" anchor="t">
            <a:no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0" kern="1200" cap="none" spc="-150" baseline="0" dirty="0" smtClean="0">
                <a:ln w="3175">
                  <a:noFill/>
                </a:ln>
                <a:solidFill>
                  <a:srgbClr val="000000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sz="2800">
                <a:solidFill>
                  <a:schemeClr val="accent1"/>
                </a:solidFill>
              </a:rPr>
              <a:t>Microsoft Search </a:t>
            </a:r>
            <a:r>
              <a:rPr lang="en-US" sz="2800"/>
              <a:t>in Bing</a:t>
            </a:r>
            <a:br>
              <a:rPr lang="en-US" sz="2800"/>
            </a:br>
            <a:endParaRPr lang="en-US" sz="280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0145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4975" y="1226817"/>
            <a:ext cx="3705225" cy="1195895"/>
          </a:xfrm>
        </p:spPr>
        <p:txBody>
          <a:bodyPr lIns="0" tIns="0" rIns="0" bIns="0"/>
          <a:lstStyle>
            <a:lvl1pPr>
              <a:defRPr sz="2000" spc="0" baseline="0">
                <a:solidFill>
                  <a:srgbClr val="000000"/>
                </a:solidFill>
              </a:defRPr>
            </a:lvl1pPr>
          </a:lstStyle>
          <a:p>
            <a:r>
              <a:rPr lang="en-US"/>
              <a:t>Contents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337300" y="1226818"/>
            <a:ext cx="3690938" cy="3354708"/>
          </a:xfrm>
        </p:spPr>
        <p:txBody>
          <a:bodyPr wrap="square" lIns="0" tIns="0" rIns="0" bIns="0">
            <a:noAutofit/>
          </a:bodyPr>
          <a:lstStyle>
            <a:lvl1pPr marL="0" marR="0" indent="0" algn="l" defTabSz="5175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2000" spc="0" baseline="0">
                <a:solidFill>
                  <a:schemeClr val="accent1"/>
                </a:solidFill>
                <a:latin typeface="+mj-lt"/>
              </a:defRPr>
            </a:lvl1pPr>
            <a:lvl2pPr marL="228600" indent="0">
              <a:buNone/>
              <a:defRPr sz="1800"/>
            </a:lvl2pPr>
            <a:lvl3pPr marL="457200" indent="0">
              <a:buNone/>
              <a:defRPr sz="1800"/>
            </a:lvl3pPr>
            <a:lvl4pPr marL="685800" indent="0">
              <a:buNone/>
              <a:defRPr sz="1800"/>
            </a:lvl4pPr>
            <a:lvl5pPr marL="914400" indent="0">
              <a:buNone/>
              <a:defRPr sz="1800"/>
            </a:lvl5pPr>
          </a:lstStyle>
          <a:p>
            <a:pPr lvl="0"/>
            <a:r>
              <a:rPr lang="en-US"/>
              <a:t>##	Section title</a:t>
            </a:r>
          </a:p>
          <a:p>
            <a:pPr lvl="0"/>
            <a:r>
              <a:rPr lang="en-US"/>
              <a:t>##	Section title</a:t>
            </a:r>
          </a:p>
          <a:p>
            <a:pPr lvl="0"/>
            <a:r>
              <a:rPr lang="en-US"/>
              <a:t>##	Section title</a:t>
            </a:r>
          </a:p>
          <a:p>
            <a:pPr lvl="0"/>
            <a:r>
              <a:rPr lang="en-US"/>
              <a:t>##	Section title</a:t>
            </a:r>
          </a:p>
          <a:p>
            <a:pPr lvl="0"/>
            <a:r>
              <a:rPr lang="en-US"/>
              <a:t>##	Section title</a:t>
            </a:r>
          </a:p>
          <a:p>
            <a:pPr lvl="0"/>
            <a:r>
              <a:rPr lang="en-US"/>
              <a:t>##	Section title</a:t>
            </a:r>
          </a:p>
          <a:p>
            <a:pPr lvl="0"/>
            <a:r>
              <a:rPr lang="en-US"/>
              <a:t>##	Section title</a:t>
            </a:r>
          </a:p>
        </p:txBody>
      </p:sp>
    </p:spTree>
    <p:extLst>
      <p:ext uri="{BB962C8B-B14F-4D97-AF65-F5344CB8AC3E}">
        <p14:creationId xmlns:p14="http://schemas.microsoft.com/office/powerpoint/2010/main" val="3174734391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bod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0A83EF54-F800-4521-AA68-2B27B0B561A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6087" y="2182297"/>
            <a:ext cx="11567160" cy="1192121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300"/>
              </a:spcAft>
              <a:buNone/>
              <a:defRPr sz="2400" b="0" i="0">
                <a:solidFill>
                  <a:srgbClr val="000000"/>
                </a:solidFill>
                <a:latin typeface="+mn-lt"/>
              </a:defRPr>
            </a:lvl1pPr>
            <a:lvl2pPr marL="228600" indent="0">
              <a:lnSpc>
                <a:spcPct val="90000"/>
              </a:lnSpc>
              <a:spcBef>
                <a:spcPts val="0"/>
              </a:spcBef>
              <a:spcAft>
                <a:spcPts val="1300"/>
              </a:spcAft>
              <a:buNone/>
              <a:defRPr sz="1800">
                <a:solidFill>
                  <a:srgbClr val="000000"/>
                </a:solidFill>
              </a:defRPr>
            </a:lvl2pPr>
            <a:lvl3pPr marL="457200" indent="0">
              <a:spcBef>
                <a:spcPts val="0"/>
              </a:spcBef>
              <a:spcAft>
                <a:spcPts val="1300"/>
              </a:spcAft>
              <a:buNone/>
              <a:defRPr sz="1800">
                <a:solidFill>
                  <a:srgbClr val="000000"/>
                </a:solidFill>
              </a:defRPr>
            </a:lvl3pPr>
            <a:lvl4pPr marL="685800" indent="0">
              <a:spcBef>
                <a:spcPts val="0"/>
              </a:spcBef>
              <a:spcAft>
                <a:spcPts val="1300"/>
              </a:spcAft>
              <a:buNone/>
              <a:defRPr sz="2000"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First level Segoe UI 24pt</a:t>
            </a:r>
          </a:p>
          <a:p>
            <a:pPr lvl="1"/>
            <a:r>
              <a:rPr lang="en-US"/>
              <a:t>Second level Segoe UI 18pt</a:t>
            </a:r>
          </a:p>
          <a:p>
            <a:pPr lvl="2"/>
            <a:r>
              <a:rPr lang="en-US"/>
              <a:t>Third level Segoe UI 18pt</a:t>
            </a:r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AE6F3ED0-7F59-40C0-BDE3-5E04439997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6562" y="893764"/>
            <a:ext cx="11563350" cy="754061"/>
          </a:xfrm>
          <a:prstGeom prst="rect">
            <a:avLst/>
          </a:prstGeom>
        </p:spPr>
        <p:txBody>
          <a:bodyPr vert="horz" wrap="square" lIns="0" tIns="164592" rIns="0" bIns="0" rtlCol="0" anchor="t">
            <a:no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Heading Segoe UI </a:t>
            </a:r>
            <a:r>
              <a:rPr lang="en-US" err="1"/>
              <a:t>Semibold</a:t>
            </a:r>
            <a:r>
              <a:rPr lang="en-US"/>
              <a:t> 32pt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FC69F4-05AE-4E10-BE0F-7071015E7BB6}"/>
              </a:ext>
            </a:extLst>
          </p:cNvPr>
          <p:cNvSpPr txBox="1"/>
          <p:nvPr userDrawn="1"/>
        </p:nvSpPr>
        <p:spPr>
          <a:xfrm>
            <a:off x="11625306" y="6366661"/>
            <a:ext cx="556884" cy="461665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E7120693-14FB-4AE0-B810-C40C95E65A35}" type="slidenum">
              <a:rPr lang="en-US" sz="120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‹#›</a:t>
            </a:fld>
            <a:endParaRPr lang="en-US" sz="1200" err="1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765360161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body slide (with bulle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0A83EF54-F800-4521-AA68-2B27B0B561A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6088" y="2184023"/>
            <a:ext cx="11567160" cy="1192121"/>
          </a:xfrm>
        </p:spPr>
        <p:txBody>
          <a:bodyPr wrap="square" lIns="0" tIns="0" rIns="0" bIns="0">
            <a:spAutoFit/>
          </a:bodyPr>
          <a:lstStyle>
            <a:lvl1pPr marL="274320" indent="-274320">
              <a:lnSpc>
                <a:spcPct val="90000"/>
              </a:lnSpc>
              <a:spcBef>
                <a:spcPts val="0"/>
              </a:spcBef>
              <a:spcAft>
                <a:spcPts val="1300"/>
              </a:spcAft>
              <a:buClr>
                <a:srgbClr val="000000"/>
              </a:buClr>
              <a:buSzPct val="77000"/>
              <a:buFont typeface="Arial" panose="020B0604020202020204" pitchFamily="34" charset="0"/>
              <a:buChar char="•"/>
              <a:defRPr sz="2400" b="0" i="0">
                <a:solidFill>
                  <a:srgbClr val="000000"/>
                </a:solidFill>
                <a:latin typeface="+mn-lt"/>
              </a:defRPr>
            </a:lvl1pPr>
            <a:lvl2pPr marL="548640" indent="-228600">
              <a:lnSpc>
                <a:spcPct val="90000"/>
              </a:lnSpc>
              <a:spcBef>
                <a:spcPts val="0"/>
              </a:spcBef>
              <a:spcAft>
                <a:spcPts val="1300"/>
              </a:spcAft>
              <a:buClr>
                <a:srgbClr val="000000"/>
              </a:buClr>
              <a:buSzPct val="77000"/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lvl2pPr>
            <a:lvl3pPr marL="822960" indent="-228600">
              <a:spcBef>
                <a:spcPts val="0"/>
              </a:spcBef>
              <a:spcAft>
                <a:spcPts val="1300"/>
              </a:spcAft>
              <a:buClr>
                <a:srgbClr val="000000"/>
              </a:buClr>
              <a:buSzPct val="77000"/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lvl3pPr>
            <a:lvl4pPr marL="685800" indent="0">
              <a:spcBef>
                <a:spcPts val="0"/>
              </a:spcBef>
              <a:spcAft>
                <a:spcPts val="1300"/>
              </a:spcAft>
              <a:buNone/>
              <a:defRPr sz="2000"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First level Segoe UI 24pt</a:t>
            </a:r>
          </a:p>
          <a:p>
            <a:pPr lvl="1"/>
            <a:r>
              <a:rPr lang="en-US"/>
              <a:t>Second level Segoe UI 18pt</a:t>
            </a:r>
          </a:p>
          <a:p>
            <a:pPr lvl="2"/>
            <a:r>
              <a:rPr lang="en-US"/>
              <a:t>Third level Segoe UI 18pt</a:t>
            </a:r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AE6F3ED0-7F59-40C0-BDE3-5E04439997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4975" y="893764"/>
            <a:ext cx="11563350" cy="773112"/>
          </a:xfrm>
          <a:prstGeom prst="rect">
            <a:avLst/>
          </a:prstGeom>
        </p:spPr>
        <p:txBody>
          <a:bodyPr vert="horz" wrap="square" lIns="0" tIns="164592" rIns="0" bIns="0" rtlCol="0" anchor="t">
            <a:no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Heading Segoe UI </a:t>
            </a:r>
            <a:r>
              <a:rPr lang="en-US" err="1"/>
              <a:t>Semibold</a:t>
            </a:r>
            <a:r>
              <a:rPr lang="en-US"/>
              <a:t> 32pt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BF94EA65-2CBF-4A04-9D22-169D8572F34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4974" y="1549907"/>
            <a:ext cx="11567160" cy="360099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300"/>
              </a:spcAft>
              <a:buNone/>
              <a:defRPr sz="2600" b="0" i="0">
                <a:solidFill>
                  <a:srgbClr val="000000"/>
                </a:solidFill>
                <a:latin typeface="+mn-lt"/>
              </a:defRPr>
            </a:lvl1pPr>
            <a:lvl2pPr marL="228600" indent="0">
              <a:lnSpc>
                <a:spcPct val="90000"/>
              </a:lnSpc>
              <a:spcBef>
                <a:spcPts val="0"/>
              </a:spcBef>
              <a:spcAft>
                <a:spcPts val="1300"/>
              </a:spcAft>
              <a:buNone/>
              <a:defRPr sz="2000">
                <a:solidFill>
                  <a:schemeClr val="tx2"/>
                </a:solidFill>
              </a:defRPr>
            </a:lvl2pPr>
            <a:lvl3pPr marL="457200" indent="0">
              <a:spcBef>
                <a:spcPts val="0"/>
              </a:spcBef>
              <a:spcAft>
                <a:spcPts val="1300"/>
              </a:spcAft>
              <a:buNone/>
              <a:defRPr sz="2000"/>
            </a:lvl3pPr>
            <a:lvl4pPr marL="685800" indent="0">
              <a:spcBef>
                <a:spcPts val="0"/>
              </a:spcBef>
              <a:spcAft>
                <a:spcPts val="1300"/>
              </a:spcAft>
              <a:buNone/>
              <a:defRPr sz="2000"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Subtitle Segoe UI 26pt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ED782D-BE51-4E45-AD27-515745AC28FF}"/>
              </a:ext>
            </a:extLst>
          </p:cNvPr>
          <p:cNvSpPr txBox="1"/>
          <p:nvPr userDrawn="1"/>
        </p:nvSpPr>
        <p:spPr>
          <a:xfrm>
            <a:off x="11625306" y="6366661"/>
            <a:ext cx="556884" cy="461665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E7120693-14FB-4AE0-B810-C40C95E65A35}" type="slidenum">
              <a:rPr lang="en-US" sz="120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‹#›</a:t>
            </a:fld>
            <a:endParaRPr lang="en-US" sz="1200" err="1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775974138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BDBC305C-A9C3-4278-AFC0-C99DFD80A6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4975" y="944564"/>
            <a:ext cx="11563350" cy="773112"/>
          </a:xfrm>
          <a:prstGeom prst="rect">
            <a:avLst/>
          </a:prstGeom>
        </p:spPr>
        <p:txBody>
          <a:bodyPr vert="horz" wrap="square" lIns="0" tIns="164592" rIns="0" bIns="0" rtlCol="0" anchor="t">
            <a:no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87C5D9-B2DC-4059-8708-1D313C564E74}"/>
              </a:ext>
            </a:extLst>
          </p:cNvPr>
          <p:cNvSpPr txBox="1"/>
          <p:nvPr userDrawn="1"/>
        </p:nvSpPr>
        <p:spPr>
          <a:xfrm>
            <a:off x="11625306" y="6366661"/>
            <a:ext cx="556884" cy="461665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E7120693-14FB-4AE0-B810-C40C95E65A35}" type="slidenum">
              <a:rPr lang="en-US" sz="120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‹#›</a:t>
            </a:fld>
            <a:endParaRPr lang="en-US" sz="1200" err="1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258585605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87B2D435-6763-4273-8B58-EEB8756175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4975" y="855664"/>
            <a:ext cx="5667375" cy="773112"/>
          </a:xfrm>
          <a:prstGeom prst="rect">
            <a:avLst/>
          </a:prstGeom>
        </p:spPr>
        <p:txBody>
          <a:bodyPr vert="horz" wrap="square" lIns="0" tIns="164592" rIns="0" bIns="0" rtlCol="0" anchor="t">
            <a:noAutofit/>
          </a:bodyPr>
          <a:lstStyle>
            <a:lvl1pPr>
              <a:defRPr/>
            </a:lvl1pPr>
          </a:lstStyle>
          <a:p>
            <a:r>
              <a:rPr lang="en-US"/>
              <a:t>Photo layout 1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71CE2F71-BF91-4E7B-BDE5-A747EFEFF88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4975" y="2188559"/>
            <a:ext cx="5667374" cy="2624741"/>
          </a:xfrm>
        </p:spPr>
        <p:txBody>
          <a:bodyPr wrap="square" lIns="0" tIns="0" rIns="0" bIns="0">
            <a:noAutofit/>
          </a:bodyPr>
          <a:lstStyle>
            <a:lvl1pPr marL="0" marR="0" indent="0" algn="l" defTabSz="93274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26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2600" b="0" i="0">
                <a:solidFill>
                  <a:srgbClr val="000000"/>
                </a:solidFill>
                <a:latin typeface="+mn-lt"/>
              </a:defRPr>
            </a:lvl1pPr>
            <a:lvl2pPr marL="228600" marR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pt-BR"/>
              <a:t>Subhead Segoe UI 26pt</a:t>
            </a:r>
          </a:p>
          <a:p>
            <a:pPr lvl="0"/>
            <a:r>
              <a:rPr lang="pt-BR"/>
              <a:t>Subhead Segoe UI 26pt</a:t>
            </a:r>
          </a:p>
          <a:p>
            <a:pPr lvl="0"/>
            <a:r>
              <a:rPr lang="pt-BR"/>
              <a:t>Subhead Segoe UI 26pt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EDA610B-2E6C-403E-AA85-BE2B847DE706}"/>
              </a:ext>
            </a:extLst>
          </p:cNvPr>
          <p:cNvSpPr/>
          <p:nvPr userDrawn="1"/>
        </p:nvSpPr>
        <p:spPr>
          <a:xfrm>
            <a:off x="8885758" y="3309839"/>
            <a:ext cx="1915909" cy="3748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Drop photo here</a:t>
            </a:r>
          </a:p>
        </p:txBody>
      </p:sp>
    </p:spTree>
    <p:extLst>
      <p:ext uri="{BB962C8B-B14F-4D97-AF65-F5344CB8AC3E}">
        <p14:creationId xmlns:p14="http://schemas.microsoft.com/office/powerpoint/2010/main" val="229036116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34975" y="5026024"/>
            <a:ext cx="3703320" cy="1333698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sz="1600" b="1">
                <a:solidFill>
                  <a:schemeClr val="accent1"/>
                </a:solidFill>
                <a:latin typeface="+mj-lt"/>
              </a:defRPr>
            </a:lvl1pPr>
            <a:lvl2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Pct val="90000"/>
              <a:buFont typeface="Arial" panose="020B0604020202020204" pitchFamily="34" charset="0"/>
              <a:buNone/>
              <a:tabLst/>
              <a:defRPr sz="1600">
                <a:solidFill>
                  <a:srgbClr val="000000"/>
                </a:solidFill>
              </a:defRPr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Paragraph title Segoe UI </a:t>
            </a:r>
            <a:r>
              <a:rPr lang="en-US" err="1"/>
              <a:t>Semibold</a:t>
            </a:r>
            <a:r>
              <a:rPr lang="en-US"/>
              <a:t> 16</a:t>
            </a:r>
          </a:p>
          <a:p>
            <a:pPr lvl="1"/>
            <a:r>
              <a:rPr lang="en-US"/>
              <a:t>Body copy Segoe Regular 16. </a:t>
            </a:r>
            <a:r>
              <a:rPr lang="en-US" err="1"/>
              <a:t>Cavorest</a:t>
            </a:r>
            <a:r>
              <a:rPr lang="en-US"/>
              <a:t> a </a:t>
            </a:r>
            <a:r>
              <a:rPr lang="en-US" err="1"/>
              <a:t>aut</a:t>
            </a:r>
            <a:r>
              <a:rPr lang="en-US"/>
              <a:t> arum </a:t>
            </a:r>
            <a:r>
              <a:rPr lang="en-US" err="1"/>
              <a:t>quam</a:t>
            </a:r>
            <a:r>
              <a:rPr lang="en-US"/>
              <a:t> id eat ape </a:t>
            </a:r>
            <a:r>
              <a:rPr lang="en-US" err="1"/>
              <a:t>est</a:t>
            </a:r>
            <a:r>
              <a:rPr lang="en-US"/>
              <a:t>, qui </a:t>
            </a:r>
            <a:r>
              <a:rPr lang="en-US" err="1"/>
              <a:t>sinc</a:t>
            </a:r>
            <a:r>
              <a:rPr lang="en-US"/>
              <a:t>, </a:t>
            </a:r>
            <a:r>
              <a:rPr lang="en-US" err="1"/>
              <a:t>omnimusdae</a:t>
            </a:r>
            <a:r>
              <a:rPr lang="en-US"/>
              <a:t>. </a:t>
            </a:r>
            <a:r>
              <a:rPr lang="en-US" err="1"/>
              <a:t>Boribus</a:t>
            </a:r>
            <a:r>
              <a:rPr lang="en-US"/>
              <a:t> </a:t>
            </a:r>
            <a:r>
              <a:rPr lang="en-US" err="1"/>
              <a:t>sinctius</a:t>
            </a:r>
            <a:r>
              <a:rPr lang="en-US"/>
              <a:t> </a:t>
            </a:r>
            <a:r>
              <a:rPr lang="en-US" err="1"/>
              <a:t>nimaxime</a:t>
            </a:r>
            <a:r>
              <a:rPr lang="en-US"/>
              <a:t> sit et </a:t>
            </a:r>
            <a:r>
              <a:rPr lang="en-US" err="1"/>
              <a:t>nonsequibus</a:t>
            </a:r>
            <a:r>
              <a:rPr lang="en-US"/>
              <a:t> </a:t>
            </a:r>
            <a:r>
              <a:rPr lang="en-US" err="1"/>
              <a:t>dollendis</a:t>
            </a:r>
            <a:r>
              <a:rPr lang="en-US"/>
              <a:t> as </a:t>
            </a:r>
            <a:r>
              <a:rPr lang="en-US" err="1"/>
              <a:t>autestiat</a:t>
            </a:r>
            <a:r>
              <a:rPr lang="en-US"/>
              <a:t>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367211" y="5026024"/>
            <a:ext cx="3695700" cy="1333698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sz="1600">
                <a:solidFill>
                  <a:schemeClr val="accent1"/>
                </a:solidFill>
                <a:latin typeface="+mj-lt"/>
              </a:defRPr>
            </a:lvl1pPr>
            <a:lvl2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Pct val="90000"/>
              <a:buFont typeface="Arial" panose="020B0604020202020204" pitchFamily="34" charset="0"/>
              <a:buNone/>
              <a:tabLst/>
              <a:defRPr sz="1600">
                <a:solidFill>
                  <a:srgbClr val="000000"/>
                </a:solidFill>
              </a:defRPr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Paragraph title Segoe UI </a:t>
            </a:r>
            <a:r>
              <a:rPr lang="en-US" err="1"/>
              <a:t>Semibold</a:t>
            </a:r>
            <a:r>
              <a:rPr lang="en-US"/>
              <a:t> 16</a:t>
            </a:r>
          </a:p>
          <a:p>
            <a:pPr lvl="1"/>
            <a:r>
              <a:rPr lang="en-US"/>
              <a:t>Body copy Segoe Regular 16. </a:t>
            </a:r>
            <a:r>
              <a:rPr lang="en-US" err="1"/>
              <a:t>Cavorest</a:t>
            </a:r>
            <a:r>
              <a:rPr lang="en-US"/>
              <a:t> a </a:t>
            </a:r>
            <a:r>
              <a:rPr lang="en-US" err="1"/>
              <a:t>aut</a:t>
            </a:r>
            <a:r>
              <a:rPr lang="en-US"/>
              <a:t> arum </a:t>
            </a:r>
            <a:r>
              <a:rPr lang="en-US" err="1"/>
              <a:t>quam</a:t>
            </a:r>
            <a:r>
              <a:rPr lang="en-US"/>
              <a:t> id eat ape </a:t>
            </a:r>
            <a:r>
              <a:rPr lang="en-US" err="1"/>
              <a:t>est</a:t>
            </a:r>
            <a:r>
              <a:rPr lang="en-US"/>
              <a:t>, qui </a:t>
            </a:r>
            <a:r>
              <a:rPr lang="en-US" err="1"/>
              <a:t>sinc</a:t>
            </a:r>
            <a:r>
              <a:rPr lang="en-US"/>
              <a:t>, </a:t>
            </a:r>
            <a:r>
              <a:rPr lang="en-US" err="1"/>
              <a:t>omnimusdae</a:t>
            </a:r>
            <a:r>
              <a:rPr lang="en-US"/>
              <a:t>. </a:t>
            </a:r>
            <a:r>
              <a:rPr lang="en-US" err="1"/>
              <a:t>Boribus</a:t>
            </a:r>
            <a:r>
              <a:rPr lang="en-US"/>
              <a:t> </a:t>
            </a:r>
            <a:r>
              <a:rPr lang="en-US" err="1"/>
              <a:t>sinctius</a:t>
            </a:r>
            <a:r>
              <a:rPr lang="en-US"/>
              <a:t> </a:t>
            </a:r>
            <a:r>
              <a:rPr lang="en-US" err="1"/>
              <a:t>nimaxime</a:t>
            </a:r>
            <a:r>
              <a:rPr lang="en-US"/>
              <a:t> sit et </a:t>
            </a:r>
            <a:r>
              <a:rPr lang="en-US" err="1"/>
              <a:t>nonsequibus</a:t>
            </a:r>
            <a:r>
              <a:rPr lang="en-US"/>
              <a:t> </a:t>
            </a:r>
            <a:r>
              <a:rPr lang="en-US" err="1"/>
              <a:t>dollendis</a:t>
            </a:r>
            <a:r>
              <a:rPr lang="en-US"/>
              <a:t> as </a:t>
            </a:r>
            <a:r>
              <a:rPr lang="en-US" err="1"/>
              <a:t>autestiat</a:t>
            </a:r>
            <a:r>
              <a:rPr lang="en-US"/>
              <a:t>.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8289926" y="5026024"/>
            <a:ext cx="3703320" cy="1333698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sz="1600">
                <a:solidFill>
                  <a:schemeClr val="accent1"/>
                </a:solidFill>
                <a:latin typeface="+mj-lt"/>
              </a:defRPr>
            </a:lvl1pPr>
            <a:lvl2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Pct val="90000"/>
              <a:buFont typeface="Arial" panose="020B0604020202020204" pitchFamily="34" charset="0"/>
              <a:buNone/>
              <a:tabLst/>
              <a:defRPr sz="1600">
                <a:solidFill>
                  <a:srgbClr val="000000"/>
                </a:solidFill>
              </a:defRPr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Paragraph title Segoe UI bold 16</a:t>
            </a:r>
          </a:p>
          <a:p>
            <a:pPr lvl="1"/>
            <a:r>
              <a:rPr lang="en-US"/>
              <a:t>Body copy Segoe Regular 16. </a:t>
            </a:r>
            <a:r>
              <a:rPr lang="en-US" err="1"/>
              <a:t>Cavorest</a:t>
            </a:r>
            <a:r>
              <a:rPr lang="en-US"/>
              <a:t> a </a:t>
            </a:r>
            <a:r>
              <a:rPr lang="en-US" err="1"/>
              <a:t>aut</a:t>
            </a:r>
            <a:r>
              <a:rPr lang="en-US"/>
              <a:t> arum </a:t>
            </a:r>
            <a:r>
              <a:rPr lang="en-US" err="1"/>
              <a:t>quam</a:t>
            </a:r>
            <a:r>
              <a:rPr lang="en-US"/>
              <a:t> id eat ape </a:t>
            </a:r>
            <a:r>
              <a:rPr lang="en-US" err="1"/>
              <a:t>est</a:t>
            </a:r>
            <a:r>
              <a:rPr lang="en-US"/>
              <a:t>, qui </a:t>
            </a:r>
            <a:r>
              <a:rPr lang="en-US" err="1"/>
              <a:t>sinc</a:t>
            </a:r>
            <a:r>
              <a:rPr lang="en-US"/>
              <a:t>, </a:t>
            </a:r>
            <a:r>
              <a:rPr lang="en-US" err="1"/>
              <a:t>omnimusdae</a:t>
            </a:r>
            <a:r>
              <a:rPr lang="en-US"/>
              <a:t>. </a:t>
            </a:r>
            <a:r>
              <a:rPr lang="en-US" err="1"/>
              <a:t>Boribus</a:t>
            </a:r>
            <a:r>
              <a:rPr lang="en-US"/>
              <a:t> </a:t>
            </a:r>
            <a:r>
              <a:rPr lang="en-US" err="1"/>
              <a:t>sinctius</a:t>
            </a:r>
            <a:r>
              <a:rPr lang="en-US"/>
              <a:t> </a:t>
            </a:r>
            <a:r>
              <a:rPr lang="en-US" err="1"/>
              <a:t>nimaxime</a:t>
            </a:r>
            <a:r>
              <a:rPr lang="en-US"/>
              <a:t> sit et </a:t>
            </a:r>
            <a:r>
              <a:rPr lang="en-US" err="1"/>
              <a:t>nonsequibus</a:t>
            </a:r>
            <a:r>
              <a:rPr lang="en-US"/>
              <a:t> </a:t>
            </a:r>
            <a:r>
              <a:rPr lang="en-US" err="1"/>
              <a:t>dollendis</a:t>
            </a:r>
            <a:r>
              <a:rPr lang="en-US"/>
              <a:t> as </a:t>
            </a:r>
            <a:r>
              <a:rPr lang="en-US" err="1"/>
              <a:t>autestiat</a:t>
            </a:r>
            <a:r>
              <a:rPr lang="en-US"/>
              <a:t>.</a:t>
            </a:r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54138D0E-FA08-493B-A3B5-1ED81872AD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4975" y="906464"/>
            <a:ext cx="11563350" cy="754061"/>
          </a:xfrm>
          <a:prstGeom prst="rect">
            <a:avLst/>
          </a:prstGeom>
        </p:spPr>
        <p:txBody>
          <a:bodyPr vert="horz" wrap="square" lIns="0" tIns="164592" rIns="0" bIns="0" rtlCol="0" anchor="t">
            <a:noAutofit/>
          </a:bodyPr>
          <a:lstStyle>
            <a:lvl1pPr>
              <a:defRPr/>
            </a:lvl1pPr>
          </a:lstStyle>
          <a:p>
            <a:r>
              <a:rPr lang="en-US"/>
              <a:t>Photo layout 2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EA999A6-6055-4139-8525-C1EDDEE2E3DA}"/>
              </a:ext>
            </a:extLst>
          </p:cNvPr>
          <p:cNvSpPr/>
          <p:nvPr userDrawn="1"/>
        </p:nvSpPr>
        <p:spPr>
          <a:xfrm>
            <a:off x="9183631" y="3308252"/>
            <a:ext cx="1915909" cy="3748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Drop photo here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8986D42-B9B3-4918-9EAD-C548A10BE48C}"/>
              </a:ext>
            </a:extLst>
          </p:cNvPr>
          <p:cNvSpPr/>
          <p:nvPr userDrawn="1"/>
        </p:nvSpPr>
        <p:spPr>
          <a:xfrm>
            <a:off x="5257106" y="3308252"/>
            <a:ext cx="1915909" cy="3748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Drop photo here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F2C0604-C5B1-41AD-96CE-49A02AF23EBD}"/>
              </a:ext>
            </a:extLst>
          </p:cNvPr>
          <p:cNvSpPr/>
          <p:nvPr userDrawn="1"/>
        </p:nvSpPr>
        <p:spPr>
          <a:xfrm>
            <a:off x="1328680" y="3308252"/>
            <a:ext cx="1915909" cy="3748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Drop photo here</a:t>
            </a:r>
          </a:p>
        </p:txBody>
      </p:sp>
    </p:spTree>
    <p:extLst>
      <p:ext uri="{BB962C8B-B14F-4D97-AF65-F5344CB8AC3E}">
        <p14:creationId xmlns:p14="http://schemas.microsoft.com/office/powerpoint/2010/main" val="1241791128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line Image Placeholder 2">
            <a:extLst>
              <a:ext uri="{FF2B5EF4-FFF2-40B4-BE49-F238E27FC236}">
                <a16:creationId xmlns:a16="http://schemas.microsoft.com/office/drawing/2014/main" id="{562D5679-B66F-A244-9E94-0FFE5F1B6168}"/>
              </a:ext>
            </a:extLst>
          </p:cNvPr>
          <p:cNvSpPr>
            <a:spLocks noGrp="1"/>
          </p:cNvSpPr>
          <p:nvPr>
            <p:ph type="clipArt" sz="quarter" idx="11" hasCustomPrompt="1"/>
          </p:nvPr>
        </p:nvSpPr>
        <p:spPr>
          <a:xfrm>
            <a:off x="6102350" y="2188559"/>
            <a:ext cx="5895975" cy="3831241"/>
          </a:xfrm>
        </p:spPr>
        <p:txBody>
          <a:bodyPr anchor="ctr">
            <a:noAutofit/>
          </a:bodyPr>
          <a:lstStyle>
            <a:lvl1pPr algn="ctr">
              <a:defRPr sz="2000">
                <a:latin typeface="+mj-lt"/>
              </a:defRPr>
            </a:lvl1pPr>
          </a:lstStyle>
          <a:p>
            <a:r>
              <a:rPr lang="en-US"/>
              <a:t>Drop photo 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34975" y="2188559"/>
            <a:ext cx="5241206" cy="2624741"/>
          </a:xfrm>
        </p:spPr>
        <p:txBody>
          <a:bodyPr wrap="square" lIns="0" tIns="0" rIns="0" bIns="0">
            <a:noAutofit/>
          </a:bodyPr>
          <a:lstStyle>
            <a:lvl1pPr marL="0" marR="0" indent="0" algn="l" defTabSz="93274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26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2600" b="0" i="0">
                <a:solidFill>
                  <a:srgbClr val="000000"/>
                </a:solidFill>
                <a:latin typeface="+mn-lt"/>
              </a:defRPr>
            </a:lvl1pPr>
            <a:lvl2pPr marL="228600" marR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pt-BR"/>
              <a:t>Subhead Segoe UI 26pt</a:t>
            </a:r>
          </a:p>
          <a:p>
            <a:pPr lvl="0"/>
            <a:r>
              <a:rPr lang="pt-BR"/>
              <a:t>Subhead Segoe UI 26pt</a:t>
            </a:r>
          </a:p>
          <a:p>
            <a:pPr lvl="0"/>
            <a:r>
              <a:rPr lang="pt-BR"/>
              <a:t>Subhead Segoe UI 26pt</a:t>
            </a: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E60CBD1C-0AFE-4EB9-94D7-943981FE05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4975" y="931864"/>
            <a:ext cx="11563350" cy="754061"/>
          </a:xfrm>
          <a:prstGeom prst="rect">
            <a:avLst/>
          </a:prstGeom>
        </p:spPr>
        <p:txBody>
          <a:bodyPr vert="horz" wrap="square" lIns="0" tIns="164592" rIns="0" bIns="0" rtlCol="0" anchor="t">
            <a:no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Device layout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B5951A-203A-4DCD-8E9B-79D6C8053E4C}"/>
              </a:ext>
            </a:extLst>
          </p:cNvPr>
          <p:cNvSpPr txBox="1"/>
          <p:nvPr userDrawn="1"/>
        </p:nvSpPr>
        <p:spPr>
          <a:xfrm>
            <a:off x="11625306" y="6374612"/>
            <a:ext cx="556884" cy="461665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E7120693-14FB-4AE0-B810-C40C95E65A35}" type="slidenum">
              <a:rPr lang="en-US" sz="120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‹#›</a:t>
            </a:fld>
            <a:endParaRPr lang="en-US" sz="1200" err="1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215560209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4975" y="444500"/>
            <a:ext cx="11563350" cy="758825"/>
          </a:xfrm>
          <a:prstGeom prst="rect">
            <a:avLst/>
          </a:prstGeom>
        </p:spPr>
        <p:txBody>
          <a:bodyPr vert="horz" wrap="square" lIns="0" tIns="164592" rIns="0" bIns="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46088" y="1903774"/>
            <a:ext cx="11563350" cy="1301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68992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81" r:id="rId3"/>
    <p:sldLayoutId id="2147483687" r:id="rId4"/>
    <p:sldLayoutId id="2147483704" r:id="rId5"/>
    <p:sldLayoutId id="2147483697" r:id="rId6"/>
    <p:sldLayoutId id="2147483692" r:id="rId7"/>
    <p:sldLayoutId id="2147483694" r:id="rId8"/>
    <p:sldLayoutId id="2147483695" r:id="rId9"/>
    <p:sldLayoutId id="2147483685" r:id="rId10"/>
    <p:sldLayoutId id="2147483706" r:id="rId11"/>
    <p:sldLayoutId id="2147483699" r:id="rId12"/>
    <p:sldLayoutId id="2147483688" r:id="rId13"/>
    <p:sldLayoutId id="2147483705" r:id="rId14"/>
    <p:sldLayoutId id="2147483700" r:id="rId15"/>
    <p:sldLayoutId id="2147483701" r:id="rId16"/>
    <p:sldLayoutId id="2147483708" r:id="rId17"/>
  </p:sldLayoutIdLst>
  <p:transition>
    <p:fade/>
  </p:transition>
  <p:hf hdr="0" ftr="0" dt="0"/>
  <p:txStyles>
    <p:titleStyle>
      <a:lvl1pPr algn="l" defTabSz="932742" rtl="0" eaLnBrk="1" latinLnBrk="0" hangingPunct="1">
        <a:lnSpc>
          <a:spcPct val="90000"/>
        </a:lnSpc>
        <a:spcBef>
          <a:spcPct val="0"/>
        </a:spcBef>
        <a:buNone/>
        <a:defRPr lang="en-US" sz="3200" b="0" kern="1200" cap="none" spc="-150" baseline="0" dirty="0" smtClean="0">
          <a:ln w="3175">
            <a:noFill/>
          </a:ln>
          <a:solidFill>
            <a:srgbClr val="000000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0" marR="0" indent="0" algn="l" defTabSz="932742" rtl="0" eaLnBrk="1" fontAlgn="auto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Pct val="90000"/>
        <a:buFont typeface="Wingdings" panose="05000000000000000000" pitchFamily="2" charset="2"/>
        <a:buNone/>
        <a:tabLst/>
        <a:defRPr sz="2600" kern="1200" spc="0" baseline="0">
          <a:solidFill>
            <a:srgbClr val="000000"/>
          </a:solidFill>
          <a:latin typeface="+mn-lt"/>
          <a:ea typeface="+mn-ea"/>
          <a:cs typeface="+mn-cs"/>
        </a:defRPr>
      </a:lvl1pPr>
      <a:lvl2pPr marL="228600" marR="0" indent="0" algn="l" defTabSz="932742" rtl="0" eaLnBrk="1" fontAlgn="auto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Pct val="90000"/>
        <a:buFont typeface="Wingdings" panose="05000000000000000000" pitchFamily="2" charset="2"/>
        <a:buNone/>
        <a:tabLst/>
        <a:defRPr sz="2000" kern="1200" spc="0" baseline="0">
          <a:solidFill>
            <a:srgbClr val="000000"/>
          </a:solidFill>
          <a:latin typeface="+mn-lt"/>
          <a:ea typeface="+mn-ea"/>
          <a:cs typeface="+mn-cs"/>
        </a:defRPr>
      </a:lvl2pPr>
      <a:lvl3pPr marL="457200" marR="0" indent="0" algn="l" defTabSz="932742" rtl="0" eaLnBrk="1" fontAlgn="auto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Pct val="90000"/>
        <a:buFont typeface="Wingdings" panose="05000000000000000000" pitchFamily="2" charset="2"/>
        <a:buNone/>
        <a:tabLst/>
        <a:defRPr sz="1600" kern="1200" spc="0" baseline="0">
          <a:solidFill>
            <a:srgbClr val="000000"/>
          </a:solidFill>
          <a:latin typeface="+mn-lt"/>
          <a:ea typeface="+mn-ea"/>
          <a:cs typeface="+mn-cs"/>
        </a:defRPr>
      </a:lvl3pPr>
      <a:lvl4pPr marL="685800" marR="0" indent="0" algn="l" defTabSz="932742" rtl="0" eaLnBrk="1" fontAlgn="auto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Pct val="90000"/>
        <a:buFont typeface="Wingdings" panose="05000000000000000000" pitchFamily="2" charset="2"/>
        <a:buNone/>
        <a:tabLst/>
        <a:defRPr sz="1600" kern="1200" spc="0" baseline="0">
          <a:solidFill>
            <a:srgbClr val="000000"/>
          </a:solidFill>
          <a:latin typeface="+mn-lt"/>
          <a:ea typeface="+mn-ea"/>
          <a:cs typeface="+mn-cs"/>
        </a:defRPr>
      </a:lvl4pPr>
      <a:lvl5pPr marL="914400" marR="0" indent="0" algn="l" defTabSz="932742" rtl="0" eaLnBrk="1" fontAlgn="auto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Pct val="90000"/>
        <a:buFont typeface="Wingdings" panose="05000000000000000000" pitchFamily="2" charset="2"/>
        <a:buNone/>
        <a:tabLst/>
        <a:defRPr sz="1600" kern="1200" spc="0" baseline="0">
          <a:solidFill>
            <a:srgbClr val="000000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1373" userDrawn="1">
          <p15:clr>
            <a:srgbClr val="C35EA4"/>
          </p15:clr>
        </p15:guide>
        <p15:guide id="4" pos="1517" userDrawn="1">
          <p15:clr>
            <a:srgbClr val="C35EA4"/>
          </p15:clr>
        </p15:guide>
        <p15:guide id="5" pos="2608" userDrawn="1">
          <p15:clr>
            <a:srgbClr val="C35EA4"/>
          </p15:clr>
        </p15:guide>
        <p15:guide id="6" pos="2751" userDrawn="1">
          <p15:clr>
            <a:srgbClr val="C35EA4"/>
          </p15:clr>
        </p15:guide>
        <p15:guide id="7" pos="3844" userDrawn="1">
          <p15:clr>
            <a:srgbClr val="C35EA4"/>
          </p15:clr>
        </p15:guide>
        <p15:guide id="8" pos="3989" userDrawn="1">
          <p15:clr>
            <a:srgbClr val="C35EA4"/>
          </p15:clr>
        </p15:guide>
        <p15:guide id="9" pos="5079" userDrawn="1">
          <p15:clr>
            <a:srgbClr val="C35EA4"/>
          </p15:clr>
        </p15:guide>
        <p15:guide id="10" pos="5222" userDrawn="1">
          <p15:clr>
            <a:srgbClr val="C35EA4"/>
          </p15:clr>
        </p15:guide>
        <p15:guide id="11" pos="6317" userDrawn="1">
          <p15:clr>
            <a:srgbClr val="C35EA4"/>
          </p15:clr>
        </p15:guide>
        <p15:guide id="12" pos="6460" userDrawn="1">
          <p15:clr>
            <a:srgbClr val="C35EA4"/>
          </p15:clr>
        </p15:guide>
        <p15:guide id="16" pos="274" userDrawn="1">
          <p15:clr>
            <a:srgbClr val="F26B43"/>
          </p15:clr>
        </p15:guide>
        <p15:guide id="17" pos="7558" userDrawn="1">
          <p15:clr>
            <a:srgbClr val="F26B43"/>
          </p15:clr>
        </p15:guide>
        <p15:guide id="18" orient="horz" pos="758" userDrawn="1">
          <p15:clr>
            <a:srgbClr val="5ACBF0"/>
          </p15:clr>
        </p15:guide>
        <p15:guide id="19" orient="horz" pos="1372" userDrawn="1">
          <p15:clr>
            <a:srgbClr val="5ACBF0"/>
          </p15:clr>
        </p15:guide>
        <p15:guide id="20" orient="horz" pos="612" userDrawn="1">
          <p15:clr>
            <a:srgbClr val="5ACBF0"/>
          </p15:clr>
        </p15:guide>
        <p15:guide id="21" orient="horz" pos="1515" userDrawn="1">
          <p15:clr>
            <a:srgbClr val="5ACBF0"/>
          </p15:clr>
        </p15:guide>
        <p15:guide id="22" orient="horz" pos="2127" userDrawn="1">
          <p15:clr>
            <a:srgbClr val="5ACBF0"/>
          </p15:clr>
        </p15:guide>
        <p15:guide id="23" orient="horz" pos="2275">
          <p15:clr>
            <a:srgbClr val="5ACBF0"/>
          </p15:clr>
        </p15:guide>
        <p15:guide id="25" orient="horz" pos="280" userDrawn="1">
          <p15:clr>
            <a:srgbClr val="F26B43"/>
          </p15:clr>
        </p15:guide>
        <p15:guide id="26" orient="horz" pos="4127" userDrawn="1">
          <p15:clr>
            <a:srgbClr val="F26B43"/>
          </p15:clr>
        </p15:guide>
        <p15:guide id="27" orient="horz" pos="2889" userDrawn="1">
          <p15:clr>
            <a:srgbClr val="5ACBF0"/>
          </p15:clr>
        </p15:guide>
        <p15:guide id="28" orient="horz" pos="3032" userDrawn="1">
          <p15:clr>
            <a:srgbClr val="5ACBF0"/>
          </p15:clr>
        </p15:guide>
        <p15:guide id="29" orient="horz" pos="3648" userDrawn="1">
          <p15:clr>
            <a:srgbClr val="5ACBF0"/>
          </p15:clr>
        </p15:guide>
        <p15:guide id="30" orient="horz" pos="3792" userDrawn="1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ng.com/business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hyperlink" Target="https://www.bing.com/business/search?q=my+documents" TargetMode="Externa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emf"/><Relationship Id="rId5" Type="http://schemas.openxmlformats.org/officeDocument/2006/relationships/hyperlink" Target="https://www.bing.com/business/search?q=company+holidays" TargetMode="External"/><Relationship Id="rId4" Type="http://schemas.openxmlformats.org/officeDocument/2006/relationships/hyperlink" Target="https://www.bing.com/business/search?q=files+about+marketing+strategy" TargetMode="External"/><Relationship Id="rId9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hyperlink" Target="https://www.bing.com/business/search?q=bob+smith" TargetMode="External"/><Relationship Id="rId7" Type="http://schemas.openxmlformats.org/officeDocument/2006/relationships/hyperlink" Target="https://www.bing.com/business/search?q=marketing+team" TargetMode="External"/><Relationship Id="rId12" Type="http://schemas.openxmlformats.org/officeDocument/2006/relationships/image" Target="../media/image4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bing.com/business/search?q=Finance+team" TargetMode="External"/><Relationship Id="rId11" Type="http://schemas.openxmlformats.org/officeDocument/2006/relationships/image" Target="../media/image3.png"/><Relationship Id="rId5" Type="http://schemas.openxmlformats.org/officeDocument/2006/relationships/hyperlink" Target="https://www.bing.com/business/search?q=bsmith123" TargetMode="External"/><Relationship Id="rId10" Type="http://schemas.openxmlformats.org/officeDocument/2006/relationships/image" Target="../media/image31.png"/><Relationship Id="rId4" Type="http://schemas.openxmlformats.org/officeDocument/2006/relationships/hyperlink" Target="https://www.bing.com/business/search?q=heidi" TargetMode="External"/><Relationship Id="rId9" Type="http://schemas.openxmlformats.org/officeDocument/2006/relationships/image" Target="../media/image17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1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http://www.bing.com/business/search?q=human+resources+benefits" TargetMode="External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emf"/><Relationship Id="rId5" Type="http://schemas.openxmlformats.org/officeDocument/2006/relationships/hyperlink" Target="http://www.bing.com/business/search?q=book+travel" TargetMode="External"/><Relationship Id="rId4" Type="http://schemas.openxmlformats.org/officeDocument/2006/relationships/hyperlink" Target="https://www.bing.com/business/search?q=Company+Holidays" TargetMode="External"/><Relationship Id="rId9" Type="http://schemas.openxmlformats.org/officeDocument/2006/relationships/image" Target="../media/image4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36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emf"/><Relationship Id="rId5" Type="http://schemas.openxmlformats.org/officeDocument/2006/relationships/hyperlink" Target="https://www.bing.com/business/search?q=london+office" TargetMode="External"/><Relationship Id="rId4" Type="http://schemas.openxmlformats.org/officeDocument/2006/relationships/hyperlink" Target="https://www.bing.com/business/search?q=headquarters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office.com/article/Learn-about-Microsoft-Search-in-Microsoft-365-b8bf5a2c-7515-40a9-9a6a-b8ed382c86bc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emf"/><Relationship Id="rId13" Type="http://schemas.openxmlformats.org/officeDocument/2006/relationships/image" Target="../media/image46.emf"/><Relationship Id="rId18" Type="http://schemas.openxmlformats.org/officeDocument/2006/relationships/image" Target="../media/image51.emf"/><Relationship Id="rId3" Type="http://schemas.openxmlformats.org/officeDocument/2006/relationships/notesSlide" Target="../notesSlides/notesSlide19.xml"/><Relationship Id="rId21" Type="http://schemas.openxmlformats.org/officeDocument/2006/relationships/image" Target="../media/image54.emf"/><Relationship Id="rId7" Type="http://schemas.openxmlformats.org/officeDocument/2006/relationships/image" Target="../media/image40.emf"/><Relationship Id="rId12" Type="http://schemas.openxmlformats.org/officeDocument/2006/relationships/image" Target="../media/image45.emf"/><Relationship Id="rId17" Type="http://schemas.openxmlformats.org/officeDocument/2006/relationships/image" Target="../media/image50.emf"/><Relationship Id="rId25" Type="http://schemas.openxmlformats.org/officeDocument/2006/relationships/image" Target="../media/image58.emf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49.emf"/><Relationship Id="rId20" Type="http://schemas.openxmlformats.org/officeDocument/2006/relationships/image" Target="../media/image53.emf"/><Relationship Id="rId1" Type="http://schemas.openxmlformats.org/officeDocument/2006/relationships/tags" Target="../tags/tag2.xml"/><Relationship Id="rId6" Type="http://schemas.openxmlformats.org/officeDocument/2006/relationships/image" Target="../media/image39.emf"/><Relationship Id="rId11" Type="http://schemas.openxmlformats.org/officeDocument/2006/relationships/image" Target="../media/image44.emf"/><Relationship Id="rId24" Type="http://schemas.openxmlformats.org/officeDocument/2006/relationships/image" Target="../media/image57.emf"/><Relationship Id="rId5" Type="http://schemas.openxmlformats.org/officeDocument/2006/relationships/image" Target="../media/image38.emf"/><Relationship Id="rId15" Type="http://schemas.openxmlformats.org/officeDocument/2006/relationships/image" Target="../media/image48.emf"/><Relationship Id="rId23" Type="http://schemas.openxmlformats.org/officeDocument/2006/relationships/image" Target="../media/image56.emf"/><Relationship Id="rId10" Type="http://schemas.openxmlformats.org/officeDocument/2006/relationships/image" Target="../media/image43.emf"/><Relationship Id="rId19" Type="http://schemas.openxmlformats.org/officeDocument/2006/relationships/image" Target="../media/image52.emf"/><Relationship Id="rId4" Type="http://schemas.openxmlformats.org/officeDocument/2006/relationships/image" Target="../media/image37.emf"/><Relationship Id="rId9" Type="http://schemas.openxmlformats.org/officeDocument/2006/relationships/image" Target="../media/image42.emf"/><Relationship Id="rId14" Type="http://schemas.openxmlformats.org/officeDocument/2006/relationships/image" Target="../media/image47.emf"/><Relationship Id="rId22" Type="http://schemas.openxmlformats.org/officeDocument/2006/relationships/image" Target="../media/image55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microsoft.com/office/2007/relationships/hdphoto" Target="../media/hdphoto5.wdp"/><Relationship Id="rId18" Type="http://schemas.openxmlformats.org/officeDocument/2006/relationships/image" Target="../media/image13.png"/><Relationship Id="rId3" Type="http://schemas.openxmlformats.org/officeDocument/2006/relationships/notesSlide" Target="../notesSlides/notesSlide4.xml"/><Relationship Id="rId21" Type="http://schemas.microsoft.com/office/2007/relationships/hdphoto" Target="../media/hdphoto9.wdp"/><Relationship Id="rId7" Type="http://schemas.microsoft.com/office/2007/relationships/hdphoto" Target="../media/hdphoto2.wdp"/><Relationship Id="rId12" Type="http://schemas.openxmlformats.org/officeDocument/2006/relationships/image" Target="../media/image10.png"/><Relationship Id="rId17" Type="http://schemas.microsoft.com/office/2007/relationships/hdphoto" Target="../media/hdphoto7.wdp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12.png"/><Relationship Id="rId20" Type="http://schemas.openxmlformats.org/officeDocument/2006/relationships/image" Target="../media/image14.png"/><Relationship Id="rId1" Type="http://schemas.openxmlformats.org/officeDocument/2006/relationships/tags" Target="../tags/tag1.xml"/><Relationship Id="rId6" Type="http://schemas.openxmlformats.org/officeDocument/2006/relationships/image" Target="../media/image7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5" Type="http://schemas.microsoft.com/office/2007/relationships/hdphoto" Target="../media/hdphoto6.wdp"/><Relationship Id="rId23" Type="http://schemas.microsoft.com/office/2007/relationships/hdphoto" Target="../media/hdphoto10.wdp"/><Relationship Id="rId10" Type="http://schemas.openxmlformats.org/officeDocument/2006/relationships/image" Target="../media/image9.png"/><Relationship Id="rId19" Type="http://schemas.microsoft.com/office/2007/relationships/hdphoto" Target="../media/hdphoto8.wdp"/><Relationship Id="rId4" Type="http://schemas.openxmlformats.org/officeDocument/2006/relationships/image" Target="../media/image6.png"/><Relationship Id="rId9" Type="http://schemas.microsoft.com/office/2007/relationships/hdphoto" Target="../media/hdphoto3.wdp"/><Relationship Id="rId14" Type="http://schemas.openxmlformats.org/officeDocument/2006/relationships/image" Target="../media/image11.png"/><Relationship Id="rId22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image" Target="../media/image16.emf"/><Relationship Id="rId7" Type="http://schemas.openxmlformats.org/officeDocument/2006/relationships/image" Target="../media/image2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microsoft.com/en-us/microsoftsearch/overview-microsoft-search#requirements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635DF1D-2874-4F97-BFF3-0A4A6004FC7E}"/>
              </a:ext>
            </a:extLst>
          </p:cNvPr>
          <p:cNvSpPr/>
          <p:nvPr/>
        </p:nvSpPr>
        <p:spPr>
          <a:xfrm>
            <a:off x="3109912" y="1758324"/>
            <a:ext cx="621665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D83B01"/>
                </a:solidFill>
                <a:latin typeface="+mj-lt"/>
              </a:rPr>
              <a:t>Presenter: </a:t>
            </a:r>
          </a:p>
          <a:p>
            <a:r>
              <a:rPr lang="en-US" sz="2000" dirty="0">
                <a:solidFill>
                  <a:srgbClr val="D83B01"/>
                </a:solidFill>
              </a:rPr>
              <a:t>This end-user training template is intended to provide a provide a general introduction of Microsoft Search and Microsoft Search in Bing features.  </a:t>
            </a:r>
          </a:p>
          <a:p>
            <a:endParaRPr lang="en-US" sz="2000" dirty="0">
              <a:solidFill>
                <a:srgbClr val="D83B01"/>
              </a:solidFill>
            </a:endParaRPr>
          </a:p>
          <a:p>
            <a:r>
              <a:rPr lang="en-US" sz="2000" dirty="0">
                <a:solidFill>
                  <a:srgbClr val="D83B01"/>
                </a:solidFill>
              </a:rPr>
              <a:t>There are specific searches and tips that may/may not be appropriate for your audience.  </a:t>
            </a:r>
          </a:p>
          <a:p>
            <a:endParaRPr lang="en-US" sz="2000" dirty="0">
              <a:solidFill>
                <a:srgbClr val="D83B01"/>
              </a:solidFill>
            </a:endParaRPr>
          </a:p>
          <a:p>
            <a:r>
              <a:rPr lang="en-US" sz="2000" dirty="0">
                <a:solidFill>
                  <a:srgbClr val="D83B01"/>
                </a:solidFill>
              </a:rPr>
              <a:t>Please edit as necessary for your organization including adding company logos, images, internal links and search topics. </a:t>
            </a:r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AAD39F58-8C10-4450-9909-E46E930E3395}"/>
              </a:ext>
            </a:extLst>
          </p:cNvPr>
          <p:cNvSpPr txBox="1">
            <a:spLocks/>
          </p:cNvSpPr>
          <p:nvPr/>
        </p:nvSpPr>
        <p:spPr>
          <a:xfrm>
            <a:off x="717181" y="6021910"/>
            <a:ext cx="9590081" cy="964256"/>
          </a:xfrm>
          <a:prstGeom prst="rect">
            <a:avLst/>
          </a:prstGeom>
        </p:spPr>
        <p:txBody>
          <a:bodyPr/>
          <a:lstStyle>
            <a:lvl1pPr marL="0" marR="0" indent="0" algn="l" defTabSz="93274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2600" kern="1200" spc="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228600" marR="0" indent="0" algn="l" defTabSz="93274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2000" kern="1200" spc="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457200" marR="0" indent="0" algn="l" defTabSz="93274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600" kern="1200" spc="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685800" marR="0" indent="0" algn="l" defTabSz="93274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600" kern="1200" spc="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914400" marR="0" indent="0" algn="l" defTabSz="93274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600" kern="1200" spc="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Microsoft Search in Bing Adoption Kit v 2.11 </a:t>
            </a:r>
          </a:p>
          <a:p>
            <a:fld id="{12B5AF95-55D3-42AF-8086-C7E3C9C2B441}" type="datetime1">
              <a:rPr lang="en-US" sz="1600" smtClean="0"/>
              <a:pPr/>
              <a:t>9/18/2019</a:t>
            </a:fld>
            <a:endParaRPr lang="es-MX" sz="1600" dirty="0"/>
          </a:p>
        </p:txBody>
      </p:sp>
      <p:pic>
        <p:nvPicPr>
          <p:cNvPr id="4" name="Graphic 3" descr="Warning">
            <a:extLst>
              <a:ext uri="{FF2B5EF4-FFF2-40B4-BE49-F238E27FC236}">
                <a16:creationId xmlns:a16="http://schemas.microsoft.com/office/drawing/2014/main" id="{D17767CC-9EDF-47DA-B73F-2501E01CBA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07886" y="1758324"/>
            <a:ext cx="1359644" cy="1359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352850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1BD7264-3113-4D42-9CEE-0C923ACCD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to access Microsoft Search in Bing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D7164F-4D0B-4360-8515-D760519303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7069" y="2182297"/>
            <a:ext cx="6382831" cy="3798476"/>
          </a:xfrm>
        </p:spPr>
        <p:txBody>
          <a:bodyPr vert="horz" wrap="square" lIns="0" tIns="0" rIns="0" bIns="0" rtlCol="0" anchor="t">
            <a:spAutoFit/>
          </a:bodyPr>
          <a:lstStyle/>
          <a:p>
            <a:pPr marL="514350" indent="-51435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  <a:tabLst>
                <a:tab pos="1085850" algn="l"/>
              </a:tabLst>
            </a:pPr>
            <a:r>
              <a:rPr lang="en-US" sz="2000" dirty="0"/>
              <a:t>Open your web browser to </a:t>
            </a:r>
            <a:r>
              <a:rPr lang="en-US" sz="2000" u="sng" dirty="0">
                <a:hlinkClick r:id="rId3"/>
              </a:rPr>
              <a:t>bing.com</a:t>
            </a:r>
            <a:r>
              <a:rPr lang="en-US" sz="2000" dirty="0"/>
              <a:t> on any device </a:t>
            </a:r>
          </a:p>
          <a:p>
            <a:pPr marL="514350" indent="-51435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000" dirty="0"/>
              <a:t>Sign in using your work account. For example: </a:t>
            </a:r>
            <a:r>
              <a:rPr lang="en-US" sz="2000" dirty="0">
                <a:solidFill>
                  <a:srgbClr val="FF0000"/>
                </a:solidFill>
              </a:rPr>
              <a:t>&lt;user@yourcompany.com&gt;</a:t>
            </a:r>
            <a:r>
              <a:rPr lang="en-US" sz="2000" dirty="0"/>
              <a:t> </a:t>
            </a:r>
          </a:p>
          <a:p>
            <a:pPr marL="514350" indent="-51435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000" dirty="0"/>
              <a:t>Then, simply type a search.  </a:t>
            </a:r>
          </a:p>
          <a:p>
            <a:pPr marL="508000" lvl="4">
              <a:lnSpc>
                <a:spcPct val="100000"/>
              </a:lnSpc>
            </a:pPr>
            <a:r>
              <a:rPr lang="en-US" sz="2000" i="1" dirty="0"/>
              <a:t>For example: </a:t>
            </a:r>
            <a:r>
              <a:rPr lang="en-US" sz="2000" b="1" dirty="0"/>
              <a:t>"Files about…" </a:t>
            </a:r>
            <a:br>
              <a:rPr lang="en-US" sz="2000" b="1" dirty="0"/>
            </a:br>
            <a:endParaRPr lang="en-US" sz="2000" b="1" dirty="0"/>
          </a:p>
          <a:p>
            <a:pPr marL="508000" lvl="4">
              <a:lnSpc>
                <a:spcPct val="100000"/>
              </a:lnSpc>
            </a:pPr>
            <a:r>
              <a:rPr lang="en-US" sz="2000" i="1" dirty="0"/>
              <a:t>followed by your topic: </a:t>
            </a:r>
            <a:r>
              <a:rPr lang="en-US" sz="2000" b="1" dirty="0"/>
              <a:t>Marketing Plan, </a:t>
            </a:r>
            <a:br>
              <a:rPr lang="en-US" sz="2000" b="1" dirty="0"/>
            </a:br>
            <a:r>
              <a:rPr lang="en-US" sz="2000" b="1" dirty="0"/>
              <a:t>Health Benefits, Project XYZ</a:t>
            </a:r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26F5C4F-1A77-4789-84E5-0DC873D818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9065" y="3131544"/>
            <a:ext cx="6357634" cy="23867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Graphic 8" descr="Cursor">
            <a:extLst>
              <a:ext uri="{FF2B5EF4-FFF2-40B4-BE49-F238E27FC236}">
                <a16:creationId xmlns:a16="http://schemas.microsoft.com/office/drawing/2014/main" id="{A128048E-5F0D-4DAC-AFB2-42D87497F6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036763">
            <a:off x="11805509" y="3972589"/>
            <a:ext cx="387795" cy="387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793333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4845047-110D-42DA-AE65-3276599EF9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89" t="7738" r="4331" b="6626"/>
          <a:stretch/>
        </p:blipFill>
        <p:spPr>
          <a:xfrm>
            <a:off x="1431775" y="1554956"/>
            <a:ext cx="10403975" cy="5271145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B799A33-CF16-4630-A2B3-D27C2DCE3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Search Results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15BFA8-27F0-4B53-832F-C1CA3F4B816F}"/>
              </a:ext>
            </a:extLst>
          </p:cNvPr>
          <p:cNvSpPr txBox="1"/>
          <p:nvPr/>
        </p:nvSpPr>
        <p:spPr>
          <a:xfrm>
            <a:off x="9656174" y="1120992"/>
            <a:ext cx="754053" cy="433965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00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+mj-lt"/>
              </a:rPr>
              <a:t>sign in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D60EFCE-A9AB-4D57-8BAC-995BEA8CA9AA}"/>
              </a:ext>
            </a:extLst>
          </p:cNvPr>
          <p:cNvCxnSpPr>
            <a:cxnSpLocks/>
          </p:cNvCxnSpPr>
          <p:nvPr/>
        </p:nvCxnSpPr>
        <p:spPr>
          <a:xfrm>
            <a:off x="10079666" y="1472813"/>
            <a:ext cx="0" cy="253206"/>
          </a:xfrm>
          <a:prstGeom prst="line">
            <a:avLst/>
          </a:prstGeom>
          <a:ln w="12700">
            <a:solidFill>
              <a:schemeClr val="accent1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039906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955EE35B-F5B6-4316-BB67-4F5EF599FBF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069" r="4680" b="6087"/>
          <a:stretch/>
        </p:blipFill>
        <p:spPr>
          <a:xfrm>
            <a:off x="1002967" y="1446029"/>
            <a:ext cx="10795390" cy="5348176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B799A33-CF16-4630-A2B3-D27C2DCE3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Search Results</a:t>
            </a:r>
          </a:p>
        </p:txBody>
      </p:sp>
    </p:spTree>
    <p:extLst>
      <p:ext uri="{BB962C8B-B14F-4D97-AF65-F5344CB8AC3E}">
        <p14:creationId xmlns:p14="http://schemas.microsoft.com/office/powerpoint/2010/main" val="1515639768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AF04DB8-9314-4E6B-8101-9DD2DD09001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7069" y="1910445"/>
            <a:ext cx="6383139" cy="3447098"/>
          </a:xfrm>
        </p:spPr>
        <p:txBody>
          <a:bodyPr vert="horz" wrap="square" lIns="0" tIns="0" rIns="0" bIns="0" rtlCol="0" anchor="t">
            <a:spAutoFit/>
          </a:bodyPr>
          <a:lstStyle/>
          <a:p>
            <a:pPr>
              <a:spcAft>
                <a:spcPts val="2400"/>
              </a:spcAft>
            </a:pPr>
            <a:r>
              <a:rPr lang="en-US" sz="2000" dirty="0"/>
              <a:t>You can do a simple search to locate any of your documents and files, as well as files by others:</a:t>
            </a:r>
          </a:p>
          <a:p>
            <a:pPr marL="342900" indent="-3429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To see personalized results, type in: </a:t>
            </a:r>
            <a:r>
              <a:rPr lang="en-US" sz="2000" u="sng" dirty="0">
                <a:hlinkClick r:id="rId3"/>
              </a:rPr>
              <a:t>my documents</a:t>
            </a:r>
            <a:endParaRPr lang="en-US" sz="2000" u="sng" dirty="0"/>
          </a:p>
          <a:p>
            <a:pPr marL="342900" indent="-3429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Type in “files about” and then add the topic, like this: </a:t>
            </a:r>
            <a:r>
              <a:rPr lang="en-US" sz="2000" u="sng" dirty="0">
                <a:hlinkClick r:id="rId4"/>
              </a:rPr>
              <a:t>files about marketing strategy</a:t>
            </a:r>
            <a:endParaRPr lang="en-US" sz="2000" dirty="0"/>
          </a:p>
          <a:p>
            <a:pPr marL="342900" indent="-3429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Try information like “</a:t>
            </a:r>
            <a:r>
              <a:rPr lang="en-US" sz="2000" dirty="0">
                <a:hlinkClick r:id="rId5"/>
              </a:rPr>
              <a:t>company holidays</a:t>
            </a:r>
            <a:r>
              <a:rPr lang="en-US" sz="2000" dirty="0"/>
              <a:t>”, project names, or subjects such as “timesheet training”</a:t>
            </a:r>
            <a:endParaRPr lang="en-US" sz="2000" dirty="0">
              <a:cs typeface="Segoe UI"/>
            </a:endParaRPr>
          </a:p>
          <a:p>
            <a:pPr>
              <a:spcAft>
                <a:spcPts val="2400"/>
              </a:spcAft>
            </a:pPr>
            <a:endParaRPr lang="en-US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F7FE047-F971-4AEA-B53F-93FE31562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3318" y="594360"/>
            <a:ext cx="10797231" cy="754061"/>
          </a:xfrm>
        </p:spPr>
        <p:txBody>
          <a:bodyPr anchor="ctr"/>
          <a:lstStyle/>
          <a:p>
            <a:r>
              <a:rPr lang="en-US">
                <a:cs typeface="Segoe UI"/>
              </a:rPr>
              <a:t>Search Tips: Documents and other files</a:t>
            </a:r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DA2ACE7-B155-410F-8111-F91E42BE08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5146" y="516314"/>
            <a:ext cx="832107" cy="832107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CC53201-E2AC-4CE6-A52C-60A1B8A92E31}"/>
              </a:ext>
            </a:extLst>
          </p:cNvPr>
          <p:cNvSpPr/>
          <p:nvPr/>
        </p:nvSpPr>
        <p:spPr bwMode="auto">
          <a:xfrm>
            <a:off x="415925" y="5317740"/>
            <a:ext cx="5954713" cy="745269"/>
          </a:xfrm>
          <a:prstGeom prst="roundRect">
            <a:avLst/>
          </a:prstGeom>
          <a:solidFill>
            <a:srgbClr val="D83B0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E027478-5E96-4377-922F-E3DA62E03550}"/>
              </a:ext>
            </a:extLst>
          </p:cNvPr>
          <p:cNvSpPr/>
          <p:nvPr/>
        </p:nvSpPr>
        <p:spPr>
          <a:xfrm>
            <a:off x="982316" y="5425145"/>
            <a:ext cx="5121922" cy="52322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en-US" sz="1400" dirty="0">
                <a:solidFill>
                  <a:schemeClr val="bg2"/>
                </a:solidFill>
                <a:latin typeface="+mj-lt"/>
              </a:rPr>
              <a:t>Presenter: edit search examples as appropriate for your organization</a:t>
            </a:r>
            <a:endParaRPr lang="en-US" dirty="0">
              <a:solidFill>
                <a:schemeClr val="bg2"/>
              </a:solidFill>
              <a:latin typeface="+mj-lt"/>
            </a:endParaRPr>
          </a:p>
        </p:txBody>
      </p:sp>
      <p:pic>
        <p:nvPicPr>
          <p:cNvPr id="13" name="Graphic 12" descr="Warning">
            <a:extLst>
              <a:ext uri="{FF2B5EF4-FFF2-40B4-BE49-F238E27FC236}">
                <a16:creationId xmlns:a16="http://schemas.microsoft.com/office/drawing/2014/main" id="{B6D2455B-A703-42C5-ABC9-A5685A781AF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13598" y="5436973"/>
            <a:ext cx="468718" cy="468718"/>
          </a:xfrm>
          <a:prstGeom prst="rect">
            <a:avLst/>
          </a:prstGeom>
        </p:spPr>
      </p:pic>
      <p:pic>
        <p:nvPicPr>
          <p:cNvPr id="19" name="Picture 18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32C5EAA1-C2B2-4AB4-BBDA-957FD1EFB2F2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0613" r="24759"/>
          <a:stretch/>
        </p:blipFill>
        <p:spPr>
          <a:xfrm>
            <a:off x="6466703" y="1348421"/>
            <a:ext cx="5969772" cy="5192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148501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AF04DB8-9314-4E6B-8101-9DD2DD09001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6087" y="1959870"/>
            <a:ext cx="5954713" cy="3416320"/>
          </a:xfrm>
        </p:spPr>
        <p:txBody>
          <a:bodyPr vert="horz" wrap="square" lIns="0" tIns="0" rIns="0" bIns="0" rtlCol="0" anchor="t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000" dirty="0"/>
              <a:t>Searching for a person or a group in our organization is just as easy. Enter a person's full name. Don’t know it? Type in what you know—</a:t>
            </a:r>
            <a:br>
              <a:rPr lang="en-US" sz="2000" dirty="0"/>
            </a:br>
            <a:r>
              <a:rPr lang="en-US" sz="2000" dirty="0"/>
              <a:t>a first name or their email.</a:t>
            </a:r>
          </a:p>
          <a:p>
            <a:pPr>
              <a:spcAft>
                <a:spcPts val="1800"/>
              </a:spcAft>
            </a:pPr>
            <a:r>
              <a:rPr lang="en-US" sz="2000" i="1" dirty="0"/>
              <a:t>For example </a:t>
            </a:r>
            <a:r>
              <a:rPr lang="en-US" sz="2000" dirty="0"/>
              <a:t>“</a:t>
            </a:r>
            <a:r>
              <a:rPr lang="en-US" sz="2000" dirty="0">
                <a:solidFill>
                  <a:srgbClr val="FF0000"/>
                </a:solidFill>
                <a:hlinkClick r:id="rId3"/>
              </a:rPr>
              <a:t>Bob Smith</a:t>
            </a:r>
            <a:r>
              <a:rPr lang="en-US" sz="2000" dirty="0"/>
              <a:t>”,  “</a:t>
            </a:r>
            <a:r>
              <a:rPr lang="en-US" sz="2000" dirty="0">
                <a:solidFill>
                  <a:srgbClr val="FF0000"/>
                </a:solidFill>
                <a:hlinkClick r:id="rId4"/>
              </a:rPr>
              <a:t>Heidi</a:t>
            </a:r>
            <a:r>
              <a:rPr lang="en-US" sz="2000" dirty="0"/>
              <a:t>”,  or “</a:t>
            </a:r>
            <a:r>
              <a:rPr lang="en-US" sz="2000" dirty="0">
                <a:solidFill>
                  <a:srgbClr val="FF0000"/>
                </a:solidFill>
                <a:hlinkClick r:id="rId5"/>
              </a:rPr>
              <a:t>bsmith123</a:t>
            </a:r>
            <a:r>
              <a:rPr lang="en-US" sz="2000" dirty="0"/>
              <a:t>”</a:t>
            </a:r>
          </a:p>
          <a:p>
            <a:pPr>
              <a:spcAft>
                <a:spcPts val="1800"/>
              </a:spcAft>
            </a:pPr>
            <a:r>
              <a:rPr lang="en-US" sz="2000" dirty="0"/>
              <a:t>See who owns the group, all the members, and any of the group's files that have been shared with you.</a:t>
            </a:r>
          </a:p>
          <a:p>
            <a:pPr>
              <a:spcAft>
                <a:spcPts val="1800"/>
              </a:spcAft>
            </a:pPr>
            <a:r>
              <a:rPr lang="en-US" sz="2000" i="1" dirty="0"/>
              <a:t>Example searches</a:t>
            </a:r>
            <a:r>
              <a:rPr lang="en-US" sz="2000" dirty="0"/>
              <a:t>: </a:t>
            </a:r>
            <a:r>
              <a:rPr lang="en-US" sz="2000" u="sng" dirty="0">
                <a:hlinkClick r:id="rId6"/>
              </a:rPr>
              <a:t>Finance team</a:t>
            </a:r>
            <a:r>
              <a:rPr lang="en-US" sz="2000" dirty="0"/>
              <a:t> or </a:t>
            </a:r>
            <a:r>
              <a:rPr lang="en-US" sz="2000" u="sng" dirty="0">
                <a:hlinkClick r:id="rId7"/>
              </a:rPr>
              <a:t>Marketing team</a:t>
            </a:r>
            <a:endParaRPr lang="en-US" sz="2000" dirty="0"/>
          </a:p>
          <a:p>
            <a:endParaRPr lang="en-US" sz="2000" b="1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F7FE047-F971-4AEA-B53F-93FE31562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4022" y="594360"/>
            <a:ext cx="7488194" cy="754061"/>
          </a:xfrm>
        </p:spPr>
        <p:txBody>
          <a:bodyPr anchor="ctr"/>
          <a:lstStyle/>
          <a:p>
            <a:r>
              <a:rPr lang="en-US">
                <a:cs typeface="Segoe UI"/>
              </a:rPr>
              <a:t>Search Tips: People, groups, and teams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73EEA11-5884-42FB-9664-F22045CFAFF8}"/>
              </a:ext>
            </a:extLst>
          </p:cNvPr>
          <p:cNvGrpSpPr/>
          <p:nvPr/>
        </p:nvGrpSpPr>
        <p:grpSpPr>
          <a:xfrm>
            <a:off x="342259" y="331175"/>
            <a:ext cx="1018781" cy="1018781"/>
            <a:chOff x="342259" y="331175"/>
            <a:chExt cx="1018781" cy="101878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10304BF-8E8F-4B58-A1DF-D35E858DDB6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42259" y="331175"/>
              <a:ext cx="1018781" cy="1018781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1A98576-F3B7-4A69-99E4-3B15D0690A5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15925" y="712898"/>
              <a:ext cx="652483" cy="637058"/>
            </a:xfrm>
            <a:prstGeom prst="rect">
              <a:avLst/>
            </a:prstGeom>
          </p:spPr>
        </p:pic>
      </p:grpSp>
      <p:pic>
        <p:nvPicPr>
          <p:cNvPr id="11" name="Picture 10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FF86AA06-0DC8-4392-AF09-09A0F4A50E9F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4806" r="16409"/>
          <a:stretch/>
        </p:blipFill>
        <p:spPr>
          <a:xfrm>
            <a:off x="6468311" y="1839353"/>
            <a:ext cx="5968164" cy="425875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D0204C78-E0AE-40C5-B761-F57BBD43DA64}"/>
              </a:ext>
            </a:extLst>
          </p:cNvPr>
          <p:cNvGrpSpPr/>
          <p:nvPr/>
        </p:nvGrpSpPr>
        <p:grpSpPr>
          <a:xfrm>
            <a:off x="415925" y="5317740"/>
            <a:ext cx="5954713" cy="745269"/>
            <a:chOff x="415925" y="5317740"/>
            <a:chExt cx="5954713" cy="745269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BB8C81D9-ABC5-4AEC-8645-E613AFB53FBC}"/>
                </a:ext>
              </a:extLst>
            </p:cNvPr>
            <p:cNvSpPr/>
            <p:nvPr/>
          </p:nvSpPr>
          <p:spPr bwMode="auto">
            <a:xfrm>
              <a:off x="415925" y="5317740"/>
              <a:ext cx="5954713" cy="745269"/>
            </a:xfrm>
            <a:prstGeom prst="roundRect">
              <a:avLst/>
            </a:prstGeom>
            <a:solidFill>
              <a:srgbClr val="D83B0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47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40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67D6675-997C-4B88-9AF1-C3D83125E066}"/>
                </a:ext>
              </a:extLst>
            </p:cNvPr>
            <p:cNvSpPr/>
            <p:nvPr/>
          </p:nvSpPr>
          <p:spPr>
            <a:xfrm>
              <a:off x="982316" y="5453233"/>
              <a:ext cx="5121922" cy="523220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r>
                <a:rPr lang="en-US" sz="1400" dirty="0">
                  <a:solidFill>
                    <a:schemeClr val="bg2"/>
                  </a:solidFill>
                  <a:latin typeface="+mj-lt"/>
                </a:rPr>
                <a:t>Presenter: edit names and teams as appropriate for your organization</a:t>
              </a:r>
              <a:endParaRPr lang="en-US" dirty="0">
                <a:solidFill>
                  <a:schemeClr val="bg2"/>
                </a:solidFill>
                <a:latin typeface="+mj-lt"/>
              </a:endParaRPr>
            </a:p>
          </p:txBody>
        </p:sp>
        <p:pic>
          <p:nvPicPr>
            <p:cNvPr id="14" name="Graphic 13" descr="Warning">
              <a:extLst>
                <a:ext uri="{FF2B5EF4-FFF2-40B4-BE49-F238E27FC236}">
                  <a16:creationId xmlns:a16="http://schemas.microsoft.com/office/drawing/2014/main" id="{0A0A3C8B-575F-43F1-B79D-2B2C5A6DF2A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513598" y="5436973"/>
              <a:ext cx="468718" cy="4687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67931999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77B2A53-3515-4E26-BC42-352868A05B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9659"/>
          <a:stretch/>
        </p:blipFill>
        <p:spPr>
          <a:xfrm>
            <a:off x="5898922" y="1298309"/>
            <a:ext cx="6537553" cy="5591846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AF04DB8-9314-4E6B-8101-9DD2DD09001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6087" y="2182297"/>
            <a:ext cx="5868988" cy="2272417"/>
          </a:xfr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z="2000"/>
              <a:t>Conversations or files shared in Microsoft Teams or Yammer can only be searched when using Microsoft Search in Bing.</a:t>
            </a:r>
          </a:p>
          <a:p>
            <a:endParaRPr lang="en-US" sz="2000">
              <a:cs typeface="Segoe UI"/>
            </a:endParaRPr>
          </a:p>
          <a:p>
            <a:r>
              <a:rPr lang="en-US" sz="2000">
                <a:cs typeface="Segoe UI"/>
              </a:rPr>
              <a:t>Relevant discussions you are in or have access to will be shown for any topic searches in either the "Teams" or "Yammer" card.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F7FE047-F971-4AEA-B53F-93FE31562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6610" y="560312"/>
            <a:ext cx="10263939" cy="1013769"/>
          </a:xfrm>
        </p:spPr>
        <p:txBody>
          <a:bodyPr anchor="ctr"/>
          <a:lstStyle/>
          <a:p>
            <a:r>
              <a:rPr lang="en-US">
                <a:cs typeface="Segoe UI"/>
              </a:rPr>
              <a:t>Search Tips: Conversations in Microsoft Teams &amp; Yammer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D90D43C-552C-4212-BC67-5A98B2C17A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560312"/>
            <a:ext cx="1013769" cy="1013769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837F3F21-38F5-4E39-B054-0A738BA9C10D}"/>
              </a:ext>
            </a:extLst>
          </p:cNvPr>
          <p:cNvGrpSpPr/>
          <p:nvPr/>
        </p:nvGrpSpPr>
        <p:grpSpPr>
          <a:xfrm>
            <a:off x="415925" y="5317740"/>
            <a:ext cx="5954713" cy="753717"/>
            <a:chOff x="415925" y="5317740"/>
            <a:chExt cx="5954713" cy="753717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94BBE9E6-F202-4DAD-BC0A-DA9FA28E9DC0}"/>
                </a:ext>
              </a:extLst>
            </p:cNvPr>
            <p:cNvSpPr/>
            <p:nvPr/>
          </p:nvSpPr>
          <p:spPr bwMode="auto">
            <a:xfrm>
              <a:off x="415925" y="5317740"/>
              <a:ext cx="5954713" cy="745269"/>
            </a:xfrm>
            <a:prstGeom prst="roundRect">
              <a:avLst/>
            </a:prstGeom>
            <a:solidFill>
              <a:srgbClr val="D83B0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47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40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09F0949-270A-4E4C-9FF8-D692BEAF016E}"/>
                </a:ext>
              </a:extLst>
            </p:cNvPr>
            <p:cNvSpPr/>
            <p:nvPr/>
          </p:nvSpPr>
          <p:spPr>
            <a:xfrm>
              <a:off x="964084" y="5332793"/>
              <a:ext cx="5121922" cy="738664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r>
                <a:rPr lang="en-US" sz="1400" b="1" dirty="0">
                  <a:solidFill>
                    <a:schemeClr val="bg2"/>
                  </a:solidFill>
                  <a:latin typeface="+mj-lt"/>
                </a:rPr>
                <a:t>Presenter: suggest searches as appropriate for your organization. Delete this slide if you do not use Microsoft Teams or Yammer</a:t>
              </a:r>
              <a:endParaRPr lang="en-US" b="1" dirty="0">
                <a:solidFill>
                  <a:schemeClr val="bg2"/>
                </a:solidFill>
                <a:latin typeface="+mj-lt"/>
              </a:endParaRPr>
            </a:p>
          </p:txBody>
        </p:sp>
        <p:pic>
          <p:nvPicPr>
            <p:cNvPr id="15" name="Graphic 14" descr="Warning">
              <a:extLst>
                <a:ext uri="{FF2B5EF4-FFF2-40B4-BE49-F238E27FC236}">
                  <a16:creationId xmlns:a16="http://schemas.microsoft.com/office/drawing/2014/main" id="{4A7AF899-021D-4A6B-B660-E930EE8E804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13598" y="5436973"/>
              <a:ext cx="468718" cy="4687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61159818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AF04DB8-9314-4E6B-8101-9DD2DD09001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9630" y="1851803"/>
            <a:ext cx="5772150" cy="3693319"/>
          </a:xfrm>
        </p:spPr>
        <p:txBody>
          <a:bodyPr vert="horz" wrap="square" lIns="0" tIns="0" rIns="0" bIns="0" rtlCol="0" anchor="t">
            <a:spAutoFit/>
          </a:bodyPr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2000" dirty="0"/>
              <a:t>Microsoft Search in Bing is the fastest way to find sites, tools, and other information within the company.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2000" dirty="0"/>
              <a:t>We’ve bookmarked important internal sites that we all frequently use. </a:t>
            </a:r>
            <a:endParaRPr lang="en-US" sz="2000" dirty="0">
              <a:cs typeface="Segoe UI"/>
            </a:endParaRP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2000" dirty="0"/>
              <a:t>Here are a few search ideas to get you started:</a:t>
            </a:r>
            <a:endParaRPr lang="en-US" sz="2000" dirty="0">
              <a:cs typeface="Segoe UI"/>
            </a:endParaRPr>
          </a:p>
          <a:p>
            <a:pPr marL="457200">
              <a:spcAft>
                <a:spcPts val="0"/>
              </a:spcAft>
            </a:pPr>
            <a:r>
              <a:rPr lang="en-US" sz="2000" u="sng" dirty="0">
                <a:latin typeface="+mj-lt"/>
                <a:ea typeface="+mn-lt"/>
                <a:cs typeface="+mn-lt"/>
                <a:hlinkClick r:id="rId3"/>
              </a:rPr>
              <a:t>Human Resources benefits</a:t>
            </a:r>
            <a:r>
              <a:rPr lang="en-US" sz="2000" dirty="0">
                <a:latin typeface="+mj-lt"/>
                <a:ea typeface="+mn-lt"/>
                <a:cs typeface="+mn-lt"/>
              </a:rPr>
              <a:t> </a:t>
            </a:r>
            <a:endParaRPr lang="en-US" sz="2000" u="sng" dirty="0">
              <a:latin typeface="+mj-lt"/>
            </a:endParaRPr>
          </a:p>
          <a:p>
            <a:pPr marL="457200">
              <a:spcAft>
                <a:spcPts val="0"/>
              </a:spcAft>
            </a:pPr>
            <a:r>
              <a:rPr lang="en-US" sz="2000" u="sng" dirty="0">
                <a:latin typeface="+mj-lt"/>
                <a:hlinkClick r:id="rId4"/>
              </a:rPr>
              <a:t>Company holidays</a:t>
            </a:r>
            <a:br>
              <a:rPr lang="en-US" sz="2000" dirty="0">
                <a:latin typeface="+mj-lt"/>
              </a:rPr>
            </a:br>
            <a:r>
              <a:rPr lang="en-US" sz="2000" u="sng" dirty="0">
                <a:latin typeface="+mj-lt"/>
                <a:hlinkClick r:id="rId5"/>
              </a:rPr>
              <a:t>Book travel</a:t>
            </a:r>
            <a:endParaRPr lang="en-US" sz="2000" dirty="0">
              <a:latin typeface="+mj-lt"/>
            </a:endParaRPr>
          </a:p>
          <a:p>
            <a:pPr>
              <a:spcAft>
                <a:spcPts val="0"/>
              </a:spcAft>
            </a:pPr>
            <a:endParaRPr lang="en-US" sz="2000" u="sng" dirty="0">
              <a:cs typeface="Segoe UI"/>
            </a:endParaRPr>
          </a:p>
          <a:p>
            <a:endParaRPr lang="en-US" sz="2000" dirty="0">
              <a:cs typeface="Segoe UI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F7FE047-F971-4AEA-B53F-93FE31562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477" y="633986"/>
            <a:ext cx="10432382" cy="893524"/>
          </a:xfrm>
        </p:spPr>
        <p:txBody>
          <a:bodyPr anchor="ctr"/>
          <a:lstStyle/>
          <a:p>
            <a:r>
              <a:rPr lang="en-US">
                <a:cs typeface="Segoe UI"/>
              </a:rPr>
              <a:t>Search Tips: Internal sites, resources, and more</a:t>
            </a:r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B957DF7-970D-441F-B684-1A59F2BFC1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5925" y="633985"/>
            <a:ext cx="893524" cy="893524"/>
          </a:xfrm>
          <a:prstGeom prst="rect">
            <a:avLst/>
          </a:prstGeom>
        </p:spPr>
      </p:pic>
      <p:pic>
        <p:nvPicPr>
          <p:cNvPr id="6" name="Picture 5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1DF28330-BFD7-40CA-BD46-13A68982375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1462" t="4138" r="26475" b="6291"/>
          <a:stretch/>
        </p:blipFill>
        <p:spPr>
          <a:xfrm>
            <a:off x="6481761" y="1527508"/>
            <a:ext cx="5954713" cy="4833031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40B83588-AB7C-4DD9-A01C-E7DBA84232B7}"/>
              </a:ext>
            </a:extLst>
          </p:cNvPr>
          <p:cNvGrpSpPr/>
          <p:nvPr/>
        </p:nvGrpSpPr>
        <p:grpSpPr>
          <a:xfrm>
            <a:off x="415925" y="5317740"/>
            <a:ext cx="5954713" cy="745269"/>
            <a:chOff x="415925" y="5317740"/>
            <a:chExt cx="5954713" cy="745269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0CED0706-4F75-429F-9D28-18397C1B3DDA}"/>
                </a:ext>
              </a:extLst>
            </p:cNvPr>
            <p:cNvSpPr/>
            <p:nvPr/>
          </p:nvSpPr>
          <p:spPr bwMode="auto">
            <a:xfrm>
              <a:off x="415925" y="5317740"/>
              <a:ext cx="5954713" cy="745269"/>
            </a:xfrm>
            <a:prstGeom prst="roundRect">
              <a:avLst/>
            </a:prstGeom>
            <a:solidFill>
              <a:srgbClr val="D83B0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47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40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A01C7A9-2F1E-4739-84B2-7B7CDF4665A0}"/>
                </a:ext>
              </a:extLst>
            </p:cNvPr>
            <p:cNvSpPr/>
            <p:nvPr/>
          </p:nvSpPr>
          <p:spPr>
            <a:xfrm>
              <a:off x="982316" y="5434760"/>
              <a:ext cx="5121922" cy="523220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r>
                <a:rPr lang="en-US" sz="1400" dirty="0">
                  <a:solidFill>
                    <a:schemeClr val="bg2"/>
                  </a:solidFill>
                  <a:latin typeface="+mj-lt"/>
                </a:rPr>
                <a:t>Presenter: </a:t>
              </a:r>
              <a:r>
                <a:rPr lang="en-US" sz="1400" dirty="0">
                  <a:solidFill>
                    <a:schemeClr val="bg2"/>
                  </a:solidFill>
                  <a:latin typeface="+mj-lt"/>
                  <a:cs typeface="Calibri"/>
                </a:rPr>
                <a:t>Microsoft Search examples should be modified/customized as needed for your organization</a:t>
              </a:r>
              <a:endParaRPr lang="en-US" sz="1400" dirty="0">
                <a:solidFill>
                  <a:schemeClr val="bg2"/>
                </a:solidFill>
                <a:latin typeface="+mj-lt"/>
              </a:endParaRPr>
            </a:p>
          </p:txBody>
        </p:sp>
        <p:pic>
          <p:nvPicPr>
            <p:cNvPr id="18" name="Graphic 17" descr="Warning">
              <a:extLst>
                <a:ext uri="{FF2B5EF4-FFF2-40B4-BE49-F238E27FC236}">
                  <a16:creationId xmlns:a16="http://schemas.microsoft.com/office/drawing/2014/main" id="{37F3DE0F-A15F-4596-8ED4-6293CEB17D6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13598" y="5436973"/>
              <a:ext cx="468718" cy="4687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49611309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9A5CAF7-BF71-4D98-A095-45FA7EECA2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6087" y="2182296"/>
            <a:ext cx="5307284" cy="1551707"/>
          </a:xfr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z="2000"/>
              <a:t>If there’s an internal site or resource that should be included as a common bookmark on the search results page, you can suggest that using the “feedback” button.</a:t>
            </a:r>
          </a:p>
          <a:p>
            <a:r>
              <a:rPr lang="en-US" sz="2000"/>
              <a:t>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EBAFD43-828A-447C-90B0-ACDE18807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Segoe UI"/>
              </a:rPr>
              <a:t>Suggest a new company bookmark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0ED32362-BDD9-4657-9451-7A92998EBA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83400" y="1052715"/>
            <a:ext cx="5095875" cy="5362575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BED34D97-717B-476E-A2CD-F131AB942E9D}"/>
              </a:ext>
            </a:extLst>
          </p:cNvPr>
          <p:cNvSpPr/>
          <p:nvPr/>
        </p:nvSpPr>
        <p:spPr bwMode="auto">
          <a:xfrm rot="15412374">
            <a:off x="10537371" y="2932130"/>
            <a:ext cx="667657" cy="391205"/>
          </a:xfrm>
          <a:prstGeom prst="rightArrow">
            <a:avLst/>
          </a:prstGeom>
          <a:solidFill>
            <a:srgbClr val="D83B0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484122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 shot of an open computer&#10;&#10;Description automatically generated">
            <a:extLst>
              <a:ext uri="{FF2B5EF4-FFF2-40B4-BE49-F238E27FC236}">
                <a16:creationId xmlns:a16="http://schemas.microsoft.com/office/drawing/2014/main" id="{6D11C63F-8C81-4BE6-A179-A1B3F0BC4A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389" t="16805" r="27777" b="18238"/>
          <a:stretch/>
        </p:blipFill>
        <p:spPr>
          <a:xfrm>
            <a:off x="5617029" y="1409011"/>
            <a:ext cx="6819446" cy="4542973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AF04DB8-9314-4E6B-8101-9DD2DD09001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1076" y="1959110"/>
            <a:ext cx="5637703" cy="3077766"/>
          </a:xfrm>
        </p:spPr>
        <p:txBody>
          <a:bodyPr vert="horz" wrap="square" lIns="0" tIns="0" rIns="0" bIns="0" rtlCol="0" anchor="t">
            <a:spAutoFit/>
          </a:bodyPr>
          <a:lstStyle/>
          <a:p>
            <a:pPr>
              <a:lnSpc>
                <a:spcPct val="100000"/>
              </a:lnSpc>
              <a:spcAft>
                <a:spcPts val="1600"/>
              </a:spcAft>
            </a:pPr>
            <a:r>
              <a:rPr lang="en-US" sz="2000"/>
              <a:t>Use Microsoft Search anywhere you go with Bing.  </a:t>
            </a:r>
            <a:endParaRPr lang="en-US"/>
          </a:p>
          <a:p>
            <a:pPr>
              <a:lnSpc>
                <a:spcPct val="100000"/>
              </a:lnSpc>
              <a:spcAft>
                <a:spcPts val="1600"/>
              </a:spcAft>
            </a:pPr>
            <a:r>
              <a:rPr lang="en-US" sz="2000"/>
              <a:t>Whether you're on a desktop, tablet or mobile phone, you can type in an office or building name and you'll get a map showing you the address and location.</a:t>
            </a:r>
            <a:endParaRPr lang="en-US"/>
          </a:p>
          <a:p>
            <a:pPr>
              <a:lnSpc>
                <a:spcPct val="100000"/>
              </a:lnSpc>
              <a:spcAft>
                <a:spcPts val="1600"/>
              </a:spcAft>
            </a:pPr>
            <a:r>
              <a:rPr lang="en-US" sz="2000"/>
              <a:t>You can also get turn-by-turn directions from Bing Maps.</a:t>
            </a:r>
          </a:p>
          <a:p>
            <a:pPr>
              <a:lnSpc>
                <a:spcPct val="100000"/>
              </a:lnSpc>
              <a:spcAft>
                <a:spcPts val="1600"/>
              </a:spcAft>
            </a:pPr>
            <a:r>
              <a:rPr lang="en-US" sz="1800" i="1"/>
              <a:t>For example:</a:t>
            </a:r>
            <a:r>
              <a:rPr lang="en-US" sz="1800"/>
              <a:t> “</a:t>
            </a:r>
            <a:r>
              <a:rPr lang="en-US" sz="1800" b="1">
                <a:solidFill>
                  <a:srgbClr val="FF0000"/>
                </a:solidFill>
                <a:latin typeface="+mj-lt"/>
                <a:hlinkClick r:id="rId4"/>
              </a:rPr>
              <a:t>Headquarters</a:t>
            </a:r>
            <a:r>
              <a:rPr lang="en-US" sz="1800"/>
              <a:t>”,  “</a:t>
            </a:r>
            <a:r>
              <a:rPr lang="en-US" sz="1800">
                <a:solidFill>
                  <a:srgbClr val="FF0000"/>
                </a:solidFill>
                <a:latin typeface="+mj-lt"/>
                <a:hlinkClick r:id="rId5"/>
              </a:rPr>
              <a:t>London Office</a:t>
            </a:r>
            <a:r>
              <a:rPr lang="en-US" sz="1800">
                <a:solidFill>
                  <a:schemeClr val="tx1"/>
                </a:solidFill>
              </a:rPr>
              <a:t>”</a:t>
            </a:r>
            <a:r>
              <a:rPr lang="en-US" sz="2000"/>
              <a:t> 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F7FE047-F971-4AEA-B53F-93FE31562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6136" y="797698"/>
            <a:ext cx="10444413" cy="745269"/>
          </a:xfrm>
        </p:spPr>
        <p:txBody>
          <a:bodyPr anchor="ctr"/>
          <a:lstStyle/>
          <a:p>
            <a:r>
              <a:rPr lang="en-US"/>
              <a:t>Search Tips: Locations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75EA2D0-9B7B-490D-B842-E7A3B5B020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9829" y="618304"/>
            <a:ext cx="1029521" cy="1029521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92B326DB-FFA4-4155-9D48-8AF0A3337548}"/>
              </a:ext>
            </a:extLst>
          </p:cNvPr>
          <p:cNvGrpSpPr/>
          <p:nvPr/>
        </p:nvGrpSpPr>
        <p:grpSpPr>
          <a:xfrm>
            <a:off x="379829" y="5353288"/>
            <a:ext cx="5954713" cy="745269"/>
            <a:chOff x="415925" y="5317740"/>
            <a:chExt cx="5954713" cy="745269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6A5268B8-20AB-4FE9-967A-4F0FD9E66F33}"/>
                </a:ext>
              </a:extLst>
            </p:cNvPr>
            <p:cNvSpPr/>
            <p:nvPr/>
          </p:nvSpPr>
          <p:spPr bwMode="auto">
            <a:xfrm>
              <a:off x="415925" y="5317740"/>
              <a:ext cx="5954713" cy="745269"/>
            </a:xfrm>
            <a:prstGeom prst="roundRect">
              <a:avLst/>
            </a:prstGeom>
            <a:solidFill>
              <a:srgbClr val="D83B0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47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40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5CB3917-EE5A-4C6B-BE36-DC0BF1922650}"/>
                </a:ext>
              </a:extLst>
            </p:cNvPr>
            <p:cNvSpPr/>
            <p:nvPr/>
          </p:nvSpPr>
          <p:spPr>
            <a:xfrm>
              <a:off x="1002953" y="5428764"/>
              <a:ext cx="5121922" cy="523220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r>
                <a:rPr lang="en-US" sz="1400" b="1" dirty="0">
                  <a:solidFill>
                    <a:schemeClr val="bg2"/>
                  </a:solidFill>
                  <a:latin typeface="+mj-lt"/>
                  <a:cs typeface="Calibri" panose="020F0502020204030204" pitchFamily="34" charset="0"/>
                </a:rPr>
                <a:t>Presenter: </a:t>
              </a:r>
              <a:r>
                <a:rPr lang="en-US" sz="1400" b="1" dirty="0">
                  <a:solidFill>
                    <a:schemeClr val="bg2"/>
                  </a:solidFill>
                  <a:latin typeface="+mj-lt"/>
                </a:rPr>
                <a:t>Microsoft Search examples should be modified/customized as needed for your organization</a:t>
              </a:r>
            </a:p>
          </p:txBody>
        </p:sp>
        <p:pic>
          <p:nvPicPr>
            <p:cNvPr id="15" name="Graphic 14" descr="Warning">
              <a:extLst>
                <a:ext uri="{FF2B5EF4-FFF2-40B4-BE49-F238E27FC236}">
                  <a16:creationId xmlns:a16="http://schemas.microsoft.com/office/drawing/2014/main" id="{EB9B952D-AC04-4E33-A75C-FEB0C5534AF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13598" y="5436973"/>
              <a:ext cx="468718" cy="4687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0913883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D058C85-3BEE-47C4-BBDE-A035DCEACFF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1159" y="1598205"/>
            <a:ext cx="11567160" cy="4824398"/>
          </a:xfrm>
        </p:spPr>
        <p:txBody>
          <a:bodyPr/>
          <a:lstStyle/>
          <a:p>
            <a:r>
              <a:rPr lang="en-US" sz="2400" dirty="0">
                <a:latin typeface="+mj-lt"/>
              </a:rPr>
              <a:t>SharePoint: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Tips &amp; Tricks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FAQs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Videos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Training Presentation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r>
              <a:rPr lang="en-US" sz="2400" dirty="0">
                <a:latin typeface="+mj-lt"/>
              </a:rPr>
              <a:t>Microsoft Support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hlinkClick r:id="rId3"/>
              </a:rPr>
              <a:t>Learn about Microsoft Search in Microsoft 365</a:t>
            </a:r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A88570A-AE35-4400-89F8-14E62C734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More information on using Microsoft Search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47B5207-4F4A-4F3C-B6B1-EB091F2873B9}"/>
              </a:ext>
            </a:extLst>
          </p:cNvPr>
          <p:cNvGrpSpPr/>
          <p:nvPr/>
        </p:nvGrpSpPr>
        <p:grpSpPr>
          <a:xfrm>
            <a:off x="6238875" y="1598205"/>
            <a:ext cx="5954713" cy="1402399"/>
            <a:chOff x="415925" y="5317740"/>
            <a:chExt cx="5954713" cy="1402399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73E9C4B5-322E-43AA-9DD3-75AD7D53A1EE}"/>
                </a:ext>
              </a:extLst>
            </p:cNvPr>
            <p:cNvSpPr/>
            <p:nvPr/>
          </p:nvSpPr>
          <p:spPr bwMode="auto">
            <a:xfrm>
              <a:off x="415925" y="5317740"/>
              <a:ext cx="5954713" cy="1402399"/>
            </a:xfrm>
            <a:prstGeom prst="roundRect">
              <a:avLst/>
            </a:prstGeom>
            <a:solidFill>
              <a:srgbClr val="D83B0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47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40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DA8D92E-0DD8-4059-B4A8-91762D76CF55}"/>
                </a:ext>
              </a:extLst>
            </p:cNvPr>
            <p:cNvSpPr/>
            <p:nvPr/>
          </p:nvSpPr>
          <p:spPr>
            <a:xfrm>
              <a:off x="1079988" y="5536358"/>
              <a:ext cx="5024249" cy="954107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  <a:latin typeface="+mj-lt"/>
                </a:rPr>
                <a:t>Presenter: link to resources on your local network as appropriate for your organization. Don’t forget about relevant Microsoft Teams Channels or Yammer #’s if those are used.</a:t>
              </a:r>
            </a:p>
          </p:txBody>
        </p:sp>
        <p:pic>
          <p:nvPicPr>
            <p:cNvPr id="8" name="Graphic 7" descr="Warning">
              <a:extLst>
                <a:ext uri="{FF2B5EF4-FFF2-40B4-BE49-F238E27FC236}">
                  <a16:creationId xmlns:a16="http://schemas.microsoft.com/office/drawing/2014/main" id="{F1AEC632-7F77-4DCE-A4FB-F2D9EEBF851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13090" y="5563455"/>
              <a:ext cx="600994" cy="6009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05970850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2D4DA19-BE2E-43F0-9EE8-50358BF68B3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7181" y="6021910"/>
            <a:ext cx="9590081" cy="964256"/>
          </a:xfrm>
        </p:spPr>
        <p:txBody>
          <a:bodyPr/>
          <a:lstStyle/>
          <a:p>
            <a:fld id="{12B5AF95-55D3-42AF-8086-C7E3C9C2B441}" type="datetime1">
              <a:rPr lang="en-US" smtClean="0"/>
              <a:t>9/18/2019</a:t>
            </a:fld>
            <a:endParaRPr lang="es-MX"/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647A76A1-1EAE-44ED-AA79-AE9A9BCDB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150" y="3090863"/>
            <a:ext cx="9590088" cy="1828800"/>
          </a:xfrm>
        </p:spPr>
        <p:txBody>
          <a:bodyPr/>
          <a:lstStyle/>
          <a:p>
            <a:r>
              <a:rPr lang="es-MX" sz="4000" err="1">
                <a:solidFill>
                  <a:srgbClr val="2F2F2F"/>
                </a:solidFill>
                <a:cs typeface="Segoe UI"/>
              </a:rPr>
              <a:t>User</a:t>
            </a:r>
            <a:r>
              <a:rPr lang="es-MX" sz="4000">
                <a:solidFill>
                  <a:srgbClr val="2F2F2F"/>
                </a:solidFill>
                <a:cs typeface="Segoe UI"/>
              </a:rPr>
              <a:t> Training: </a:t>
            </a:r>
            <a:br>
              <a:rPr lang="es-MX" sz="4000">
                <a:cs typeface="Segoe UI"/>
              </a:rPr>
            </a:br>
            <a:r>
              <a:rPr lang="es-MX" sz="4000">
                <a:solidFill>
                  <a:srgbClr val="0078D4"/>
                </a:solidFill>
                <a:cs typeface="Segoe UI"/>
              </a:rPr>
              <a:t>Microsoft </a:t>
            </a:r>
            <a:r>
              <a:rPr lang="es-MX" sz="4000" err="1">
                <a:solidFill>
                  <a:srgbClr val="0078D4"/>
                </a:solidFill>
                <a:cs typeface="Segoe UI"/>
              </a:rPr>
              <a:t>Search</a:t>
            </a:r>
            <a:r>
              <a:rPr lang="es-MX" sz="4000">
                <a:solidFill>
                  <a:srgbClr val="2F2F2F"/>
                </a:solidFill>
                <a:cs typeface="Segoe UI"/>
              </a:rPr>
              <a:t> in Bing</a:t>
            </a:r>
            <a:endParaRPr lang="en-US" sz="4000">
              <a:solidFill>
                <a:srgbClr val="2F2F2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488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1728541-85AF-46A8-8721-650B986B5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11240928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A0E3AA9-49C5-4EE7-A840-5174F5192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9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8BAD829-BB97-4236-BAA1-C1B7ED85C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975" y="919164"/>
            <a:ext cx="11563350" cy="773112"/>
          </a:xfrm>
        </p:spPr>
        <p:txBody>
          <a:bodyPr/>
          <a:lstStyle/>
          <a:p>
            <a:r>
              <a:rPr lang="en-US"/>
              <a:t>Powering Microsoft Search: Microsoft Graph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E3FD251-BE85-4B74-84FB-5B4C1BB9B152}"/>
              </a:ext>
            </a:extLst>
          </p:cNvPr>
          <p:cNvSpPr txBox="1"/>
          <p:nvPr/>
        </p:nvSpPr>
        <p:spPr>
          <a:xfrm>
            <a:off x="755374" y="1785286"/>
            <a:ext cx="10838198" cy="916122"/>
          </a:xfrm>
          <a:prstGeom prst="rect">
            <a:avLst/>
          </a:prstGeom>
          <a:noFill/>
        </p:spPr>
        <p:txBody>
          <a:bodyPr wrap="square" lIns="0" tIns="0" rIns="182854" bIns="146283" rtlCol="0">
            <a:spAutoFit/>
          </a:bodyPr>
          <a:lstStyle/>
          <a:p>
            <a:pPr defTabSz="932509">
              <a:spcAft>
                <a:spcPts val="1224"/>
              </a:spcAft>
            </a:pPr>
            <a:r>
              <a:rPr lang="en-US" sz="2448">
                <a:solidFill>
                  <a:srgbClr val="282828"/>
                </a:solidFill>
              </a:rPr>
              <a:t>A technology that uses our data to understand the connections between you, </a:t>
            </a:r>
            <a:r>
              <a:rPr lang="en-US" sz="2448">
                <a:solidFill>
                  <a:schemeClr val="accent1"/>
                </a:solidFill>
              </a:rPr>
              <a:t>the people</a:t>
            </a:r>
            <a:r>
              <a:rPr lang="en-US" sz="2448">
                <a:solidFill>
                  <a:srgbClr val="282828"/>
                </a:solidFill>
              </a:rPr>
              <a:t> in our organization, and </a:t>
            </a:r>
            <a:r>
              <a:rPr lang="en-US" sz="2448">
                <a:solidFill>
                  <a:schemeClr val="accent1"/>
                </a:solidFill>
              </a:rPr>
              <a:t>the work you do </a:t>
            </a:r>
            <a:r>
              <a:rPr lang="en-US" sz="2448">
                <a:solidFill>
                  <a:srgbClr val="282828"/>
                </a:solidFill>
              </a:rPr>
              <a:t>at the company.</a:t>
            </a:r>
            <a:endParaRPr lang="en-US" sz="2448">
              <a:solidFill>
                <a:srgbClr val="FF0000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D2E5701-40BA-4EE4-A6E7-831A45CDCF73}"/>
              </a:ext>
            </a:extLst>
          </p:cNvPr>
          <p:cNvGrpSpPr/>
          <p:nvPr/>
        </p:nvGrpSpPr>
        <p:grpSpPr>
          <a:xfrm>
            <a:off x="1790700" y="2794418"/>
            <a:ext cx="8687455" cy="3545781"/>
            <a:chOff x="882743" y="1132865"/>
            <a:chExt cx="9935254" cy="4525909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BAE898E-4CA5-45FD-864B-EC3AC503D6EE}"/>
                </a:ext>
              </a:extLst>
            </p:cNvPr>
            <p:cNvSpPr txBox="1"/>
            <p:nvPr/>
          </p:nvSpPr>
          <p:spPr>
            <a:xfrm>
              <a:off x="1924372" y="1550876"/>
              <a:ext cx="1090994" cy="1661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612"/>
                </a:spcAft>
              </a:pPr>
              <a:r>
                <a:rPr lang="en-US" sz="12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INSIGHTS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3852E18-4FD8-4A47-9E45-8B7D53E7ECAF}"/>
                </a:ext>
              </a:extLst>
            </p:cNvPr>
            <p:cNvSpPr txBox="1"/>
            <p:nvPr/>
          </p:nvSpPr>
          <p:spPr>
            <a:xfrm>
              <a:off x="5177024" y="1224305"/>
              <a:ext cx="1586618" cy="1661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612"/>
                </a:spcAft>
              </a:pPr>
              <a:r>
                <a:rPr lang="en-US" sz="12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CONVERSATIONS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BB14BD4-AC30-4A68-B48C-0F343A98E9DC}"/>
                </a:ext>
              </a:extLst>
            </p:cNvPr>
            <p:cNvSpPr txBox="1"/>
            <p:nvPr/>
          </p:nvSpPr>
          <p:spPr>
            <a:xfrm>
              <a:off x="7658967" y="1132865"/>
              <a:ext cx="1083676" cy="1661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612"/>
                </a:spcAft>
              </a:pPr>
              <a:r>
                <a:rPr lang="en-US" sz="12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ACTIVITY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24201A6-D2E3-44AC-89BF-65E6A82F2D2E}"/>
                </a:ext>
              </a:extLst>
            </p:cNvPr>
            <p:cNvSpPr txBox="1"/>
            <p:nvPr/>
          </p:nvSpPr>
          <p:spPr>
            <a:xfrm>
              <a:off x="8939127" y="1158991"/>
              <a:ext cx="1083676" cy="1661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612"/>
                </a:spcAft>
              </a:pPr>
              <a:r>
                <a:rPr lang="en-US" sz="12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CONTENT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B3FB1E8-EEA6-49F9-83BB-68CAB39BBEB9}"/>
                </a:ext>
              </a:extLst>
            </p:cNvPr>
            <p:cNvSpPr txBox="1"/>
            <p:nvPr/>
          </p:nvSpPr>
          <p:spPr>
            <a:xfrm>
              <a:off x="6998243" y="1572569"/>
              <a:ext cx="486534" cy="1661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612"/>
                </a:spcAft>
              </a:pPr>
              <a:r>
                <a:rPr lang="en-US" sz="12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ME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258F6A9-4602-4054-99DC-DCD20F35422A}"/>
                </a:ext>
              </a:extLst>
            </p:cNvPr>
            <p:cNvSpPr txBox="1"/>
            <p:nvPr/>
          </p:nvSpPr>
          <p:spPr>
            <a:xfrm>
              <a:off x="5007205" y="2243208"/>
              <a:ext cx="972795" cy="1661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612"/>
                </a:spcAft>
              </a:pPr>
              <a:r>
                <a:rPr lang="en-US" sz="12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TRENDING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AA6FBA4-C662-41DE-BF87-B0A6B250E0A7}"/>
                </a:ext>
              </a:extLst>
            </p:cNvPr>
            <p:cNvSpPr txBox="1"/>
            <p:nvPr/>
          </p:nvSpPr>
          <p:spPr>
            <a:xfrm>
              <a:off x="3347611" y="2546962"/>
              <a:ext cx="1586618" cy="1661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612"/>
                </a:spcAft>
              </a:pPr>
              <a:r>
                <a:rPr lang="en-US" sz="12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ORGANIZATION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BF09B61-5CAF-4554-9E32-9466517FC09D}"/>
                </a:ext>
              </a:extLst>
            </p:cNvPr>
            <p:cNvSpPr txBox="1"/>
            <p:nvPr/>
          </p:nvSpPr>
          <p:spPr>
            <a:xfrm>
              <a:off x="1448227" y="2871395"/>
              <a:ext cx="812082" cy="1661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612"/>
                </a:spcAft>
              </a:pPr>
              <a:r>
                <a:rPr lang="en-US" sz="12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GROUPS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A8A252B-5D14-45A3-B0E8-B0DF3E25C153}"/>
                </a:ext>
              </a:extLst>
            </p:cNvPr>
            <p:cNvSpPr txBox="1"/>
            <p:nvPr/>
          </p:nvSpPr>
          <p:spPr>
            <a:xfrm>
              <a:off x="882743" y="3966268"/>
              <a:ext cx="812082" cy="1661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612"/>
                </a:spcAft>
              </a:pPr>
              <a:r>
                <a:rPr lang="en-US" sz="12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DEVICES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0169E81-1E85-49C6-AD88-043EA1C071D1}"/>
                </a:ext>
              </a:extLst>
            </p:cNvPr>
            <p:cNvSpPr txBox="1"/>
            <p:nvPr/>
          </p:nvSpPr>
          <p:spPr>
            <a:xfrm>
              <a:off x="1664795" y="5181457"/>
              <a:ext cx="812082" cy="1661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612"/>
                </a:spcAft>
              </a:pPr>
              <a:r>
                <a:rPr lang="en-US" sz="12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EMAILS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DA70830-060F-45FF-BA9D-65E30BA75811}"/>
                </a:ext>
              </a:extLst>
            </p:cNvPr>
            <p:cNvSpPr txBox="1"/>
            <p:nvPr/>
          </p:nvSpPr>
          <p:spPr>
            <a:xfrm>
              <a:off x="2880617" y="5446634"/>
              <a:ext cx="1446393" cy="21214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612"/>
                </a:spcAft>
              </a:pPr>
              <a:r>
                <a:rPr lang="en-US" sz="12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COLLABORATION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074A882-7A7D-4609-AD31-0A14B45284B7}"/>
                </a:ext>
              </a:extLst>
            </p:cNvPr>
            <p:cNvSpPr txBox="1"/>
            <p:nvPr/>
          </p:nvSpPr>
          <p:spPr>
            <a:xfrm>
              <a:off x="6104093" y="5231301"/>
              <a:ext cx="780277" cy="1661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612"/>
                </a:spcAft>
              </a:pPr>
              <a:r>
                <a:rPr lang="en-US" sz="12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PEOPLE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5D7896D-85C1-4151-9265-373309224831}"/>
                </a:ext>
              </a:extLst>
            </p:cNvPr>
            <p:cNvSpPr txBox="1"/>
            <p:nvPr/>
          </p:nvSpPr>
          <p:spPr>
            <a:xfrm>
              <a:off x="6898177" y="4292838"/>
              <a:ext cx="780277" cy="1661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612"/>
                </a:spcAft>
              </a:pPr>
              <a:r>
                <a:rPr lang="en-US" sz="12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SHARED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F2DC81F-EFF6-47DC-AA1D-C81E6901BF2B}"/>
                </a:ext>
              </a:extLst>
            </p:cNvPr>
            <p:cNvSpPr txBox="1"/>
            <p:nvPr/>
          </p:nvSpPr>
          <p:spPr>
            <a:xfrm>
              <a:off x="8799166" y="4533469"/>
              <a:ext cx="1007764" cy="1661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612"/>
                </a:spcAft>
              </a:pPr>
              <a:r>
                <a:rPr lang="en-US" sz="12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CONTACTS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89DF64C-BC75-479C-88A7-FE8C7B1466A2}"/>
                </a:ext>
              </a:extLst>
            </p:cNvPr>
            <p:cNvSpPr txBox="1"/>
            <p:nvPr/>
          </p:nvSpPr>
          <p:spPr>
            <a:xfrm>
              <a:off x="9891874" y="5328250"/>
              <a:ext cx="642084" cy="1661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612"/>
                </a:spcAft>
              </a:pPr>
              <a:r>
                <a:rPr lang="en-US" sz="12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TASKS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0637F87-261E-47CB-835F-C47A277A209B}"/>
                </a:ext>
              </a:extLst>
            </p:cNvPr>
            <p:cNvSpPr txBox="1"/>
            <p:nvPr/>
          </p:nvSpPr>
          <p:spPr>
            <a:xfrm>
              <a:off x="7930742" y="3595720"/>
              <a:ext cx="894590" cy="1661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612"/>
                </a:spcAft>
              </a:pPr>
              <a:r>
                <a:rPr lang="en-US" sz="12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EVENTS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FD84CE3-6D2E-4C1C-BE2A-CED31CC9380B}"/>
                </a:ext>
              </a:extLst>
            </p:cNvPr>
            <p:cNvSpPr txBox="1"/>
            <p:nvPr/>
          </p:nvSpPr>
          <p:spPr>
            <a:xfrm>
              <a:off x="6823836" y="3355089"/>
              <a:ext cx="894590" cy="1661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612"/>
                </a:spcAft>
              </a:pPr>
              <a:r>
                <a:rPr lang="en-US" sz="12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REPORTS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2DE8479-B928-4E67-BC56-313B28B48D48}"/>
                </a:ext>
              </a:extLst>
            </p:cNvPr>
            <p:cNvSpPr txBox="1"/>
            <p:nvPr/>
          </p:nvSpPr>
          <p:spPr>
            <a:xfrm>
              <a:off x="5319889" y="3090394"/>
              <a:ext cx="894590" cy="1661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612"/>
                </a:spcAft>
              </a:pPr>
              <a:r>
                <a:rPr lang="en-US" sz="12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CHATS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B8F93B6-C4E9-45D0-B80E-060F0C5765F8}"/>
                </a:ext>
              </a:extLst>
            </p:cNvPr>
            <p:cNvSpPr txBox="1"/>
            <p:nvPr/>
          </p:nvSpPr>
          <p:spPr>
            <a:xfrm>
              <a:off x="3996838" y="3451699"/>
              <a:ext cx="1187609" cy="1661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612"/>
                </a:spcAft>
              </a:pPr>
              <a:r>
                <a:rPr lang="en-US" sz="12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DOCUMENTS</a:t>
              </a: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A6482CD4-612C-4B98-BF27-35ED550B947E}"/>
                </a:ext>
              </a:extLst>
            </p:cNvPr>
            <p:cNvGrpSpPr/>
            <p:nvPr/>
          </p:nvGrpSpPr>
          <p:grpSpPr>
            <a:xfrm>
              <a:off x="1259423" y="1313442"/>
              <a:ext cx="9558574" cy="4059887"/>
              <a:chOff x="1259423" y="1313442"/>
              <a:chExt cx="9558574" cy="4059887"/>
            </a:xfrm>
          </p:grpSpPr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CB36A4E4-892D-49E0-802A-655EA97A7556}"/>
                  </a:ext>
                </a:extLst>
              </p:cNvPr>
              <p:cNvGrpSpPr/>
              <p:nvPr/>
            </p:nvGrpSpPr>
            <p:grpSpPr>
              <a:xfrm>
                <a:off x="1259423" y="1313442"/>
                <a:ext cx="9558574" cy="4059887"/>
                <a:chOff x="1259423" y="1313442"/>
                <a:chExt cx="9558574" cy="4059887"/>
              </a:xfrm>
            </p:grpSpPr>
            <p:cxnSp>
              <p:nvCxnSpPr>
                <p:cNvPr id="30" name="Straight Connector 29">
                  <a:extLst>
                    <a:ext uri="{FF2B5EF4-FFF2-40B4-BE49-F238E27FC236}">
                      <a16:creationId xmlns:a16="http://schemas.microsoft.com/office/drawing/2014/main" id="{A2D6E288-8C73-4024-B824-0F9800ADD78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533094" y="3091837"/>
                  <a:ext cx="600319" cy="1740675"/>
                </a:xfrm>
                <a:prstGeom prst="line">
                  <a:avLst/>
                </a:prstGeom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C5080140-69AB-4F15-9485-8BEC6ED0CE8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204371" y="1548483"/>
                  <a:ext cx="873012" cy="484730"/>
                </a:xfrm>
                <a:prstGeom prst="line">
                  <a:avLst/>
                </a:prstGeom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id="{1FA9FC96-40AE-4D58-ABA0-1183DA502AF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562738" y="3909736"/>
                  <a:ext cx="625782" cy="1130547"/>
                </a:xfrm>
                <a:prstGeom prst="line">
                  <a:avLst/>
                </a:prstGeom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>
                  <a:extLst>
                    <a:ext uri="{FF2B5EF4-FFF2-40B4-BE49-F238E27FC236}">
                      <a16:creationId xmlns:a16="http://schemas.microsoft.com/office/drawing/2014/main" id="{86D94011-F00D-4568-9EFE-FAEDFF027ABE}"/>
                    </a:ext>
                  </a:extLst>
                </p:cNvPr>
                <p:cNvCxnSpPr>
                  <a:cxnSpLocks/>
                  <a:stCxn id="104" idx="5"/>
                </p:cNvCxnSpPr>
                <p:nvPr/>
              </p:nvCxnSpPr>
              <p:spPr>
                <a:xfrm>
                  <a:off x="4372887" y="4072336"/>
                  <a:ext cx="666402" cy="491938"/>
                </a:xfrm>
                <a:prstGeom prst="line">
                  <a:avLst/>
                </a:prstGeom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7A3D878E-D2C7-42EB-B38A-B6AF12EF117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078281" y="4699354"/>
                  <a:ext cx="1446323" cy="192876"/>
                </a:xfrm>
                <a:prstGeom prst="line">
                  <a:avLst/>
                </a:prstGeom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>
                  <a:extLst>
                    <a:ext uri="{FF2B5EF4-FFF2-40B4-BE49-F238E27FC236}">
                      <a16:creationId xmlns:a16="http://schemas.microsoft.com/office/drawing/2014/main" id="{F2A36B9A-42D8-46AE-85F9-056A16B7106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160756" y="1597369"/>
                  <a:ext cx="1208872" cy="51053"/>
                </a:xfrm>
                <a:prstGeom prst="line">
                  <a:avLst/>
                </a:prstGeom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>
                  <a:extLst>
                    <a:ext uri="{FF2B5EF4-FFF2-40B4-BE49-F238E27FC236}">
                      <a16:creationId xmlns:a16="http://schemas.microsoft.com/office/drawing/2014/main" id="{4466638A-19B1-4EF4-8638-A3EEAB26E83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452228" y="1681042"/>
                  <a:ext cx="1165380" cy="888917"/>
                </a:xfrm>
                <a:prstGeom prst="line">
                  <a:avLst/>
                </a:prstGeom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id="{BECE81F0-85BB-46B3-BD83-1B92A83F561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0093571" y="2593981"/>
                  <a:ext cx="460858" cy="849141"/>
                </a:xfrm>
                <a:prstGeom prst="line">
                  <a:avLst/>
                </a:prstGeom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id="{1D3CC2BD-CC91-4425-9502-0A62DD1D288C}"/>
                    </a:ext>
                  </a:extLst>
                </p:cNvPr>
                <p:cNvCxnSpPr>
                  <a:cxnSpLocks/>
                  <a:endCxn id="102" idx="4"/>
                </p:cNvCxnSpPr>
                <p:nvPr/>
              </p:nvCxnSpPr>
              <p:spPr>
                <a:xfrm flipH="1" flipV="1">
                  <a:off x="10117365" y="3751007"/>
                  <a:ext cx="18466" cy="1116541"/>
                </a:xfrm>
                <a:prstGeom prst="line">
                  <a:avLst/>
                </a:prstGeom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>
                  <a:extLst>
                    <a:ext uri="{FF2B5EF4-FFF2-40B4-BE49-F238E27FC236}">
                      <a16:creationId xmlns:a16="http://schemas.microsoft.com/office/drawing/2014/main" id="{41E521B8-D15C-4804-A147-7304F0BDA5D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0245627" y="3948360"/>
                  <a:ext cx="409114" cy="935890"/>
                </a:xfrm>
                <a:prstGeom prst="line">
                  <a:avLst/>
                </a:prstGeom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>
                  <a:extLst>
                    <a:ext uri="{FF2B5EF4-FFF2-40B4-BE49-F238E27FC236}">
                      <a16:creationId xmlns:a16="http://schemas.microsoft.com/office/drawing/2014/main" id="{0CB6586C-232D-4441-A8D0-5B8E188BFD9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380491" y="1747519"/>
                  <a:ext cx="2244376" cy="1506640"/>
                </a:xfrm>
                <a:prstGeom prst="line">
                  <a:avLst/>
                </a:prstGeom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>
                  <a:extLst>
                    <a:ext uri="{FF2B5EF4-FFF2-40B4-BE49-F238E27FC236}">
                      <a16:creationId xmlns:a16="http://schemas.microsoft.com/office/drawing/2014/main" id="{B86AD2E0-6A11-4FB4-AFD9-B9459563A2F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9216050" y="1821529"/>
                  <a:ext cx="1349959" cy="2236428"/>
                </a:xfrm>
                <a:prstGeom prst="line">
                  <a:avLst/>
                </a:prstGeom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>
                  <a:extLst>
                    <a:ext uri="{FF2B5EF4-FFF2-40B4-BE49-F238E27FC236}">
                      <a16:creationId xmlns:a16="http://schemas.microsoft.com/office/drawing/2014/main" id="{4318EE69-5BC6-4CE5-B9DF-3B2088D58E8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9233910" y="3468555"/>
                  <a:ext cx="899913" cy="672975"/>
                </a:xfrm>
                <a:prstGeom prst="line">
                  <a:avLst/>
                </a:prstGeom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>
                  <a:extLst>
                    <a:ext uri="{FF2B5EF4-FFF2-40B4-BE49-F238E27FC236}">
                      <a16:creationId xmlns:a16="http://schemas.microsoft.com/office/drawing/2014/main" id="{E98F52BB-48DB-4363-909B-4A62B7F3052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8389855" y="4264218"/>
                  <a:ext cx="718821" cy="537321"/>
                </a:xfrm>
                <a:prstGeom prst="line">
                  <a:avLst/>
                </a:prstGeom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>
                  <a:extLst>
                    <a:ext uri="{FF2B5EF4-FFF2-40B4-BE49-F238E27FC236}">
                      <a16:creationId xmlns:a16="http://schemas.microsoft.com/office/drawing/2014/main" id="{862A0D9A-F289-4771-B5F8-A472C32D49A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9216050" y="4162584"/>
                  <a:ext cx="975057" cy="788349"/>
                </a:xfrm>
                <a:prstGeom prst="line">
                  <a:avLst/>
                </a:prstGeom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>
                  <a:extLst>
                    <a:ext uri="{FF2B5EF4-FFF2-40B4-BE49-F238E27FC236}">
                      <a16:creationId xmlns:a16="http://schemas.microsoft.com/office/drawing/2014/main" id="{71EDDB0F-279B-4FC5-8ED5-4831BEB627E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9070459" y="2886030"/>
                  <a:ext cx="150972" cy="1054056"/>
                </a:xfrm>
                <a:prstGeom prst="line">
                  <a:avLst/>
                </a:prstGeom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>
                  <a:extLst>
                    <a:ext uri="{FF2B5EF4-FFF2-40B4-BE49-F238E27FC236}">
                      <a16:creationId xmlns:a16="http://schemas.microsoft.com/office/drawing/2014/main" id="{5C67CB75-1797-488C-8D00-A08777BC2B5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8376223" y="3304790"/>
                  <a:ext cx="4268" cy="1500817"/>
                </a:xfrm>
                <a:prstGeom prst="line">
                  <a:avLst/>
                </a:prstGeom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>
                  <a:extLst>
                    <a:ext uri="{FF2B5EF4-FFF2-40B4-BE49-F238E27FC236}">
                      <a16:creationId xmlns:a16="http://schemas.microsoft.com/office/drawing/2014/main" id="{C5877A1E-81CA-4680-886F-FE580EF9987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294015" y="2078961"/>
                  <a:ext cx="1796801" cy="713886"/>
                </a:xfrm>
                <a:prstGeom prst="line">
                  <a:avLst/>
                </a:prstGeom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>
                  <a:extLst>
                    <a:ext uri="{FF2B5EF4-FFF2-40B4-BE49-F238E27FC236}">
                      <a16:creationId xmlns:a16="http://schemas.microsoft.com/office/drawing/2014/main" id="{FC236F00-0196-48CE-B2D0-A331076B83E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135878" y="2784355"/>
                  <a:ext cx="998230" cy="661186"/>
                </a:xfrm>
                <a:prstGeom prst="line">
                  <a:avLst/>
                </a:prstGeom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>
                  <a:extLst>
                    <a:ext uri="{FF2B5EF4-FFF2-40B4-BE49-F238E27FC236}">
                      <a16:creationId xmlns:a16="http://schemas.microsoft.com/office/drawing/2014/main" id="{B28BEF75-096E-46C5-891F-84C7508FB47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7202472" y="3225665"/>
                  <a:ext cx="1050311" cy="1473376"/>
                </a:xfrm>
                <a:prstGeom prst="line">
                  <a:avLst/>
                </a:prstGeom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>
                  <a:extLst>
                    <a:ext uri="{FF2B5EF4-FFF2-40B4-BE49-F238E27FC236}">
                      <a16:creationId xmlns:a16="http://schemas.microsoft.com/office/drawing/2014/main" id="{E80F8623-3B73-46CE-92E8-7A22DC8AB8F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156658" y="4030120"/>
                  <a:ext cx="2035215" cy="512479"/>
                </a:xfrm>
                <a:prstGeom prst="line">
                  <a:avLst/>
                </a:prstGeom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>
                  <a:extLst>
                    <a:ext uri="{FF2B5EF4-FFF2-40B4-BE49-F238E27FC236}">
                      <a16:creationId xmlns:a16="http://schemas.microsoft.com/office/drawing/2014/main" id="{98BE16E2-003F-4295-BEA7-9217FC13D41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7372289" y="3121162"/>
                  <a:ext cx="1754184" cy="1041422"/>
                </a:xfrm>
                <a:prstGeom prst="line">
                  <a:avLst/>
                </a:prstGeom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>
                  <a:extLst>
                    <a:ext uri="{FF2B5EF4-FFF2-40B4-BE49-F238E27FC236}">
                      <a16:creationId xmlns:a16="http://schemas.microsoft.com/office/drawing/2014/main" id="{0296EB21-BF4F-453D-A118-86DF0637DBC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7176934" y="2248778"/>
                  <a:ext cx="12577" cy="774196"/>
                </a:xfrm>
                <a:prstGeom prst="line">
                  <a:avLst/>
                </a:prstGeom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>
                  <a:extLst>
                    <a:ext uri="{FF2B5EF4-FFF2-40B4-BE49-F238E27FC236}">
                      <a16:creationId xmlns:a16="http://schemas.microsoft.com/office/drawing/2014/main" id="{638D18C5-52D5-4EE1-9FDB-BABA20C64F7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178245" y="1761292"/>
                  <a:ext cx="2063390" cy="1186321"/>
                </a:xfrm>
                <a:prstGeom prst="line">
                  <a:avLst/>
                </a:prstGeom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>
                  <a:extLst>
                    <a:ext uri="{FF2B5EF4-FFF2-40B4-BE49-F238E27FC236}">
                      <a16:creationId xmlns:a16="http://schemas.microsoft.com/office/drawing/2014/main" id="{59279F2D-8DF4-4355-B9D0-CD9E8EBAB8F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152119" y="1710661"/>
                  <a:ext cx="3413890" cy="1367581"/>
                </a:xfrm>
                <a:prstGeom prst="line">
                  <a:avLst/>
                </a:prstGeom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>
                  <a:extLst>
                    <a:ext uri="{FF2B5EF4-FFF2-40B4-BE49-F238E27FC236}">
                      <a16:creationId xmlns:a16="http://schemas.microsoft.com/office/drawing/2014/main" id="{C0713499-EF36-4A2C-AB99-376452114DE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291354" y="1761292"/>
                  <a:ext cx="1703215" cy="376423"/>
                </a:xfrm>
                <a:prstGeom prst="line">
                  <a:avLst/>
                </a:prstGeom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>
                  <a:extLst>
                    <a:ext uri="{FF2B5EF4-FFF2-40B4-BE49-F238E27FC236}">
                      <a16:creationId xmlns:a16="http://schemas.microsoft.com/office/drawing/2014/main" id="{A5858084-C2A8-4710-9BDB-7C5C7DD1C615}"/>
                    </a:ext>
                  </a:extLst>
                </p:cNvPr>
                <p:cNvCxnSpPr>
                  <a:cxnSpLocks/>
                  <a:endCxn id="117" idx="1"/>
                </p:cNvCxnSpPr>
                <p:nvPr/>
              </p:nvCxnSpPr>
              <p:spPr>
                <a:xfrm flipV="1">
                  <a:off x="4239102" y="2075529"/>
                  <a:ext cx="2707189" cy="140564"/>
                </a:xfrm>
                <a:prstGeom prst="line">
                  <a:avLst/>
                </a:prstGeom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>
                  <a:extLst>
                    <a:ext uri="{FF2B5EF4-FFF2-40B4-BE49-F238E27FC236}">
                      <a16:creationId xmlns:a16="http://schemas.microsoft.com/office/drawing/2014/main" id="{0CC00BCE-87EA-44B3-B5BB-4234E2B9A954}"/>
                    </a:ext>
                  </a:extLst>
                </p:cNvPr>
                <p:cNvCxnSpPr>
                  <a:cxnSpLocks/>
                  <a:endCxn id="127" idx="1"/>
                </p:cNvCxnSpPr>
                <p:nvPr/>
              </p:nvCxnSpPr>
              <p:spPr>
                <a:xfrm>
                  <a:off x="4212976" y="2307533"/>
                  <a:ext cx="972795" cy="351820"/>
                </a:xfrm>
                <a:prstGeom prst="line">
                  <a:avLst/>
                </a:prstGeom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>
                  <a:extLst>
                    <a:ext uri="{FF2B5EF4-FFF2-40B4-BE49-F238E27FC236}">
                      <a16:creationId xmlns:a16="http://schemas.microsoft.com/office/drawing/2014/main" id="{08AA6394-F783-46CB-A76D-C0E829897A2C}"/>
                    </a:ext>
                  </a:extLst>
                </p:cNvPr>
                <p:cNvCxnSpPr>
                  <a:cxnSpLocks/>
                  <a:endCxn id="132" idx="1"/>
                </p:cNvCxnSpPr>
                <p:nvPr/>
              </p:nvCxnSpPr>
              <p:spPr>
                <a:xfrm>
                  <a:off x="5519262" y="2751670"/>
                  <a:ext cx="1482287" cy="304992"/>
                </a:xfrm>
                <a:prstGeom prst="line">
                  <a:avLst/>
                </a:prstGeom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>
                  <a:extLst>
                    <a:ext uri="{FF2B5EF4-FFF2-40B4-BE49-F238E27FC236}">
                      <a16:creationId xmlns:a16="http://schemas.microsoft.com/office/drawing/2014/main" id="{9BC73727-3D49-4FC8-A08B-6E67A693D6C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953428" y="1738866"/>
                  <a:ext cx="1247481" cy="2223287"/>
                </a:xfrm>
                <a:prstGeom prst="line">
                  <a:avLst/>
                </a:prstGeom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>
                  <a:extLst>
                    <a:ext uri="{FF2B5EF4-FFF2-40B4-BE49-F238E27FC236}">
                      <a16:creationId xmlns:a16="http://schemas.microsoft.com/office/drawing/2014/main" id="{FA868A9F-55A4-411B-8791-0EDAAACC343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084057" y="1764992"/>
                  <a:ext cx="1120692" cy="1256989"/>
                </a:xfrm>
                <a:prstGeom prst="line">
                  <a:avLst/>
                </a:prstGeom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>
                  <a:extLst>
                    <a:ext uri="{FF2B5EF4-FFF2-40B4-BE49-F238E27FC236}">
                      <a16:creationId xmlns:a16="http://schemas.microsoft.com/office/drawing/2014/main" id="{4B90B74E-2ABC-4DC9-94BA-F16A23CD613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571514" y="2150135"/>
                  <a:ext cx="1515932" cy="457843"/>
                </a:xfrm>
                <a:prstGeom prst="line">
                  <a:avLst/>
                </a:prstGeom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>
                  <a:extLst>
                    <a:ext uri="{FF2B5EF4-FFF2-40B4-BE49-F238E27FC236}">
                      <a16:creationId xmlns:a16="http://schemas.microsoft.com/office/drawing/2014/main" id="{9783F49E-D0CD-4E3A-820A-8FABF1BB3A1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303201" y="3078835"/>
                  <a:ext cx="2875099" cy="826090"/>
                </a:xfrm>
                <a:prstGeom prst="line">
                  <a:avLst/>
                </a:prstGeom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>
                  <a:extLst>
                    <a:ext uri="{FF2B5EF4-FFF2-40B4-BE49-F238E27FC236}">
                      <a16:creationId xmlns:a16="http://schemas.microsoft.com/office/drawing/2014/main" id="{BFC3D91E-5AFC-4D9E-A695-D6A06B4C979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574046" y="2202726"/>
                  <a:ext cx="2454180" cy="1371052"/>
                </a:xfrm>
                <a:prstGeom prst="line">
                  <a:avLst/>
                </a:prstGeom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>
                  <a:extLst>
                    <a:ext uri="{FF2B5EF4-FFF2-40B4-BE49-F238E27FC236}">
                      <a16:creationId xmlns:a16="http://schemas.microsoft.com/office/drawing/2014/main" id="{33E6692B-0CCF-479D-9A9B-A1146E89C3E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711999" y="4918355"/>
                  <a:ext cx="2685144" cy="114108"/>
                </a:xfrm>
                <a:prstGeom prst="line">
                  <a:avLst/>
                </a:prstGeom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>
                  <a:extLst>
                    <a:ext uri="{FF2B5EF4-FFF2-40B4-BE49-F238E27FC236}">
                      <a16:creationId xmlns:a16="http://schemas.microsoft.com/office/drawing/2014/main" id="{347E8D60-7407-4C65-9128-39EDB04929D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777314" y="4654313"/>
                  <a:ext cx="1200902" cy="325899"/>
                </a:xfrm>
                <a:prstGeom prst="line">
                  <a:avLst/>
                </a:prstGeom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65">
                  <a:extLst>
                    <a:ext uri="{FF2B5EF4-FFF2-40B4-BE49-F238E27FC236}">
                      <a16:creationId xmlns:a16="http://schemas.microsoft.com/office/drawing/2014/main" id="{70584A29-E5DA-49D8-974A-F2FDE362B14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633623" y="3197374"/>
                  <a:ext cx="3453823" cy="1756713"/>
                </a:xfrm>
                <a:prstGeom prst="line">
                  <a:avLst/>
                </a:prstGeom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>
                  <a:extLst>
                    <a:ext uri="{FF2B5EF4-FFF2-40B4-BE49-F238E27FC236}">
                      <a16:creationId xmlns:a16="http://schemas.microsoft.com/office/drawing/2014/main" id="{26A8820C-2092-43D3-A45A-C7D83E541D0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153328" y="2332973"/>
                  <a:ext cx="1322809" cy="1188630"/>
                </a:xfrm>
                <a:prstGeom prst="line">
                  <a:avLst/>
                </a:prstGeom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>
                  <a:extLst>
                    <a:ext uri="{FF2B5EF4-FFF2-40B4-BE49-F238E27FC236}">
                      <a16:creationId xmlns:a16="http://schemas.microsoft.com/office/drawing/2014/main" id="{E872C4C0-1110-4818-87DC-BEE66C1952A4}"/>
                    </a:ext>
                  </a:extLst>
                </p:cNvPr>
                <p:cNvCxnSpPr>
                  <a:cxnSpLocks/>
                  <a:endCxn id="129" idx="0"/>
                </p:cNvCxnSpPr>
                <p:nvPr/>
              </p:nvCxnSpPr>
              <p:spPr>
                <a:xfrm flipH="1">
                  <a:off x="5045334" y="2803922"/>
                  <a:ext cx="264922" cy="1635475"/>
                </a:xfrm>
                <a:prstGeom prst="line">
                  <a:avLst/>
                </a:prstGeom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>
                  <a:extLst>
                    <a:ext uri="{FF2B5EF4-FFF2-40B4-BE49-F238E27FC236}">
                      <a16:creationId xmlns:a16="http://schemas.microsoft.com/office/drawing/2014/main" id="{F50B03D9-11CF-4D15-BA8A-DE04543F4B1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571513" y="3731385"/>
                  <a:ext cx="953091" cy="1136163"/>
                </a:xfrm>
                <a:prstGeom prst="line">
                  <a:avLst/>
                </a:prstGeom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69">
                  <a:extLst>
                    <a:ext uri="{FF2B5EF4-FFF2-40B4-BE49-F238E27FC236}">
                      <a16:creationId xmlns:a16="http://schemas.microsoft.com/office/drawing/2014/main" id="{91B1CE24-8542-4AB8-881E-F36A8EE7E987}"/>
                    </a:ext>
                  </a:extLst>
                </p:cNvPr>
                <p:cNvCxnSpPr>
                  <a:cxnSpLocks/>
                  <a:endCxn id="135" idx="6"/>
                </p:cNvCxnSpPr>
                <p:nvPr/>
              </p:nvCxnSpPr>
              <p:spPr>
                <a:xfrm flipH="1">
                  <a:off x="5451424" y="5004813"/>
                  <a:ext cx="922532" cy="178183"/>
                </a:xfrm>
                <a:prstGeom prst="line">
                  <a:avLst/>
                </a:prstGeom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70">
                  <a:extLst>
                    <a:ext uri="{FF2B5EF4-FFF2-40B4-BE49-F238E27FC236}">
                      <a16:creationId xmlns:a16="http://schemas.microsoft.com/office/drawing/2014/main" id="{01086F31-6263-4D41-B438-1DE89B29C43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562250" y="4162584"/>
                  <a:ext cx="2546426" cy="677163"/>
                </a:xfrm>
                <a:prstGeom prst="line">
                  <a:avLst/>
                </a:prstGeom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Connector 71">
                  <a:extLst>
                    <a:ext uri="{FF2B5EF4-FFF2-40B4-BE49-F238E27FC236}">
                      <a16:creationId xmlns:a16="http://schemas.microsoft.com/office/drawing/2014/main" id="{51D2553A-5797-437A-8300-4301D6C1F81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540834" y="4897047"/>
                  <a:ext cx="1879069" cy="37099"/>
                </a:xfrm>
                <a:prstGeom prst="line">
                  <a:avLst/>
                </a:prstGeom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Connector 72">
                  <a:extLst>
                    <a:ext uri="{FF2B5EF4-FFF2-40B4-BE49-F238E27FC236}">
                      <a16:creationId xmlns:a16="http://schemas.microsoft.com/office/drawing/2014/main" id="{8A814213-75A8-4114-AF74-2EDAD6B8362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7231624" y="4005829"/>
                  <a:ext cx="1099537" cy="863029"/>
                </a:xfrm>
                <a:prstGeom prst="line">
                  <a:avLst/>
                </a:prstGeom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Connector 73">
                  <a:extLst>
                    <a:ext uri="{FF2B5EF4-FFF2-40B4-BE49-F238E27FC236}">
                      <a16:creationId xmlns:a16="http://schemas.microsoft.com/office/drawing/2014/main" id="{E9187156-DF36-4E61-BE05-EED9EEB1D2CF}"/>
                    </a:ext>
                  </a:extLst>
                </p:cNvPr>
                <p:cNvCxnSpPr>
                  <a:cxnSpLocks/>
                  <a:endCxn id="6" idx="3"/>
                </p:cNvCxnSpPr>
                <p:nvPr/>
              </p:nvCxnSpPr>
              <p:spPr>
                <a:xfrm flipV="1">
                  <a:off x="1995399" y="1633976"/>
                  <a:ext cx="1019967" cy="730666"/>
                </a:xfrm>
                <a:prstGeom prst="line">
                  <a:avLst/>
                </a:prstGeom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74">
                  <a:extLst>
                    <a:ext uri="{FF2B5EF4-FFF2-40B4-BE49-F238E27FC236}">
                      <a16:creationId xmlns:a16="http://schemas.microsoft.com/office/drawing/2014/main" id="{EA786C45-3CC8-414C-9A30-A9D2CEB27FD2}"/>
                    </a:ext>
                  </a:extLst>
                </p:cNvPr>
                <p:cNvCxnSpPr>
                  <a:cxnSpLocks/>
                  <a:stCxn id="141" idx="5"/>
                </p:cNvCxnSpPr>
                <p:nvPr/>
              </p:nvCxnSpPr>
              <p:spPr>
                <a:xfrm>
                  <a:off x="2035148" y="2417085"/>
                  <a:ext cx="475970" cy="445468"/>
                </a:xfrm>
                <a:prstGeom prst="line">
                  <a:avLst/>
                </a:prstGeom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>
                  <a:extLst>
                    <a:ext uri="{FF2B5EF4-FFF2-40B4-BE49-F238E27FC236}">
                      <a16:creationId xmlns:a16="http://schemas.microsoft.com/office/drawing/2014/main" id="{FE7EA21B-DD27-4BFC-8932-E33ED80F84F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655507" y="1922207"/>
                  <a:ext cx="327764" cy="909576"/>
                </a:xfrm>
                <a:prstGeom prst="line">
                  <a:avLst/>
                </a:prstGeom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76">
                  <a:extLst>
                    <a:ext uri="{FF2B5EF4-FFF2-40B4-BE49-F238E27FC236}">
                      <a16:creationId xmlns:a16="http://schemas.microsoft.com/office/drawing/2014/main" id="{5D0C42F4-1B8A-4F8C-A40E-0757EAB6140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171534" y="1879910"/>
                  <a:ext cx="1002324" cy="1996109"/>
                </a:xfrm>
                <a:prstGeom prst="line">
                  <a:avLst/>
                </a:prstGeom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77">
                  <a:extLst>
                    <a:ext uri="{FF2B5EF4-FFF2-40B4-BE49-F238E27FC236}">
                      <a16:creationId xmlns:a16="http://schemas.microsoft.com/office/drawing/2014/main" id="{96A5B246-4C00-4BB8-9E9C-EE43EADD0021}"/>
                    </a:ext>
                  </a:extLst>
                </p:cNvPr>
                <p:cNvCxnSpPr>
                  <a:cxnSpLocks/>
                  <a:stCxn id="114" idx="3"/>
                </p:cNvCxnSpPr>
                <p:nvPr/>
              </p:nvCxnSpPr>
              <p:spPr>
                <a:xfrm>
                  <a:off x="3233975" y="1689487"/>
                  <a:ext cx="694350" cy="352336"/>
                </a:xfrm>
                <a:prstGeom prst="line">
                  <a:avLst/>
                </a:prstGeom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>
                  <a:extLst>
                    <a:ext uri="{FF2B5EF4-FFF2-40B4-BE49-F238E27FC236}">
                      <a16:creationId xmlns:a16="http://schemas.microsoft.com/office/drawing/2014/main" id="{1E780033-DB13-4A78-81D8-DC3DED110C02}"/>
                    </a:ext>
                  </a:extLst>
                </p:cNvPr>
                <p:cNvCxnSpPr>
                  <a:cxnSpLocks/>
                  <a:stCxn id="140" idx="4"/>
                  <a:endCxn id="123" idx="0"/>
                </p:cNvCxnSpPr>
                <p:nvPr/>
              </p:nvCxnSpPr>
              <p:spPr>
                <a:xfrm flipH="1">
                  <a:off x="3530204" y="1461778"/>
                  <a:ext cx="719710" cy="3430545"/>
                </a:xfrm>
                <a:prstGeom prst="line">
                  <a:avLst/>
                </a:prstGeom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79">
                  <a:extLst>
                    <a:ext uri="{FF2B5EF4-FFF2-40B4-BE49-F238E27FC236}">
                      <a16:creationId xmlns:a16="http://schemas.microsoft.com/office/drawing/2014/main" id="{C05EACDB-56C6-4495-BFCF-02CF8CA0EAB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726446" y="3726178"/>
                  <a:ext cx="1729884" cy="1351129"/>
                </a:xfrm>
                <a:prstGeom prst="line">
                  <a:avLst/>
                </a:prstGeom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>
                  <a:extLst>
                    <a:ext uri="{FF2B5EF4-FFF2-40B4-BE49-F238E27FC236}">
                      <a16:creationId xmlns:a16="http://schemas.microsoft.com/office/drawing/2014/main" id="{6EDE6989-4454-4BD0-8397-B591E045DC7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569691" y="3804555"/>
                  <a:ext cx="439935" cy="916226"/>
                </a:xfrm>
                <a:prstGeom prst="line">
                  <a:avLst/>
                </a:prstGeom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81">
                  <a:extLst>
                    <a:ext uri="{FF2B5EF4-FFF2-40B4-BE49-F238E27FC236}">
                      <a16:creationId xmlns:a16="http://schemas.microsoft.com/office/drawing/2014/main" id="{9EC097BE-97F4-48C5-91CB-AF4A9976E255}"/>
                    </a:ext>
                  </a:extLst>
                </p:cNvPr>
                <p:cNvCxnSpPr>
                  <a:cxnSpLocks/>
                  <a:endCxn id="123" idx="1"/>
                </p:cNvCxnSpPr>
                <p:nvPr/>
              </p:nvCxnSpPr>
              <p:spPr>
                <a:xfrm>
                  <a:off x="2172887" y="4765828"/>
                  <a:ext cx="1175855" cy="307957"/>
                </a:xfrm>
                <a:prstGeom prst="line">
                  <a:avLst/>
                </a:prstGeom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Connector 82">
                  <a:extLst>
                    <a:ext uri="{FF2B5EF4-FFF2-40B4-BE49-F238E27FC236}">
                      <a16:creationId xmlns:a16="http://schemas.microsoft.com/office/drawing/2014/main" id="{8B265279-5C85-4C87-9966-3F4CEC10BCB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669849" y="3161668"/>
                  <a:ext cx="769680" cy="1818544"/>
                </a:xfrm>
                <a:prstGeom prst="line">
                  <a:avLst/>
                </a:prstGeom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83">
                  <a:extLst>
                    <a:ext uri="{FF2B5EF4-FFF2-40B4-BE49-F238E27FC236}">
                      <a16:creationId xmlns:a16="http://schemas.microsoft.com/office/drawing/2014/main" id="{3FB92385-247A-41A0-859F-B04C5584A07A}"/>
                    </a:ext>
                  </a:extLst>
                </p:cNvPr>
                <p:cNvCxnSpPr>
                  <a:cxnSpLocks/>
                  <a:stCxn id="113" idx="3"/>
                  <a:endCxn id="139" idx="6"/>
                </p:cNvCxnSpPr>
                <p:nvPr/>
              </p:nvCxnSpPr>
              <p:spPr>
                <a:xfrm flipV="1">
                  <a:off x="2820916" y="2953363"/>
                  <a:ext cx="1565796" cy="45815"/>
                </a:xfrm>
                <a:prstGeom prst="line">
                  <a:avLst/>
                </a:prstGeom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Connector 84">
                  <a:extLst>
                    <a:ext uri="{FF2B5EF4-FFF2-40B4-BE49-F238E27FC236}">
                      <a16:creationId xmlns:a16="http://schemas.microsoft.com/office/drawing/2014/main" id="{10EE48E8-CCEC-478E-BA20-E0525A2D694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781728" y="3129807"/>
                  <a:ext cx="2789785" cy="446553"/>
                </a:xfrm>
                <a:prstGeom prst="line">
                  <a:avLst/>
                </a:prstGeom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Straight Connector 85">
                  <a:extLst>
                    <a:ext uri="{FF2B5EF4-FFF2-40B4-BE49-F238E27FC236}">
                      <a16:creationId xmlns:a16="http://schemas.microsoft.com/office/drawing/2014/main" id="{9747D577-DDFF-4087-89FC-59B248AADAD0}"/>
                    </a:ext>
                  </a:extLst>
                </p:cNvPr>
                <p:cNvCxnSpPr>
                  <a:cxnSpLocks/>
                  <a:endCxn id="112" idx="0"/>
                </p:cNvCxnSpPr>
                <p:nvPr/>
              </p:nvCxnSpPr>
              <p:spPr>
                <a:xfrm flipH="1">
                  <a:off x="2065650" y="3254618"/>
                  <a:ext cx="486548" cy="1378394"/>
                </a:xfrm>
                <a:prstGeom prst="line">
                  <a:avLst/>
                </a:prstGeom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7" name="Oval 86">
                  <a:extLst>
                    <a:ext uri="{FF2B5EF4-FFF2-40B4-BE49-F238E27FC236}">
                      <a16:creationId xmlns:a16="http://schemas.microsoft.com/office/drawing/2014/main" id="{FBC366A6-B334-404C-B301-48B62B23E468}"/>
                    </a:ext>
                  </a:extLst>
                </p:cNvPr>
                <p:cNvSpPr/>
                <p:nvPr/>
              </p:nvSpPr>
              <p:spPr>
                <a:xfrm>
                  <a:off x="1259423" y="3349729"/>
                  <a:ext cx="548761" cy="548761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8" name="Oval 87">
                  <a:extLst>
                    <a:ext uri="{FF2B5EF4-FFF2-40B4-BE49-F238E27FC236}">
                      <a16:creationId xmlns:a16="http://schemas.microsoft.com/office/drawing/2014/main" id="{FC35DB66-CF6B-41FD-8A5E-CF14DE09D8ED}"/>
                    </a:ext>
                  </a:extLst>
                </p:cNvPr>
                <p:cNvSpPr/>
                <p:nvPr/>
              </p:nvSpPr>
              <p:spPr>
                <a:xfrm>
                  <a:off x="1805113" y="4529600"/>
                  <a:ext cx="548761" cy="548761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9" name="Oval 88">
                  <a:extLst>
                    <a:ext uri="{FF2B5EF4-FFF2-40B4-BE49-F238E27FC236}">
                      <a16:creationId xmlns:a16="http://schemas.microsoft.com/office/drawing/2014/main" id="{BC3ED912-1718-4D0D-81D5-BF70276CBAFA}"/>
                    </a:ext>
                  </a:extLst>
                </p:cNvPr>
                <p:cNvSpPr/>
                <p:nvPr/>
              </p:nvSpPr>
              <p:spPr>
                <a:xfrm>
                  <a:off x="3265203" y="4824568"/>
                  <a:ext cx="548761" cy="548761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90" name="Oval 89">
                  <a:extLst>
                    <a:ext uri="{FF2B5EF4-FFF2-40B4-BE49-F238E27FC236}">
                      <a16:creationId xmlns:a16="http://schemas.microsoft.com/office/drawing/2014/main" id="{6DC1A3AB-6E61-4FEA-B034-F4E877FC9431}"/>
                    </a:ext>
                  </a:extLst>
                </p:cNvPr>
                <p:cNvSpPr/>
                <p:nvPr/>
              </p:nvSpPr>
              <p:spPr>
                <a:xfrm>
                  <a:off x="2350803" y="2759794"/>
                  <a:ext cx="548761" cy="548761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91" name="Oval 90">
                  <a:extLst>
                    <a:ext uri="{FF2B5EF4-FFF2-40B4-BE49-F238E27FC236}">
                      <a16:creationId xmlns:a16="http://schemas.microsoft.com/office/drawing/2014/main" id="{833F5125-CC69-47FF-BCF4-FAD8045534C6}"/>
                    </a:ext>
                  </a:extLst>
                </p:cNvPr>
                <p:cNvSpPr/>
                <p:nvPr/>
              </p:nvSpPr>
              <p:spPr>
                <a:xfrm>
                  <a:off x="3781397" y="1948633"/>
                  <a:ext cx="548761" cy="548761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92" name="Oval 91">
                  <a:extLst>
                    <a:ext uri="{FF2B5EF4-FFF2-40B4-BE49-F238E27FC236}">
                      <a16:creationId xmlns:a16="http://schemas.microsoft.com/office/drawing/2014/main" id="{ADF8D585-3C51-43E8-9C9E-914F489EFE93}"/>
                    </a:ext>
                  </a:extLst>
                </p:cNvPr>
                <p:cNvSpPr/>
                <p:nvPr/>
              </p:nvSpPr>
              <p:spPr>
                <a:xfrm>
                  <a:off x="5300481" y="3290736"/>
                  <a:ext cx="548761" cy="548761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93" name="Oval 92">
                  <a:extLst>
                    <a:ext uri="{FF2B5EF4-FFF2-40B4-BE49-F238E27FC236}">
                      <a16:creationId xmlns:a16="http://schemas.microsoft.com/office/drawing/2014/main" id="{22D9EBBA-0294-4630-B2E5-BAB1B3C02A96}"/>
                    </a:ext>
                  </a:extLst>
                </p:cNvPr>
                <p:cNvSpPr/>
                <p:nvPr/>
              </p:nvSpPr>
              <p:spPr>
                <a:xfrm>
                  <a:off x="6214881" y="4632839"/>
                  <a:ext cx="548761" cy="548761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94" name="Oval 93">
                  <a:extLst>
                    <a:ext uri="{FF2B5EF4-FFF2-40B4-BE49-F238E27FC236}">
                      <a16:creationId xmlns:a16="http://schemas.microsoft.com/office/drawing/2014/main" id="{8ACD76BE-DD95-4E08-9F1B-228199721F7C}"/>
                    </a:ext>
                  </a:extLst>
                </p:cNvPr>
                <p:cNvSpPr/>
                <p:nvPr/>
              </p:nvSpPr>
              <p:spPr>
                <a:xfrm>
                  <a:off x="6908055" y="2789291"/>
                  <a:ext cx="548761" cy="548761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95" name="Oval 94">
                  <a:extLst>
                    <a:ext uri="{FF2B5EF4-FFF2-40B4-BE49-F238E27FC236}">
                      <a16:creationId xmlns:a16="http://schemas.microsoft.com/office/drawing/2014/main" id="{D289974E-4D62-4454-888D-4E96F66C22AB}"/>
                    </a:ext>
                  </a:extLst>
                </p:cNvPr>
                <p:cNvSpPr/>
                <p:nvPr/>
              </p:nvSpPr>
              <p:spPr>
                <a:xfrm>
                  <a:off x="6878558" y="1801149"/>
                  <a:ext cx="548761" cy="548761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96" name="Oval 95">
                  <a:extLst>
                    <a:ext uri="{FF2B5EF4-FFF2-40B4-BE49-F238E27FC236}">
                      <a16:creationId xmlns:a16="http://schemas.microsoft.com/office/drawing/2014/main" id="{8A036A3A-C7DF-42AA-BDF6-B047A5C6639F}"/>
                    </a:ext>
                  </a:extLst>
                </p:cNvPr>
                <p:cNvSpPr/>
                <p:nvPr/>
              </p:nvSpPr>
              <p:spPr>
                <a:xfrm>
                  <a:off x="5713436" y="1417691"/>
                  <a:ext cx="548761" cy="548761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97" name="Oval 96">
                  <a:extLst>
                    <a:ext uri="{FF2B5EF4-FFF2-40B4-BE49-F238E27FC236}">
                      <a16:creationId xmlns:a16="http://schemas.microsoft.com/office/drawing/2014/main" id="{0CF12C4D-C26A-4DEF-A3ED-F7A8D1B574B9}"/>
                    </a:ext>
                  </a:extLst>
                </p:cNvPr>
                <p:cNvSpPr/>
                <p:nvPr/>
              </p:nvSpPr>
              <p:spPr>
                <a:xfrm>
                  <a:off x="7837203" y="1343949"/>
                  <a:ext cx="548761" cy="548761"/>
                </a:xfrm>
                <a:prstGeom prst="ellips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98" name="Oval 97">
                  <a:extLst>
                    <a:ext uri="{FF2B5EF4-FFF2-40B4-BE49-F238E27FC236}">
                      <a16:creationId xmlns:a16="http://schemas.microsoft.com/office/drawing/2014/main" id="{AFD2A753-8B4F-462F-966A-0FB8AD8EE87B}"/>
                    </a:ext>
                  </a:extLst>
                </p:cNvPr>
                <p:cNvSpPr/>
                <p:nvPr/>
              </p:nvSpPr>
              <p:spPr>
                <a:xfrm>
                  <a:off x="9090816" y="1373446"/>
                  <a:ext cx="548761" cy="548761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99" name="Oval 98">
                  <a:extLst>
                    <a:ext uri="{FF2B5EF4-FFF2-40B4-BE49-F238E27FC236}">
                      <a16:creationId xmlns:a16="http://schemas.microsoft.com/office/drawing/2014/main" id="{7F6EED04-A1B0-4553-B44B-30B1E0FAA7F2}"/>
                    </a:ext>
                  </a:extLst>
                </p:cNvPr>
                <p:cNvSpPr/>
                <p:nvPr/>
              </p:nvSpPr>
              <p:spPr>
                <a:xfrm>
                  <a:off x="8854842" y="2538569"/>
                  <a:ext cx="548761" cy="548761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100" name="Oval 99">
                  <a:extLst>
                    <a:ext uri="{FF2B5EF4-FFF2-40B4-BE49-F238E27FC236}">
                      <a16:creationId xmlns:a16="http://schemas.microsoft.com/office/drawing/2014/main" id="{A081097A-E4C3-4EA5-993E-41DE1F0887B4}"/>
                    </a:ext>
                  </a:extLst>
                </p:cNvPr>
                <p:cNvSpPr/>
                <p:nvPr/>
              </p:nvSpPr>
              <p:spPr>
                <a:xfrm>
                  <a:off x="8943333" y="3895420"/>
                  <a:ext cx="548761" cy="548761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101" name="Oval 100">
                  <a:extLst>
                    <a:ext uri="{FF2B5EF4-FFF2-40B4-BE49-F238E27FC236}">
                      <a16:creationId xmlns:a16="http://schemas.microsoft.com/office/drawing/2014/main" id="{7B31D3A9-4DCD-43B1-86E5-D9522C72105E}"/>
                    </a:ext>
                  </a:extLst>
                </p:cNvPr>
                <p:cNvSpPr/>
                <p:nvPr/>
              </p:nvSpPr>
              <p:spPr>
                <a:xfrm>
                  <a:off x="9916726" y="4691833"/>
                  <a:ext cx="548761" cy="548761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102" name="Oval 101">
                  <a:extLst>
                    <a:ext uri="{FF2B5EF4-FFF2-40B4-BE49-F238E27FC236}">
                      <a16:creationId xmlns:a16="http://schemas.microsoft.com/office/drawing/2014/main" id="{7783736B-4FDB-4ADC-8BFD-3DC56BD7871C}"/>
                    </a:ext>
                  </a:extLst>
                </p:cNvPr>
                <p:cNvSpPr/>
                <p:nvPr/>
              </p:nvSpPr>
              <p:spPr>
                <a:xfrm>
                  <a:off x="9842984" y="3202246"/>
                  <a:ext cx="548761" cy="548761"/>
                </a:xfrm>
                <a:prstGeom prst="ellips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103" name="Oval 102">
                  <a:extLst>
                    <a:ext uri="{FF2B5EF4-FFF2-40B4-BE49-F238E27FC236}">
                      <a16:creationId xmlns:a16="http://schemas.microsoft.com/office/drawing/2014/main" id="{10CFE63F-1FBF-44A3-BB48-AC440FBFFABF}"/>
                    </a:ext>
                  </a:extLst>
                </p:cNvPr>
                <p:cNvSpPr/>
                <p:nvPr/>
              </p:nvSpPr>
              <p:spPr>
                <a:xfrm>
                  <a:off x="2807091" y="1444657"/>
                  <a:ext cx="503976" cy="503976"/>
                </a:xfrm>
                <a:prstGeom prst="ellips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104" name="Oval 103">
                  <a:extLst>
                    <a:ext uri="{FF2B5EF4-FFF2-40B4-BE49-F238E27FC236}">
                      <a16:creationId xmlns:a16="http://schemas.microsoft.com/office/drawing/2014/main" id="{8A98A5D5-793D-4BE5-9213-B5E326B50629}"/>
                    </a:ext>
                  </a:extLst>
                </p:cNvPr>
                <p:cNvSpPr/>
                <p:nvPr/>
              </p:nvSpPr>
              <p:spPr>
                <a:xfrm>
                  <a:off x="3942717" y="3642166"/>
                  <a:ext cx="503976" cy="503976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105" name="Oval 104">
                  <a:extLst>
                    <a:ext uri="{FF2B5EF4-FFF2-40B4-BE49-F238E27FC236}">
                      <a16:creationId xmlns:a16="http://schemas.microsoft.com/office/drawing/2014/main" id="{85D458A7-8AEE-480A-9BC6-91646A825371}"/>
                    </a:ext>
                  </a:extLst>
                </p:cNvPr>
                <p:cNvSpPr/>
                <p:nvPr/>
              </p:nvSpPr>
              <p:spPr>
                <a:xfrm>
                  <a:off x="5137337" y="2418050"/>
                  <a:ext cx="503976" cy="503976"/>
                </a:xfrm>
                <a:prstGeom prst="ellips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106" name="Oval 105">
                  <a:extLst>
                    <a:ext uri="{FF2B5EF4-FFF2-40B4-BE49-F238E27FC236}">
                      <a16:creationId xmlns:a16="http://schemas.microsoft.com/office/drawing/2014/main" id="{1E93874A-41CC-453C-A9A6-E8A2A4728A41}"/>
                    </a:ext>
                  </a:extLst>
                </p:cNvPr>
                <p:cNvSpPr/>
                <p:nvPr/>
              </p:nvSpPr>
              <p:spPr>
                <a:xfrm>
                  <a:off x="6995633" y="3715908"/>
                  <a:ext cx="503976" cy="503976"/>
                </a:xfrm>
                <a:prstGeom prst="ellips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107" name="Oval 106">
                  <a:extLst>
                    <a:ext uri="{FF2B5EF4-FFF2-40B4-BE49-F238E27FC236}">
                      <a16:creationId xmlns:a16="http://schemas.microsoft.com/office/drawing/2014/main" id="{BED1600D-D3A8-4745-8814-F2F05F2C8E05}"/>
                    </a:ext>
                  </a:extLst>
                </p:cNvPr>
                <p:cNvSpPr/>
                <p:nvPr/>
              </p:nvSpPr>
              <p:spPr>
                <a:xfrm>
                  <a:off x="8160756" y="4615560"/>
                  <a:ext cx="503976" cy="503976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108" name="Oval 107">
                  <a:extLst>
                    <a:ext uri="{FF2B5EF4-FFF2-40B4-BE49-F238E27FC236}">
                      <a16:creationId xmlns:a16="http://schemas.microsoft.com/office/drawing/2014/main" id="{E2F06280-D1CF-4345-B889-0CFA5F887A3A}"/>
                    </a:ext>
                  </a:extLst>
                </p:cNvPr>
                <p:cNvSpPr/>
                <p:nvPr/>
              </p:nvSpPr>
              <p:spPr>
                <a:xfrm>
                  <a:off x="8101763" y="3037483"/>
                  <a:ext cx="503976" cy="503976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109" name="Oval 108">
                  <a:extLst>
                    <a:ext uri="{FF2B5EF4-FFF2-40B4-BE49-F238E27FC236}">
                      <a16:creationId xmlns:a16="http://schemas.microsoft.com/office/drawing/2014/main" id="{E7BC6D39-9FDE-4C49-99B9-295FC17E94C9}"/>
                    </a:ext>
                  </a:extLst>
                </p:cNvPr>
                <p:cNvSpPr/>
                <p:nvPr/>
              </p:nvSpPr>
              <p:spPr>
                <a:xfrm>
                  <a:off x="10314021" y="1503651"/>
                  <a:ext cx="503976" cy="503976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110" name="Oval 109">
                  <a:extLst>
                    <a:ext uri="{FF2B5EF4-FFF2-40B4-BE49-F238E27FC236}">
                      <a16:creationId xmlns:a16="http://schemas.microsoft.com/office/drawing/2014/main" id="{66F1CA06-6CF6-4297-BFD5-99E01E4BFEB7}"/>
                    </a:ext>
                  </a:extLst>
                </p:cNvPr>
                <p:cNvSpPr/>
                <p:nvPr/>
              </p:nvSpPr>
              <p:spPr>
                <a:xfrm>
                  <a:off x="4798124" y="4364838"/>
                  <a:ext cx="503976" cy="503976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pic>
              <p:nvPicPr>
                <p:cNvPr id="111" name="Picture 110">
                  <a:extLst>
                    <a:ext uri="{FF2B5EF4-FFF2-40B4-BE49-F238E27FC236}">
                      <a16:creationId xmlns:a16="http://schemas.microsoft.com/office/drawing/2014/main" id="{F410D93B-43E5-41D4-A19E-AFAC9828FE9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341899" y="3443122"/>
                  <a:ext cx="325689" cy="325689"/>
                </a:xfrm>
                <a:prstGeom prst="rect">
                  <a:avLst/>
                </a:prstGeom>
              </p:spPr>
            </p:pic>
            <p:pic>
              <p:nvPicPr>
                <p:cNvPr id="112" name="Picture 111">
                  <a:extLst>
                    <a:ext uri="{FF2B5EF4-FFF2-40B4-BE49-F238E27FC236}">
                      <a16:creationId xmlns:a16="http://schemas.microsoft.com/office/drawing/2014/main" id="{1EABAD0F-D10D-482A-AF28-53D782FA4B9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905394" y="4633012"/>
                  <a:ext cx="320512" cy="320512"/>
                </a:xfrm>
                <a:prstGeom prst="rect">
                  <a:avLst/>
                </a:prstGeom>
              </p:spPr>
            </p:pic>
            <p:pic>
              <p:nvPicPr>
                <p:cNvPr id="113" name="Picture 112">
                  <a:extLst>
                    <a:ext uri="{FF2B5EF4-FFF2-40B4-BE49-F238E27FC236}">
                      <a16:creationId xmlns:a16="http://schemas.microsoft.com/office/drawing/2014/main" id="{A3AA4EAA-4F74-406B-9A14-4BF12784439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414516" y="2795978"/>
                  <a:ext cx="406400" cy="406400"/>
                </a:xfrm>
                <a:prstGeom prst="rect">
                  <a:avLst/>
                </a:prstGeom>
              </p:spPr>
            </p:pic>
            <p:pic>
              <p:nvPicPr>
                <p:cNvPr id="114" name="Picture 113">
                  <a:extLst>
                    <a:ext uri="{FF2B5EF4-FFF2-40B4-BE49-F238E27FC236}">
                      <a16:creationId xmlns:a16="http://schemas.microsoft.com/office/drawing/2014/main" id="{D0B85876-6D31-4DC5-B087-B4BD17C44CD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886615" y="1515807"/>
                  <a:ext cx="347360" cy="347360"/>
                </a:xfrm>
                <a:prstGeom prst="rect">
                  <a:avLst/>
                </a:prstGeom>
                <a:ln>
                  <a:noFill/>
                </a:ln>
              </p:spPr>
            </p:pic>
            <p:pic>
              <p:nvPicPr>
                <p:cNvPr id="115" name="Picture 114">
                  <a:extLst>
                    <a:ext uri="{FF2B5EF4-FFF2-40B4-BE49-F238E27FC236}">
                      <a16:creationId xmlns:a16="http://schemas.microsoft.com/office/drawing/2014/main" id="{1EDAFA44-C148-4189-AC19-C5C6BB49DE4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896520" y="2046047"/>
                  <a:ext cx="325205" cy="325205"/>
                </a:xfrm>
                <a:prstGeom prst="rect">
                  <a:avLst/>
                </a:prstGeom>
              </p:spPr>
            </p:pic>
            <p:pic>
              <p:nvPicPr>
                <p:cNvPr id="116" name="Picture 115">
                  <a:extLst>
                    <a:ext uri="{FF2B5EF4-FFF2-40B4-BE49-F238E27FC236}">
                      <a16:creationId xmlns:a16="http://schemas.microsoft.com/office/drawing/2014/main" id="{590168AB-11E6-4F02-AF1B-710564606DB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039888" y="3739049"/>
                  <a:ext cx="314212" cy="314212"/>
                </a:xfrm>
                <a:prstGeom prst="rect">
                  <a:avLst/>
                </a:prstGeom>
              </p:spPr>
            </p:pic>
            <p:pic>
              <p:nvPicPr>
                <p:cNvPr id="117" name="Picture 116">
                  <a:extLst>
                    <a:ext uri="{FF2B5EF4-FFF2-40B4-BE49-F238E27FC236}">
                      <a16:creationId xmlns:a16="http://schemas.microsoft.com/office/drawing/2014/main" id="{DEED4FA5-66A9-4D37-AF07-10ECD5D047A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946291" y="1872329"/>
                  <a:ext cx="406400" cy="406400"/>
                </a:xfrm>
                <a:prstGeom prst="rect">
                  <a:avLst/>
                </a:prstGeom>
              </p:spPr>
            </p:pic>
            <p:pic>
              <p:nvPicPr>
                <p:cNvPr id="118" name="Picture 117">
                  <a:extLst>
                    <a:ext uri="{FF2B5EF4-FFF2-40B4-BE49-F238E27FC236}">
                      <a16:creationId xmlns:a16="http://schemas.microsoft.com/office/drawing/2014/main" id="{8DCD83E3-0FDF-4B26-A0D2-65823A298CC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9186797" y="1451349"/>
                  <a:ext cx="370180" cy="370180"/>
                </a:xfrm>
                <a:prstGeom prst="rect">
                  <a:avLst/>
                </a:prstGeom>
              </p:spPr>
            </p:pic>
            <p:pic>
              <p:nvPicPr>
                <p:cNvPr id="119" name="Picture 118">
                  <a:extLst>
                    <a:ext uri="{FF2B5EF4-FFF2-40B4-BE49-F238E27FC236}">
                      <a16:creationId xmlns:a16="http://schemas.microsoft.com/office/drawing/2014/main" id="{AF5C3049-6475-4406-BEFA-F3F0B900620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0351360" y="1558348"/>
                  <a:ext cx="406400" cy="406400"/>
                </a:xfrm>
                <a:prstGeom prst="rect">
                  <a:avLst/>
                </a:prstGeom>
              </p:spPr>
            </p:pic>
            <p:pic>
              <p:nvPicPr>
                <p:cNvPr id="120" name="Picture 119">
                  <a:extLst>
                    <a:ext uri="{FF2B5EF4-FFF2-40B4-BE49-F238E27FC236}">
                      <a16:creationId xmlns:a16="http://schemas.microsoft.com/office/drawing/2014/main" id="{4D90E925-AEAC-4339-9A24-9F48CB998BA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814272" y="1516650"/>
                  <a:ext cx="350841" cy="350841"/>
                </a:xfrm>
                <a:prstGeom prst="rect">
                  <a:avLst/>
                </a:prstGeom>
              </p:spPr>
            </p:pic>
            <p:pic>
              <p:nvPicPr>
                <p:cNvPr id="121" name="Picture 120">
                  <a:extLst>
                    <a:ext uri="{FF2B5EF4-FFF2-40B4-BE49-F238E27FC236}">
                      <a16:creationId xmlns:a16="http://schemas.microsoft.com/office/drawing/2014/main" id="{6EA8B721-3377-48F1-86E1-E525A22AD79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286452" y="4686163"/>
                  <a:ext cx="406400" cy="406400"/>
                </a:xfrm>
                <a:prstGeom prst="rect">
                  <a:avLst/>
                </a:prstGeom>
              </p:spPr>
            </p:pic>
            <p:pic>
              <p:nvPicPr>
                <p:cNvPr id="122" name="Picture 121">
                  <a:extLst>
                    <a:ext uri="{FF2B5EF4-FFF2-40B4-BE49-F238E27FC236}">
                      <a16:creationId xmlns:a16="http://schemas.microsoft.com/office/drawing/2014/main" id="{6A349B83-0ED3-4808-8BD1-0D6A1E36E09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037095" y="3978993"/>
                  <a:ext cx="347514" cy="347514"/>
                </a:xfrm>
                <a:prstGeom prst="rect">
                  <a:avLst/>
                </a:prstGeom>
              </p:spPr>
            </p:pic>
            <p:pic>
              <p:nvPicPr>
                <p:cNvPr id="123" name="Picture 122">
                  <a:extLst>
                    <a:ext uri="{FF2B5EF4-FFF2-40B4-BE49-F238E27FC236}">
                      <a16:creationId xmlns:a16="http://schemas.microsoft.com/office/drawing/2014/main" id="{4FA50AB5-3969-4F2E-B511-6CBDB97AE21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348742" y="4892323"/>
                  <a:ext cx="362923" cy="362923"/>
                </a:xfrm>
                <a:prstGeom prst="rect">
                  <a:avLst/>
                </a:prstGeom>
              </p:spPr>
            </p:pic>
            <p:pic>
              <p:nvPicPr>
                <p:cNvPr id="124" name="Picture 123">
                  <a:extLst>
                    <a:ext uri="{FF2B5EF4-FFF2-40B4-BE49-F238E27FC236}">
                      <a16:creationId xmlns:a16="http://schemas.microsoft.com/office/drawing/2014/main" id="{C0BAF35C-C401-46C8-9049-C47203B75D7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8192618" y="3118329"/>
                  <a:ext cx="310672" cy="310672"/>
                </a:xfrm>
                <a:prstGeom prst="rect">
                  <a:avLst/>
                </a:prstGeom>
              </p:spPr>
            </p:pic>
            <p:pic>
              <p:nvPicPr>
                <p:cNvPr id="125" name="Picture 124">
                  <a:extLst>
                    <a:ext uri="{FF2B5EF4-FFF2-40B4-BE49-F238E27FC236}">
                      <a16:creationId xmlns:a16="http://schemas.microsoft.com/office/drawing/2014/main" id="{8E3852B5-EE85-44D3-9FDD-7096221AAF9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026469" y="3756184"/>
                  <a:ext cx="406400" cy="406400"/>
                </a:xfrm>
                <a:prstGeom prst="rect">
                  <a:avLst/>
                </a:prstGeom>
                <a:ln>
                  <a:noFill/>
                </a:ln>
              </p:spPr>
            </p:pic>
            <p:pic>
              <p:nvPicPr>
                <p:cNvPr id="126" name="Picture 125">
                  <a:extLst>
                    <a:ext uri="{FF2B5EF4-FFF2-40B4-BE49-F238E27FC236}">
                      <a16:creationId xmlns:a16="http://schemas.microsoft.com/office/drawing/2014/main" id="{230583D1-AC77-4500-B3A2-4AE1278F0DA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0010425" y="4781308"/>
                  <a:ext cx="363198" cy="363198"/>
                </a:xfrm>
                <a:prstGeom prst="rect">
                  <a:avLst/>
                </a:prstGeom>
              </p:spPr>
            </p:pic>
            <p:pic>
              <p:nvPicPr>
                <p:cNvPr id="127" name="Picture 126">
                  <a:extLst>
                    <a:ext uri="{FF2B5EF4-FFF2-40B4-BE49-F238E27FC236}">
                      <a16:creationId xmlns:a16="http://schemas.microsoft.com/office/drawing/2014/main" id="{B6FED6DA-973B-46BB-AFDA-F54DE76424F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185771" y="2456153"/>
                  <a:ext cx="406400" cy="406400"/>
                </a:xfrm>
                <a:prstGeom prst="rect">
                  <a:avLst/>
                </a:prstGeom>
              </p:spPr>
            </p:pic>
            <p:pic>
              <p:nvPicPr>
                <p:cNvPr id="128" name="Picture 127">
                  <a:extLst>
                    <a:ext uri="{FF2B5EF4-FFF2-40B4-BE49-F238E27FC236}">
                      <a16:creationId xmlns:a16="http://schemas.microsoft.com/office/drawing/2014/main" id="{4621FE8B-792D-4151-8ED4-CD6B28E3CCD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381799" y="3364514"/>
                  <a:ext cx="406400" cy="406400"/>
                </a:xfrm>
                <a:prstGeom prst="rect">
                  <a:avLst/>
                </a:prstGeom>
              </p:spPr>
            </p:pic>
            <p:pic>
              <p:nvPicPr>
                <p:cNvPr id="129" name="Picture 128">
                  <a:extLst>
                    <a:ext uri="{FF2B5EF4-FFF2-40B4-BE49-F238E27FC236}">
                      <a16:creationId xmlns:a16="http://schemas.microsoft.com/office/drawing/2014/main" id="{EAD3B598-E36D-46EF-962E-AD7A7CCD1BC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872218" y="4439397"/>
                  <a:ext cx="346231" cy="346231"/>
                </a:xfrm>
                <a:prstGeom prst="rect">
                  <a:avLst/>
                </a:prstGeom>
              </p:spPr>
            </p:pic>
            <p:pic>
              <p:nvPicPr>
                <p:cNvPr id="130" name="Picture 129">
                  <a:extLst>
                    <a:ext uri="{FF2B5EF4-FFF2-40B4-BE49-F238E27FC236}">
                      <a16:creationId xmlns:a16="http://schemas.microsoft.com/office/drawing/2014/main" id="{84277649-D0C7-48C5-A016-34E16AB9C3F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966723" y="3323570"/>
                  <a:ext cx="300352" cy="300352"/>
                </a:xfrm>
                <a:prstGeom prst="rect">
                  <a:avLst/>
                </a:prstGeom>
              </p:spPr>
            </p:pic>
            <p:pic>
              <p:nvPicPr>
                <p:cNvPr id="131" name="Picture 130">
                  <a:extLst>
                    <a:ext uri="{FF2B5EF4-FFF2-40B4-BE49-F238E27FC236}">
                      <a16:creationId xmlns:a16="http://schemas.microsoft.com/office/drawing/2014/main" id="{7865D5AE-4CAE-4367-AC33-8E520873822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8232191" y="4702291"/>
                  <a:ext cx="351376" cy="351376"/>
                </a:xfrm>
                <a:prstGeom prst="rect">
                  <a:avLst/>
                </a:prstGeom>
              </p:spPr>
            </p:pic>
            <p:pic>
              <p:nvPicPr>
                <p:cNvPr id="132" name="Picture 131">
                  <a:extLst>
                    <a:ext uri="{FF2B5EF4-FFF2-40B4-BE49-F238E27FC236}">
                      <a16:creationId xmlns:a16="http://schemas.microsoft.com/office/drawing/2014/main" id="{21BF851A-7E11-4ADA-83E2-119A16ADB2E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001549" y="2875141"/>
                  <a:ext cx="363041" cy="363041"/>
                </a:xfrm>
                <a:prstGeom prst="rect">
                  <a:avLst/>
                </a:prstGeom>
              </p:spPr>
            </p:pic>
            <p:pic>
              <p:nvPicPr>
                <p:cNvPr id="133" name="Picture 132">
                  <a:extLst>
                    <a:ext uri="{FF2B5EF4-FFF2-40B4-BE49-F238E27FC236}">
                      <a16:creationId xmlns:a16="http://schemas.microsoft.com/office/drawing/2014/main" id="{76C560E4-4822-4182-ADAA-B31AF0D1C1D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925694" y="1415129"/>
                  <a:ext cx="386020" cy="386020"/>
                </a:xfrm>
                <a:prstGeom prst="rect">
                  <a:avLst/>
                </a:prstGeom>
              </p:spPr>
            </p:pic>
            <p:sp>
              <p:nvSpPr>
                <p:cNvPr id="134" name="Oval 133">
                  <a:extLst>
                    <a:ext uri="{FF2B5EF4-FFF2-40B4-BE49-F238E27FC236}">
                      <a16:creationId xmlns:a16="http://schemas.microsoft.com/office/drawing/2014/main" id="{0619EE62-1CE0-4E67-B27E-F1B231C6FDE8}"/>
                    </a:ext>
                  </a:extLst>
                </p:cNvPr>
                <p:cNvSpPr/>
                <p:nvPr/>
              </p:nvSpPr>
              <p:spPr>
                <a:xfrm>
                  <a:off x="10489227" y="2476303"/>
                  <a:ext cx="182880" cy="182880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135" name="Oval 134">
                  <a:extLst>
                    <a:ext uri="{FF2B5EF4-FFF2-40B4-BE49-F238E27FC236}">
                      <a16:creationId xmlns:a16="http://schemas.microsoft.com/office/drawing/2014/main" id="{ADDC7E86-AD62-406D-B1A3-CAF578645C9A}"/>
                    </a:ext>
                  </a:extLst>
                </p:cNvPr>
                <p:cNvSpPr/>
                <p:nvPr/>
              </p:nvSpPr>
              <p:spPr>
                <a:xfrm>
                  <a:off x="5303088" y="5108828"/>
                  <a:ext cx="148336" cy="148336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136" name="Oval 135">
                  <a:extLst>
                    <a:ext uri="{FF2B5EF4-FFF2-40B4-BE49-F238E27FC236}">
                      <a16:creationId xmlns:a16="http://schemas.microsoft.com/office/drawing/2014/main" id="{8189F0A9-7716-43D1-870F-F2FC1EF7346E}"/>
                    </a:ext>
                  </a:extLst>
                </p:cNvPr>
                <p:cNvSpPr/>
                <p:nvPr/>
              </p:nvSpPr>
              <p:spPr>
                <a:xfrm>
                  <a:off x="10601598" y="3831173"/>
                  <a:ext cx="148336" cy="148336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137" name="Oval 136">
                  <a:extLst>
                    <a:ext uri="{FF2B5EF4-FFF2-40B4-BE49-F238E27FC236}">
                      <a16:creationId xmlns:a16="http://schemas.microsoft.com/office/drawing/2014/main" id="{1694A9EE-4E51-44CE-BEA6-484F65EC5CCB}"/>
                    </a:ext>
                  </a:extLst>
                </p:cNvPr>
                <p:cNvSpPr/>
                <p:nvPr/>
              </p:nvSpPr>
              <p:spPr>
                <a:xfrm>
                  <a:off x="7720612" y="3981486"/>
                  <a:ext cx="148336" cy="148336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138" name="Oval 137">
                  <a:extLst>
                    <a:ext uri="{FF2B5EF4-FFF2-40B4-BE49-F238E27FC236}">
                      <a16:creationId xmlns:a16="http://schemas.microsoft.com/office/drawing/2014/main" id="{30851805-CDD0-47D4-A7E0-2A19A8AE2599}"/>
                    </a:ext>
                  </a:extLst>
                </p:cNvPr>
                <p:cNvSpPr/>
                <p:nvPr/>
              </p:nvSpPr>
              <p:spPr>
                <a:xfrm>
                  <a:off x="2935669" y="3906329"/>
                  <a:ext cx="182880" cy="182880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139" name="Oval 138">
                  <a:extLst>
                    <a:ext uri="{FF2B5EF4-FFF2-40B4-BE49-F238E27FC236}">
                      <a16:creationId xmlns:a16="http://schemas.microsoft.com/office/drawing/2014/main" id="{D5F0A8F7-2107-4C5D-81F7-7D4E795062E7}"/>
                    </a:ext>
                  </a:extLst>
                </p:cNvPr>
                <p:cNvSpPr/>
                <p:nvPr/>
              </p:nvSpPr>
              <p:spPr>
                <a:xfrm>
                  <a:off x="4238376" y="2879195"/>
                  <a:ext cx="148336" cy="148336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140" name="Oval 139">
                  <a:extLst>
                    <a:ext uri="{FF2B5EF4-FFF2-40B4-BE49-F238E27FC236}">
                      <a16:creationId xmlns:a16="http://schemas.microsoft.com/office/drawing/2014/main" id="{68BDC30F-C3C2-423E-9129-4862A28A36F0}"/>
                    </a:ext>
                  </a:extLst>
                </p:cNvPr>
                <p:cNvSpPr/>
                <p:nvPr/>
              </p:nvSpPr>
              <p:spPr>
                <a:xfrm>
                  <a:off x="4175746" y="1313442"/>
                  <a:ext cx="148336" cy="148336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141" name="Oval 140">
                  <a:extLst>
                    <a:ext uri="{FF2B5EF4-FFF2-40B4-BE49-F238E27FC236}">
                      <a16:creationId xmlns:a16="http://schemas.microsoft.com/office/drawing/2014/main" id="{C35DC7F3-CF20-474C-96BE-E08AEA39C0B1}"/>
                    </a:ext>
                  </a:extLst>
                </p:cNvPr>
                <p:cNvSpPr/>
                <p:nvPr/>
              </p:nvSpPr>
              <p:spPr>
                <a:xfrm>
                  <a:off x="1908535" y="2290472"/>
                  <a:ext cx="148336" cy="148336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23F1B78C-EDC6-421D-8B67-C3EA041259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962256" y="2655503"/>
                <a:ext cx="320512" cy="320512"/>
              </a:xfrm>
              <a:prstGeom prst="rect">
                <a:avLst/>
              </a:prstGeom>
            </p:spPr>
          </p:pic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4261834314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E54173-9F15-4B0D-8854-18934F18F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975" y="1036317"/>
            <a:ext cx="3705225" cy="1195895"/>
          </a:xfrm>
        </p:spPr>
        <p:txBody>
          <a:bodyPr/>
          <a:lstStyle/>
          <a:p>
            <a:r>
              <a:rPr lang="en-US" sz="3200"/>
              <a:t>Today’s Agenda: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5A8933-BC8D-4F17-9D28-B2E4069E7A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91516" y="1036317"/>
            <a:ext cx="7728984" cy="3891283"/>
          </a:xfrm>
        </p:spPr>
        <p:txBody>
          <a:bodyPr vert="horz" wrap="square" lIns="0" tIns="0" rIns="0" bIns="0" rtlCol="0" anchor="t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>
                <a:solidFill>
                  <a:schemeClr val="tx1"/>
                </a:solidFill>
                <a:latin typeface="+mn-lt"/>
              </a:rPr>
              <a:t>Getting to know Microsoft Search</a:t>
            </a:r>
            <a:endParaRPr lang="en-US" sz="2800">
              <a:solidFill>
                <a:schemeClr val="tx1"/>
              </a:solidFill>
              <a:latin typeface="+mn-lt"/>
              <a:cs typeface="Segoe U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>
                <a:solidFill>
                  <a:schemeClr val="tx1"/>
                </a:solidFill>
                <a:latin typeface="+mn-lt"/>
              </a:rPr>
              <a:t>Accessing Microsoft Search in Bing</a:t>
            </a:r>
            <a:endParaRPr lang="en-US" sz="2800">
              <a:solidFill>
                <a:schemeClr val="tx1"/>
              </a:solidFill>
              <a:latin typeface="+mn-lt"/>
              <a:cs typeface="Segoe U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>
                <a:solidFill>
                  <a:schemeClr val="tx1"/>
                </a:solidFill>
                <a:latin typeface="Segoe UI"/>
                <a:ea typeface="+mj-lt"/>
                <a:cs typeface="+mj-lt"/>
              </a:rPr>
              <a:t>Anatomy of the search results in Bing</a:t>
            </a:r>
            <a:endParaRPr lang="en-US" sz="2800">
              <a:solidFill>
                <a:schemeClr val="tx1"/>
              </a:solidFill>
              <a:latin typeface="Segoe UI"/>
              <a:ea typeface="+mj-lt"/>
              <a:cs typeface="Segoe U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>
                <a:solidFill>
                  <a:schemeClr val="tx1"/>
                </a:solidFill>
                <a:latin typeface="+mn-lt"/>
              </a:rPr>
              <a:t>Search tips in Bing </a:t>
            </a:r>
            <a:endParaRPr lang="en-US" sz="2800">
              <a:solidFill>
                <a:schemeClr val="tx1"/>
              </a:solidFill>
              <a:latin typeface="+mn-lt"/>
              <a:cs typeface="Segoe U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>
                <a:solidFill>
                  <a:schemeClr val="tx1"/>
                </a:solidFill>
                <a:latin typeface="+mn-lt"/>
              </a:rPr>
              <a:t>Using and suggesting bookmarks in Bing</a:t>
            </a:r>
            <a:endParaRPr lang="en-US" sz="2800">
              <a:solidFill>
                <a:schemeClr val="tx1"/>
              </a:solidFill>
              <a:latin typeface="+mn-lt"/>
              <a:cs typeface="Segoe U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>
                <a:solidFill>
                  <a:schemeClr val="tx1"/>
                </a:solidFill>
                <a:latin typeface="+mn-lt"/>
              </a:rPr>
              <a:t>Information and resources</a:t>
            </a:r>
            <a:endParaRPr lang="en-US" sz="2800">
              <a:solidFill>
                <a:schemeClr val="tx1"/>
              </a:solidFill>
              <a:latin typeface="+mn-lt"/>
              <a:cs typeface="Segoe U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>
                <a:solidFill>
                  <a:schemeClr val="tx1"/>
                </a:solidFill>
                <a:latin typeface="+mn-lt"/>
              </a:rPr>
              <a:t>Q&amp;A</a:t>
            </a:r>
            <a:endParaRPr lang="en-US" sz="2800">
              <a:solidFill>
                <a:schemeClr val="tx1"/>
              </a:solidFill>
              <a:latin typeface="+mn-lt"/>
              <a:cs typeface="Segoe UI"/>
            </a:endParaRPr>
          </a:p>
          <a:p>
            <a:endParaRPr lang="en-US" sz="28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15830911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2E33CDD-5063-45B7-AF91-AB30ABC4D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 all struggle finding information…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7114FA8-8E6B-4DED-97ED-F0A8DB2D909D}"/>
              </a:ext>
            </a:extLst>
          </p:cNvPr>
          <p:cNvGrpSpPr/>
          <p:nvPr/>
        </p:nvGrpSpPr>
        <p:grpSpPr>
          <a:xfrm>
            <a:off x="7208568" y="430081"/>
            <a:ext cx="4770708" cy="745269"/>
            <a:chOff x="7208568" y="398182"/>
            <a:chExt cx="4770708" cy="745269"/>
          </a:xfrm>
        </p:grpSpPr>
        <p:sp>
          <p:nvSpPr>
            <p:cNvPr id="60" name="Rectangle: Rounded Corners 59">
              <a:extLst>
                <a:ext uri="{FF2B5EF4-FFF2-40B4-BE49-F238E27FC236}">
                  <a16:creationId xmlns:a16="http://schemas.microsoft.com/office/drawing/2014/main" id="{D56DA483-2499-4BDB-A9C2-25FA0EDDE4C3}"/>
                </a:ext>
              </a:extLst>
            </p:cNvPr>
            <p:cNvSpPr/>
            <p:nvPr/>
          </p:nvSpPr>
          <p:spPr bwMode="auto">
            <a:xfrm>
              <a:off x="7208568" y="398182"/>
              <a:ext cx="4770708" cy="745269"/>
            </a:xfrm>
            <a:prstGeom prst="roundRect">
              <a:avLst/>
            </a:prstGeom>
            <a:solidFill>
              <a:srgbClr val="D83B0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47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400" err="1">
                <a:solidFill>
                  <a:srgbClr val="D83B01"/>
                </a:soli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D6D8B388-E6C0-4416-ADC9-C89F5BC7FE32}"/>
                </a:ext>
              </a:extLst>
            </p:cNvPr>
            <p:cNvSpPr/>
            <p:nvPr/>
          </p:nvSpPr>
          <p:spPr>
            <a:xfrm>
              <a:off x="7774958" y="505587"/>
              <a:ext cx="3891352" cy="523220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r>
                <a:rPr lang="en-US" sz="1400" b="1">
                  <a:solidFill>
                    <a:schemeClr val="bg1"/>
                  </a:solidFill>
                </a:rPr>
                <a:t>Presenter: edit as appropriate for issues/challenges faced in your organization</a:t>
              </a:r>
            </a:p>
          </p:txBody>
        </p:sp>
        <p:pic>
          <p:nvPicPr>
            <p:cNvPr id="62" name="Graphic 61" descr="Warning">
              <a:extLst>
                <a:ext uri="{FF2B5EF4-FFF2-40B4-BE49-F238E27FC236}">
                  <a16:creationId xmlns:a16="http://schemas.microsoft.com/office/drawing/2014/main" id="{DA37A661-3184-4543-96EA-E650DD95D9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306240" y="517415"/>
              <a:ext cx="468718" cy="468718"/>
            </a:xfrm>
            <a:prstGeom prst="rect">
              <a:avLst/>
            </a:prstGeom>
          </p:spPr>
        </p:pic>
      </p:grpSp>
      <p:sp>
        <p:nvSpPr>
          <p:cNvPr id="63" name="Freeform 5">
            <a:extLst>
              <a:ext uri="{FF2B5EF4-FFF2-40B4-BE49-F238E27FC236}">
                <a16:creationId xmlns:a16="http://schemas.microsoft.com/office/drawing/2014/main" id="{B1C3B158-9FE7-441E-8CF1-994216121963}"/>
              </a:ext>
            </a:extLst>
          </p:cNvPr>
          <p:cNvSpPr>
            <a:spLocks noEditPoints="1"/>
          </p:cNvSpPr>
          <p:nvPr/>
        </p:nvSpPr>
        <p:spPr bwMode="auto">
          <a:xfrm>
            <a:off x="6461758" y="1749048"/>
            <a:ext cx="2498367" cy="1680464"/>
          </a:xfrm>
          <a:prstGeom prst="wedgeRectCallout">
            <a:avLst>
              <a:gd name="adj1" fmla="val -34050"/>
              <a:gd name="adj2" fmla="val 84389"/>
            </a:avLst>
          </a:prstGeom>
          <a:solidFill>
            <a:srgbClr val="F2F2F2"/>
          </a:solidFill>
          <a:ln w="0">
            <a:noFill/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1416FEB2-0BD0-49CB-8E83-771AE03B4D34}"/>
              </a:ext>
            </a:extLst>
          </p:cNvPr>
          <p:cNvGrpSpPr/>
          <p:nvPr/>
        </p:nvGrpSpPr>
        <p:grpSpPr>
          <a:xfrm>
            <a:off x="6537547" y="1901056"/>
            <a:ext cx="2460167" cy="1305800"/>
            <a:chOff x="6537547" y="1873464"/>
            <a:chExt cx="2460167" cy="1305800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0BE6FD84-0DE5-411B-9848-033FFD9D6691}"/>
                </a:ext>
              </a:extLst>
            </p:cNvPr>
            <p:cNvSpPr/>
            <p:nvPr/>
          </p:nvSpPr>
          <p:spPr>
            <a:xfrm>
              <a:off x="6933710" y="2100023"/>
              <a:ext cx="2064004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932509"/>
              <a:r>
                <a:rPr lang="en-US" sz="1800">
                  <a:solidFill>
                    <a:srgbClr val="282828"/>
                  </a:solidFill>
                </a:rPr>
                <a:t>I can’t find our health insurance claim form.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0A14889D-C626-4E7D-B0DF-2769361C85DC}"/>
                </a:ext>
              </a:extLst>
            </p:cNvPr>
            <p:cNvSpPr txBox="1"/>
            <p:nvPr/>
          </p:nvSpPr>
          <p:spPr>
            <a:xfrm>
              <a:off x="6537547" y="1873464"/>
              <a:ext cx="617017" cy="1079241"/>
            </a:xfrm>
            <a:prstGeom prst="rect">
              <a:avLst/>
            </a:prstGeom>
            <a:noFill/>
          </p:spPr>
          <p:txBody>
            <a:bodyPr wrap="none" lIns="186521" tIns="149217" rIns="186521" bIns="149217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612"/>
                </a:spcAft>
              </a:pPr>
              <a:r>
                <a:rPr lang="en-US" sz="5507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“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3AB5BA4C-EDBF-4F32-8A1B-1FD631DA7C55}"/>
                </a:ext>
              </a:extLst>
            </p:cNvPr>
            <p:cNvSpPr txBox="1"/>
            <p:nvPr/>
          </p:nvSpPr>
          <p:spPr>
            <a:xfrm rot="10800000">
              <a:off x="7983556" y="2100023"/>
              <a:ext cx="617017" cy="1079241"/>
            </a:xfrm>
            <a:prstGeom prst="rect">
              <a:avLst/>
            </a:prstGeom>
            <a:noFill/>
          </p:spPr>
          <p:txBody>
            <a:bodyPr wrap="none" lIns="186521" tIns="149217" rIns="186521" bIns="149217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612"/>
                </a:spcAft>
              </a:pPr>
              <a:r>
                <a:rPr lang="en-US" sz="5507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“</a:t>
              </a:r>
            </a:p>
          </p:txBody>
        </p:sp>
      </p:grpSp>
      <p:sp>
        <p:nvSpPr>
          <p:cNvPr id="68" name="Freeform 5">
            <a:extLst>
              <a:ext uri="{FF2B5EF4-FFF2-40B4-BE49-F238E27FC236}">
                <a16:creationId xmlns:a16="http://schemas.microsoft.com/office/drawing/2014/main" id="{5288AA9D-DC83-478D-8B01-852B9EACD548}"/>
              </a:ext>
            </a:extLst>
          </p:cNvPr>
          <p:cNvSpPr>
            <a:spLocks noEditPoints="1"/>
          </p:cNvSpPr>
          <p:nvPr/>
        </p:nvSpPr>
        <p:spPr bwMode="auto">
          <a:xfrm>
            <a:off x="9513362" y="4201193"/>
            <a:ext cx="2498367" cy="1680464"/>
          </a:xfrm>
          <a:prstGeom prst="wedgeRectCallout">
            <a:avLst>
              <a:gd name="adj1" fmla="val -34050"/>
              <a:gd name="adj2" fmla="val 84389"/>
            </a:avLst>
          </a:prstGeom>
          <a:solidFill>
            <a:srgbClr val="F2F2F2"/>
          </a:solidFill>
          <a:ln w="0">
            <a:noFill/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74450B01-FB29-4C0D-9BAA-A5D6262A4CCC}"/>
              </a:ext>
            </a:extLst>
          </p:cNvPr>
          <p:cNvGrpSpPr/>
          <p:nvPr/>
        </p:nvGrpSpPr>
        <p:grpSpPr>
          <a:xfrm>
            <a:off x="9450449" y="4286184"/>
            <a:ext cx="2364715" cy="1233310"/>
            <a:chOff x="9450449" y="4258592"/>
            <a:chExt cx="2364715" cy="1233310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ECA4E722-72C6-41BC-A0DC-134E7F1780BC}"/>
                </a:ext>
              </a:extLst>
            </p:cNvPr>
            <p:cNvSpPr/>
            <p:nvPr/>
          </p:nvSpPr>
          <p:spPr>
            <a:xfrm>
              <a:off x="9801315" y="4413582"/>
              <a:ext cx="2013849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932509"/>
              <a:r>
                <a:rPr lang="en-US" sz="1800">
                  <a:solidFill>
                    <a:srgbClr val="282828"/>
                  </a:solidFill>
                </a:rPr>
                <a:t>I need directions to Building 92 for our meeting.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3EF594DC-6799-4EA7-BFF3-41786679220B}"/>
                </a:ext>
              </a:extLst>
            </p:cNvPr>
            <p:cNvSpPr txBox="1"/>
            <p:nvPr/>
          </p:nvSpPr>
          <p:spPr>
            <a:xfrm>
              <a:off x="9450449" y="4258592"/>
              <a:ext cx="617017" cy="1079241"/>
            </a:xfrm>
            <a:prstGeom prst="rect">
              <a:avLst/>
            </a:prstGeom>
            <a:noFill/>
          </p:spPr>
          <p:txBody>
            <a:bodyPr wrap="none" lIns="186521" tIns="149217" rIns="186521" bIns="149217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612"/>
                </a:spcAft>
              </a:pPr>
              <a:r>
                <a:rPr lang="en-US" sz="5507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“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00DF8089-2D4C-4D28-BC24-071A0F39CC87}"/>
                </a:ext>
              </a:extLst>
            </p:cNvPr>
            <p:cNvSpPr txBox="1"/>
            <p:nvPr/>
          </p:nvSpPr>
          <p:spPr>
            <a:xfrm rot="10800000">
              <a:off x="11049293" y="4412661"/>
              <a:ext cx="617017" cy="1079241"/>
            </a:xfrm>
            <a:prstGeom prst="rect">
              <a:avLst/>
            </a:prstGeom>
            <a:noFill/>
          </p:spPr>
          <p:txBody>
            <a:bodyPr wrap="none" lIns="186521" tIns="149217" rIns="186521" bIns="149217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612"/>
                </a:spcAft>
              </a:pPr>
              <a:r>
                <a:rPr lang="en-US" sz="5507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“</a:t>
              </a:r>
            </a:p>
          </p:txBody>
        </p:sp>
      </p:grpSp>
      <p:sp>
        <p:nvSpPr>
          <p:cNvPr id="73" name="Freeform 5">
            <a:extLst>
              <a:ext uri="{FF2B5EF4-FFF2-40B4-BE49-F238E27FC236}">
                <a16:creationId xmlns:a16="http://schemas.microsoft.com/office/drawing/2014/main" id="{6D9E8D6C-1EC9-4481-AD03-FFFBB95C338E}"/>
              </a:ext>
            </a:extLst>
          </p:cNvPr>
          <p:cNvSpPr>
            <a:spLocks noEditPoints="1"/>
          </p:cNvSpPr>
          <p:nvPr/>
        </p:nvSpPr>
        <p:spPr bwMode="auto">
          <a:xfrm>
            <a:off x="9526561" y="1749048"/>
            <a:ext cx="2498367" cy="1680464"/>
          </a:xfrm>
          <a:prstGeom prst="wedgeRectCallout">
            <a:avLst>
              <a:gd name="adj1" fmla="val -34050"/>
              <a:gd name="adj2" fmla="val 84389"/>
            </a:avLst>
          </a:prstGeom>
          <a:solidFill>
            <a:srgbClr val="F2F2F2"/>
          </a:solidFill>
          <a:ln w="0">
            <a:noFill/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3B1EE6B6-F121-40D2-9048-C0C723A32BB6}"/>
              </a:ext>
            </a:extLst>
          </p:cNvPr>
          <p:cNvGrpSpPr/>
          <p:nvPr/>
        </p:nvGrpSpPr>
        <p:grpSpPr>
          <a:xfrm>
            <a:off x="9450449" y="1908987"/>
            <a:ext cx="2607744" cy="1305800"/>
            <a:chOff x="9450449" y="1881395"/>
            <a:chExt cx="2607744" cy="1305800"/>
          </a:xfrm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F4C4DC53-A20D-400C-9A7D-4CFE12953642}"/>
                </a:ext>
              </a:extLst>
            </p:cNvPr>
            <p:cNvSpPr/>
            <p:nvPr/>
          </p:nvSpPr>
          <p:spPr>
            <a:xfrm>
              <a:off x="9846612" y="2107954"/>
              <a:ext cx="2064004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932509"/>
              <a:r>
                <a:rPr lang="en-US" sz="1800">
                  <a:solidFill>
                    <a:srgbClr val="282828"/>
                  </a:solidFill>
                </a:rPr>
                <a:t>Where did I put that document I was working on?</a:t>
              </a:r>
              <a:endParaRPr lang="en-US" sz="1800">
                <a:solidFill>
                  <a:srgbClr val="282828"/>
                </a:solidFill>
                <a:latin typeface="Segoe UI"/>
              </a:endParaRP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2898D9A7-A6E8-4478-BF88-F8CF129AAAD5}"/>
                </a:ext>
              </a:extLst>
            </p:cNvPr>
            <p:cNvSpPr txBox="1"/>
            <p:nvPr/>
          </p:nvSpPr>
          <p:spPr>
            <a:xfrm>
              <a:off x="9450449" y="1881395"/>
              <a:ext cx="617017" cy="1079241"/>
            </a:xfrm>
            <a:prstGeom prst="rect">
              <a:avLst/>
            </a:prstGeom>
            <a:noFill/>
          </p:spPr>
          <p:txBody>
            <a:bodyPr wrap="none" lIns="186521" tIns="149217" rIns="186521" bIns="149217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612"/>
                </a:spcAft>
              </a:pPr>
              <a:r>
                <a:rPr lang="en-US" sz="5507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“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B21E7AB1-CBB1-41A2-90CB-0D13412AB3FA}"/>
                </a:ext>
              </a:extLst>
            </p:cNvPr>
            <p:cNvSpPr txBox="1"/>
            <p:nvPr/>
          </p:nvSpPr>
          <p:spPr>
            <a:xfrm rot="10800000">
              <a:off x="11441176" y="2107954"/>
              <a:ext cx="617017" cy="1079241"/>
            </a:xfrm>
            <a:prstGeom prst="rect">
              <a:avLst/>
            </a:prstGeom>
            <a:noFill/>
          </p:spPr>
          <p:txBody>
            <a:bodyPr wrap="none" lIns="186521" tIns="149217" rIns="186521" bIns="149217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612"/>
                </a:spcAft>
              </a:pPr>
              <a:r>
                <a:rPr lang="en-US" sz="5507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“</a:t>
              </a:r>
            </a:p>
          </p:txBody>
        </p:sp>
      </p:grpSp>
      <p:sp>
        <p:nvSpPr>
          <p:cNvPr id="78" name="Freeform 5">
            <a:extLst>
              <a:ext uri="{FF2B5EF4-FFF2-40B4-BE49-F238E27FC236}">
                <a16:creationId xmlns:a16="http://schemas.microsoft.com/office/drawing/2014/main" id="{A7C13ADF-20FC-467E-B3BB-F343DF0F69BF}"/>
              </a:ext>
            </a:extLst>
          </p:cNvPr>
          <p:cNvSpPr>
            <a:spLocks noEditPoints="1"/>
          </p:cNvSpPr>
          <p:nvPr/>
        </p:nvSpPr>
        <p:spPr bwMode="auto">
          <a:xfrm>
            <a:off x="3472555" y="1745683"/>
            <a:ext cx="2498367" cy="1680464"/>
          </a:xfrm>
          <a:prstGeom prst="wedgeRectCallout">
            <a:avLst>
              <a:gd name="adj1" fmla="val -34050"/>
              <a:gd name="adj2" fmla="val 84389"/>
            </a:avLst>
          </a:prstGeom>
          <a:solidFill>
            <a:srgbClr val="F2F2F2"/>
          </a:solidFill>
          <a:ln w="0">
            <a:noFill/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F19AE0CD-11F1-476A-BECC-E078B2DFFA6A}"/>
              </a:ext>
            </a:extLst>
          </p:cNvPr>
          <p:cNvGrpSpPr/>
          <p:nvPr/>
        </p:nvGrpSpPr>
        <p:grpSpPr>
          <a:xfrm>
            <a:off x="3396443" y="1621502"/>
            <a:ext cx="2460167" cy="1882031"/>
            <a:chOff x="3396443" y="1593910"/>
            <a:chExt cx="2460167" cy="1882031"/>
          </a:xfrm>
        </p:grpSpPr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2F07A6A4-0E66-4DDD-9E64-79CC43972F06}"/>
                </a:ext>
              </a:extLst>
            </p:cNvPr>
            <p:cNvSpPr/>
            <p:nvPr/>
          </p:nvSpPr>
          <p:spPr>
            <a:xfrm>
              <a:off x="3792606" y="1820469"/>
              <a:ext cx="2064004" cy="14773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932509"/>
              <a:r>
                <a:rPr lang="en-US" sz="1800">
                  <a:solidFill>
                    <a:srgbClr val="282828"/>
                  </a:solidFill>
                </a:rPr>
                <a:t>I need to find the most current industry research data for this client proposal.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147AD8AE-7DC8-4C24-8821-35DAD44BE1C1}"/>
                </a:ext>
              </a:extLst>
            </p:cNvPr>
            <p:cNvSpPr txBox="1"/>
            <p:nvPr/>
          </p:nvSpPr>
          <p:spPr>
            <a:xfrm>
              <a:off x="3396443" y="1593910"/>
              <a:ext cx="617017" cy="1079241"/>
            </a:xfrm>
            <a:prstGeom prst="rect">
              <a:avLst/>
            </a:prstGeom>
            <a:noFill/>
          </p:spPr>
          <p:txBody>
            <a:bodyPr wrap="none" lIns="186521" tIns="149217" rIns="186521" bIns="149217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612"/>
                </a:spcAft>
              </a:pPr>
              <a:r>
                <a:rPr lang="en-US" sz="5507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“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FF2D1ADA-FEC4-4BE0-B7D4-2257E2A2371A}"/>
                </a:ext>
              </a:extLst>
            </p:cNvPr>
            <p:cNvSpPr txBox="1"/>
            <p:nvPr/>
          </p:nvSpPr>
          <p:spPr>
            <a:xfrm rot="10800000">
              <a:off x="4628141" y="2396700"/>
              <a:ext cx="617017" cy="1079241"/>
            </a:xfrm>
            <a:prstGeom prst="rect">
              <a:avLst/>
            </a:prstGeom>
            <a:noFill/>
          </p:spPr>
          <p:txBody>
            <a:bodyPr wrap="none" lIns="186521" tIns="149217" rIns="186521" bIns="149217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612"/>
                </a:spcAft>
              </a:pPr>
              <a:r>
                <a:rPr lang="en-US" sz="5507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“</a:t>
              </a:r>
            </a:p>
          </p:txBody>
        </p:sp>
      </p:grpSp>
      <p:sp>
        <p:nvSpPr>
          <p:cNvPr id="83" name="Freeform 5">
            <a:extLst>
              <a:ext uri="{FF2B5EF4-FFF2-40B4-BE49-F238E27FC236}">
                <a16:creationId xmlns:a16="http://schemas.microsoft.com/office/drawing/2014/main" id="{2236842C-C353-4D63-A7D2-D67CEDED0003}"/>
              </a:ext>
            </a:extLst>
          </p:cNvPr>
          <p:cNvSpPr>
            <a:spLocks noEditPoints="1"/>
          </p:cNvSpPr>
          <p:nvPr/>
        </p:nvSpPr>
        <p:spPr bwMode="auto">
          <a:xfrm>
            <a:off x="474898" y="1765652"/>
            <a:ext cx="2498367" cy="1680464"/>
          </a:xfrm>
          <a:prstGeom prst="wedgeRectCallout">
            <a:avLst>
              <a:gd name="adj1" fmla="val -34050"/>
              <a:gd name="adj2" fmla="val 84389"/>
            </a:avLst>
          </a:prstGeom>
          <a:solidFill>
            <a:srgbClr val="F2F2F2"/>
          </a:solidFill>
          <a:ln w="0">
            <a:noFill/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A8C7EB7E-1A06-4795-882B-D029F9075956}"/>
              </a:ext>
            </a:extLst>
          </p:cNvPr>
          <p:cNvGrpSpPr/>
          <p:nvPr/>
        </p:nvGrpSpPr>
        <p:grpSpPr>
          <a:xfrm>
            <a:off x="606256" y="1749048"/>
            <a:ext cx="2375551" cy="1586533"/>
            <a:chOff x="606256" y="1721456"/>
            <a:chExt cx="2375551" cy="1586533"/>
          </a:xfrm>
        </p:grpSpPr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E2108D8B-20AA-4A08-B64A-9A13287D2E39}"/>
                </a:ext>
              </a:extLst>
            </p:cNvPr>
            <p:cNvSpPr/>
            <p:nvPr/>
          </p:nvSpPr>
          <p:spPr>
            <a:xfrm>
              <a:off x="951528" y="1885805"/>
              <a:ext cx="2030279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932509"/>
              <a:r>
                <a:rPr lang="en-US" sz="1800">
                  <a:solidFill>
                    <a:srgbClr val="282828"/>
                  </a:solidFill>
                </a:rPr>
                <a:t>Can you share that PowerPoint you presented yesterday?</a:t>
              </a: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84122F7E-5352-4CEC-BE53-827D8EBFD6B6}"/>
                </a:ext>
              </a:extLst>
            </p:cNvPr>
            <p:cNvSpPr txBox="1"/>
            <p:nvPr/>
          </p:nvSpPr>
          <p:spPr>
            <a:xfrm>
              <a:off x="606256" y="1721456"/>
              <a:ext cx="617017" cy="1079241"/>
            </a:xfrm>
            <a:prstGeom prst="rect">
              <a:avLst/>
            </a:prstGeom>
            <a:noFill/>
          </p:spPr>
          <p:txBody>
            <a:bodyPr wrap="none" lIns="186521" tIns="149217" rIns="186521" bIns="149217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612"/>
                </a:spcAft>
              </a:pPr>
              <a:r>
                <a:rPr lang="en-US" sz="5507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“</a:t>
              </a: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EB8F55A9-D0FB-4CE0-802F-31DFE8748A74}"/>
                </a:ext>
              </a:extLst>
            </p:cNvPr>
            <p:cNvSpPr txBox="1"/>
            <p:nvPr/>
          </p:nvSpPr>
          <p:spPr>
            <a:xfrm rot="10800000">
              <a:off x="1953645" y="2228748"/>
              <a:ext cx="617017" cy="1079241"/>
            </a:xfrm>
            <a:prstGeom prst="rect">
              <a:avLst/>
            </a:prstGeom>
            <a:noFill/>
          </p:spPr>
          <p:txBody>
            <a:bodyPr wrap="none" lIns="186521" tIns="149217" rIns="186521" bIns="149217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612"/>
                </a:spcAft>
              </a:pPr>
              <a:r>
                <a:rPr lang="en-US" sz="5507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“</a:t>
              </a:r>
            </a:p>
          </p:txBody>
        </p:sp>
      </p:grpSp>
      <p:sp>
        <p:nvSpPr>
          <p:cNvPr id="88" name="Freeform 5">
            <a:extLst>
              <a:ext uri="{FF2B5EF4-FFF2-40B4-BE49-F238E27FC236}">
                <a16:creationId xmlns:a16="http://schemas.microsoft.com/office/drawing/2014/main" id="{AC1D5C4D-D396-427D-B12C-2D7939A8834A}"/>
              </a:ext>
            </a:extLst>
          </p:cNvPr>
          <p:cNvSpPr>
            <a:spLocks noEditPoints="1"/>
          </p:cNvSpPr>
          <p:nvPr/>
        </p:nvSpPr>
        <p:spPr bwMode="auto">
          <a:xfrm>
            <a:off x="6477316" y="4179847"/>
            <a:ext cx="2498367" cy="1680464"/>
          </a:xfrm>
          <a:prstGeom prst="wedgeRectCallout">
            <a:avLst>
              <a:gd name="adj1" fmla="val -34050"/>
              <a:gd name="adj2" fmla="val 84389"/>
            </a:avLst>
          </a:prstGeom>
          <a:solidFill>
            <a:srgbClr val="F2F2F2"/>
          </a:solidFill>
          <a:ln w="0">
            <a:noFill/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highlight>
                <a:srgbClr val="FFFF00"/>
              </a:highlight>
            </a:endParaRPr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B6527716-CBB9-4D45-9135-04D759AD0EA3}"/>
              </a:ext>
            </a:extLst>
          </p:cNvPr>
          <p:cNvGrpSpPr/>
          <p:nvPr/>
        </p:nvGrpSpPr>
        <p:grpSpPr>
          <a:xfrm>
            <a:off x="6401204" y="4266634"/>
            <a:ext cx="2395781" cy="1541871"/>
            <a:chOff x="6401204" y="4239042"/>
            <a:chExt cx="2395781" cy="1541871"/>
          </a:xfrm>
        </p:grpSpPr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5B741DF9-EE82-4D76-B323-8584886A841C}"/>
                </a:ext>
              </a:extLst>
            </p:cNvPr>
            <p:cNvSpPr/>
            <p:nvPr/>
          </p:nvSpPr>
          <p:spPr>
            <a:xfrm>
              <a:off x="6756816" y="4400349"/>
              <a:ext cx="2040169" cy="12223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932509"/>
              <a:r>
                <a:rPr lang="en-US" sz="1800">
                  <a:solidFill>
                    <a:srgbClr val="282828"/>
                  </a:solidFill>
                </a:rPr>
                <a:t>Mark is no longer here, where can I find his project files?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B571AEB5-84DA-476C-A8B4-0045DBA0114B}"/>
                </a:ext>
              </a:extLst>
            </p:cNvPr>
            <p:cNvSpPr txBox="1"/>
            <p:nvPr/>
          </p:nvSpPr>
          <p:spPr>
            <a:xfrm>
              <a:off x="6401204" y="4239042"/>
              <a:ext cx="617017" cy="1079241"/>
            </a:xfrm>
            <a:prstGeom prst="rect">
              <a:avLst/>
            </a:prstGeom>
            <a:noFill/>
          </p:spPr>
          <p:txBody>
            <a:bodyPr wrap="none" lIns="186521" tIns="149217" rIns="186521" bIns="149217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612"/>
                </a:spcAft>
              </a:pPr>
              <a:r>
                <a:rPr lang="en-US" sz="5507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“</a:t>
              </a: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10A7DF26-543B-4BC3-86C0-471F60B95DB1}"/>
                </a:ext>
              </a:extLst>
            </p:cNvPr>
            <p:cNvSpPr txBox="1"/>
            <p:nvPr/>
          </p:nvSpPr>
          <p:spPr>
            <a:xfrm rot="10800000">
              <a:off x="7139989" y="4701672"/>
              <a:ext cx="617017" cy="1079241"/>
            </a:xfrm>
            <a:prstGeom prst="rect">
              <a:avLst/>
            </a:prstGeom>
            <a:noFill/>
          </p:spPr>
          <p:txBody>
            <a:bodyPr wrap="none" lIns="186521" tIns="149217" rIns="186521" bIns="149217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612"/>
                </a:spcAft>
              </a:pPr>
              <a:r>
                <a:rPr lang="en-US" sz="5507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“</a:t>
              </a:r>
            </a:p>
          </p:txBody>
        </p:sp>
      </p:grpSp>
      <p:sp>
        <p:nvSpPr>
          <p:cNvPr id="93" name="Freeform 5">
            <a:extLst>
              <a:ext uri="{FF2B5EF4-FFF2-40B4-BE49-F238E27FC236}">
                <a16:creationId xmlns:a16="http://schemas.microsoft.com/office/drawing/2014/main" id="{D3080453-7170-49E1-A97E-FC0341F9CCC8}"/>
              </a:ext>
            </a:extLst>
          </p:cNvPr>
          <p:cNvSpPr>
            <a:spLocks noEditPoints="1"/>
          </p:cNvSpPr>
          <p:nvPr/>
        </p:nvSpPr>
        <p:spPr bwMode="auto">
          <a:xfrm>
            <a:off x="3465793" y="4163940"/>
            <a:ext cx="2498367" cy="1680464"/>
          </a:xfrm>
          <a:prstGeom prst="wedgeRectCallout">
            <a:avLst>
              <a:gd name="adj1" fmla="val -34050"/>
              <a:gd name="adj2" fmla="val 84389"/>
            </a:avLst>
          </a:prstGeom>
          <a:solidFill>
            <a:srgbClr val="F2F2F2"/>
          </a:solidFill>
          <a:ln w="0">
            <a:noFill/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94" name="Group 93">
            <a:extLst>
              <a:ext uri="{FF2B5EF4-FFF2-40B4-BE49-F238E27FC236}">
                <a16:creationId xmlns:a16="http://schemas.microsoft.com/office/drawing/2014/main" id="{61A6ECA1-1A60-4CB7-8CAD-EBBA3539F469}"/>
              </a:ext>
            </a:extLst>
          </p:cNvPr>
          <p:cNvGrpSpPr/>
          <p:nvPr/>
        </p:nvGrpSpPr>
        <p:grpSpPr>
          <a:xfrm>
            <a:off x="3407834" y="4031423"/>
            <a:ext cx="2709138" cy="1777082"/>
            <a:chOff x="3407834" y="4003831"/>
            <a:chExt cx="2709138" cy="1777082"/>
          </a:xfrm>
        </p:grpSpPr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999E3D83-4C3B-40B5-8AD6-2DED0E297CD8}"/>
                </a:ext>
              </a:extLst>
            </p:cNvPr>
            <p:cNvSpPr/>
            <p:nvPr/>
          </p:nvSpPr>
          <p:spPr>
            <a:xfrm>
              <a:off x="3744772" y="4176163"/>
              <a:ext cx="2064005" cy="140038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932509"/>
              <a:r>
                <a:rPr lang="en-US" sz="1700">
                  <a:solidFill>
                    <a:srgbClr val="282828"/>
                  </a:solidFill>
                </a:rPr>
                <a:t>Hang on, I think it’s on my hard drive… or was it OneDrive? Maybe it’s on SharePoint instead?</a:t>
              </a: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98BC381E-806E-4235-9913-31642F2B16EC}"/>
                </a:ext>
              </a:extLst>
            </p:cNvPr>
            <p:cNvSpPr txBox="1"/>
            <p:nvPr/>
          </p:nvSpPr>
          <p:spPr>
            <a:xfrm>
              <a:off x="3407834" y="4003831"/>
              <a:ext cx="617017" cy="1079241"/>
            </a:xfrm>
            <a:prstGeom prst="rect">
              <a:avLst/>
            </a:prstGeom>
            <a:noFill/>
          </p:spPr>
          <p:txBody>
            <a:bodyPr wrap="none" lIns="186521" tIns="149217" rIns="186521" bIns="149217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612"/>
                </a:spcAft>
              </a:pPr>
              <a:r>
                <a:rPr lang="en-US" sz="5507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“</a:t>
              </a: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38DEDF88-F3FE-4798-A4B0-49D586A05370}"/>
                </a:ext>
              </a:extLst>
            </p:cNvPr>
            <p:cNvSpPr txBox="1"/>
            <p:nvPr/>
          </p:nvSpPr>
          <p:spPr>
            <a:xfrm rot="10800000">
              <a:off x="5499955" y="4701672"/>
              <a:ext cx="617017" cy="1079241"/>
            </a:xfrm>
            <a:prstGeom prst="rect">
              <a:avLst/>
            </a:prstGeom>
            <a:noFill/>
          </p:spPr>
          <p:txBody>
            <a:bodyPr wrap="none" lIns="186521" tIns="149217" rIns="186521" bIns="149217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612"/>
                </a:spcAft>
              </a:pPr>
              <a:r>
                <a:rPr lang="en-US" sz="5507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“</a:t>
              </a:r>
            </a:p>
          </p:txBody>
        </p:sp>
      </p:grpSp>
      <p:sp>
        <p:nvSpPr>
          <p:cNvPr id="98" name="Freeform 5">
            <a:extLst>
              <a:ext uri="{FF2B5EF4-FFF2-40B4-BE49-F238E27FC236}">
                <a16:creationId xmlns:a16="http://schemas.microsoft.com/office/drawing/2014/main" id="{BC57F65E-8291-4EC7-A31F-3B0D20CEA95B}"/>
              </a:ext>
            </a:extLst>
          </p:cNvPr>
          <p:cNvSpPr>
            <a:spLocks noEditPoints="1"/>
          </p:cNvSpPr>
          <p:nvPr/>
        </p:nvSpPr>
        <p:spPr bwMode="auto">
          <a:xfrm>
            <a:off x="469015" y="4171916"/>
            <a:ext cx="2498367" cy="1680464"/>
          </a:xfrm>
          <a:prstGeom prst="wedgeRectCallout">
            <a:avLst>
              <a:gd name="adj1" fmla="val -34050"/>
              <a:gd name="adj2" fmla="val 84389"/>
            </a:avLst>
          </a:prstGeom>
          <a:solidFill>
            <a:srgbClr val="F2F2F2"/>
          </a:solidFill>
          <a:ln w="0">
            <a:noFill/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id="{47F72042-FC2F-4088-A17E-9A24DB169A0C}"/>
              </a:ext>
            </a:extLst>
          </p:cNvPr>
          <p:cNvGrpSpPr/>
          <p:nvPr/>
        </p:nvGrpSpPr>
        <p:grpSpPr>
          <a:xfrm>
            <a:off x="420626" y="4330853"/>
            <a:ext cx="2432444" cy="1080210"/>
            <a:chOff x="420626" y="4303261"/>
            <a:chExt cx="2432444" cy="1080210"/>
          </a:xfrm>
        </p:grpSpPr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8414C808-C237-4E41-B7D2-2762FB512858}"/>
                </a:ext>
              </a:extLst>
            </p:cNvPr>
            <p:cNvSpPr/>
            <p:nvPr/>
          </p:nvSpPr>
          <p:spPr>
            <a:xfrm>
              <a:off x="789066" y="4530822"/>
              <a:ext cx="2064004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932509"/>
              <a:r>
                <a:rPr lang="en-US" sz="1800">
                  <a:solidFill>
                    <a:srgbClr val="282828"/>
                  </a:solidFill>
                </a:rPr>
                <a:t>Who is Peggy’s manager?</a:t>
              </a: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3B2ACA13-8B7F-41A8-96EE-DD940FD6A672}"/>
                </a:ext>
              </a:extLst>
            </p:cNvPr>
            <p:cNvSpPr txBox="1"/>
            <p:nvPr/>
          </p:nvSpPr>
          <p:spPr>
            <a:xfrm>
              <a:off x="420626" y="4304230"/>
              <a:ext cx="617017" cy="1079241"/>
            </a:xfrm>
            <a:prstGeom prst="rect">
              <a:avLst/>
            </a:prstGeom>
            <a:noFill/>
          </p:spPr>
          <p:txBody>
            <a:bodyPr wrap="none" lIns="186521" tIns="149217" rIns="186521" bIns="149217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612"/>
                </a:spcAft>
              </a:pPr>
              <a:r>
                <a:rPr lang="en-US" sz="5507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“</a:t>
              </a: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57BD5339-2CB5-4EE4-96BB-80444A6FCCBD}"/>
                </a:ext>
              </a:extLst>
            </p:cNvPr>
            <p:cNvSpPr txBox="1"/>
            <p:nvPr/>
          </p:nvSpPr>
          <p:spPr>
            <a:xfrm rot="10800000">
              <a:off x="1744757" y="4303261"/>
              <a:ext cx="617017" cy="1079241"/>
            </a:xfrm>
            <a:prstGeom prst="rect">
              <a:avLst/>
            </a:prstGeom>
            <a:noFill/>
          </p:spPr>
          <p:txBody>
            <a:bodyPr wrap="none" lIns="186521" tIns="149217" rIns="186521" bIns="149217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612"/>
                </a:spcAft>
              </a:pPr>
              <a:r>
                <a:rPr lang="en-US" sz="5507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“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24271194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3328FFE-1AEE-4112-B3EB-FFFD6BFE8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B5C3CC4-EAAB-461E-9325-1708652676B0}"/>
              </a:ext>
            </a:extLst>
          </p:cNvPr>
          <p:cNvSpPr/>
          <p:nvPr/>
        </p:nvSpPr>
        <p:spPr>
          <a:xfrm>
            <a:off x="3781350" y="1780199"/>
            <a:ext cx="57846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2026"/>
            <a:r>
              <a:rPr lang="en-US" sz="2400">
                <a:solidFill>
                  <a:srgbClr val="28282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Inundated by </a:t>
            </a:r>
            <a:r>
              <a:rPr lang="en-US" sz="2400">
                <a:solidFill>
                  <a:srgbClr val="0078D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too much data and content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232647-E4C0-4EC2-AB32-3A1C0DB28DA4}"/>
              </a:ext>
            </a:extLst>
          </p:cNvPr>
          <p:cNvSpPr/>
          <p:nvPr/>
        </p:nvSpPr>
        <p:spPr>
          <a:xfrm>
            <a:off x="3781350" y="2576298"/>
            <a:ext cx="43988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2026"/>
            <a:r>
              <a:rPr lang="en-US" sz="2400">
                <a:solidFill>
                  <a:srgbClr val="28282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Searching at work is </a:t>
            </a:r>
            <a:r>
              <a:rPr lang="en-US" sz="2400">
                <a:solidFill>
                  <a:srgbClr val="0078D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frustrating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B3D15FD-EFC3-4C72-AE3E-6847875251DA}"/>
              </a:ext>
            </a:extLst>
          </p:cNvPr>
          <p:cNvSpPr/>
          <p:nvPr/>
        </p:nvSpPr>
        <p:spPr>
          <a:xfrm>
            <a:off x="3781350" y="3372398"/>
            <a:ext cx="79178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32026"/>
            <a:r>
              <a:rPr lang="en-US" sz="2400">
                <a:solidFill>
                  <a:srgbClr val="28282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Our </a:t>
            </a:r>
            <a:r>
              <a:rPr lang="en-US" sz="2400">
                <a:solidFill>
                  <a:srgbClr val="0078D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expectations have changed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28458C-C02A-4736-A0D3-87C5CE602B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058" y="1831338"/>
            <a:ext cx="2064280" cy="2064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34797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91815-1057-4263-A761-E730516E6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759" y="866906"/>
            <a:ext cx="11568955" cy="773112"/>
          </a:xfrm>
        </p:spPr>
        <p:txBody>
          <a:bodyPr/>
          <a:lstStyle/>
          <a:p>
            <a:r>
              <a:rPr lang="en-US"/>
              <a:t>Microsoft Search: Intelligent search for the modern workplace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E0C7CF-9157-46ED-9DCB-1B4DA8D11E5B}"/>
              </a:ext>
            </a:extLst>
          </p:cNvPr>
          <p:cNvSpPr txBox="1"/>
          <p:nvPr/>
        </p:nvSpPr>
        <p:spPr>
          <a:xfrm>
            <a:off x="5648625" y="1733693"/>
            <a:ext cx="6174664" cy="849336"/>
          </a:xfrm>
          <a:prstGeom prst="rect">
            <a:avLst/>
          </a:prstGeom>
          <a:noFill/>
        </p:spPr>
        <p:txBody>
          <a:bodyPr wrap="square" lIns="93247" tIns="146241" rIns="93247" bIns="146241" rtlCol="0">
            <a:spAutoFit/>
          </a:bodyPr>
          <a:lstStyle/>
          <a:p>
            <a:pPr defTabSz="932509">
              <a:lnSpc>
                <a:spcPct val="90000"/>
              </a:lnSpc>
            </a:pPr>
            <a:r>
              <a:rPr lang="en-US" sz="2000">
                <a:solidFill>
                  <a:srgbClr val="0078D4"/>
                </a:solidFill>
                <a:cs typeface="Segoe UI" panose="020B0502040204020203" pitchFamily="34" charset="0"/>
              </a:rPr>
              <a:t>One simple search </a:t>
            </a:r>
            <a:r>
              <a:rPr lang="en-US" sz="2000">
                <a:solidFill>
                  <a:srgbClr val="28282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across Microsoft 365 applications and our internal resources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786804F-185A-4E97-9533-6351ACB49E96}"/>
              </a:ext>
            </a:extLst>
          </p:cNvPr>
          <p:cNvSpPr/>
          <p:nvPr/>
        </p:nvSpPr>
        <p:spPr>
          <a:xfrm>
            <a:off x="5648625" y="2892712"/>
            <a:ext cx="62310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32509">
              <a:lnSpc>
                <a:spcPct val="90000"/>
              </a:lnSpc>
            </a:pPr>
            <a:r>
              <a:rPr lang="en-US" sz="2000">
                <a:solidFill>
                  <a:srgbClr val="282828"/>
                </a:solidFill>
                <a:cs typeface="Segoe UI" panose="020B0502040204020203" pitchFamily="34" charset="0"/>
              </a:rPr>
              <a:t>Search that’s </a:t>
            </a:r>
            <a:r>
              <a:rPr lang="en-US" sz="2000">
                <a:solidFill>
                  <a:srgbClr val="0078D4"/>
                </a:solidFill>
                <a:cs typeface="Segoe UI" panose="020B0502040204020203" pitchFamily="34" charset="0"/>
              </a:rPr>
              <a:t>consistent and familiar</a:t>
            </a:r>
            <a:r>
              <a:rPr lang="en-US" sz="2000">
                <a:solidFill>
                  <a:srgbClr val="282828"/>
                </a:solidFill>
                <a:cs typeface="Segoe UI" panose="020B0502040204020203" pitchFamily="34" charset="0"/>
              </a:rPr>
              <a:t>, from within any app you’re using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8D0D0906-4942-434C-A73E-4718F6EC22E1}"/>
              </a:ext>
            </a:extLst>
          </p:cNvPr>
          <p:cNvSpPr/>
          <p:nvPr/>
        </p:nvSpPr>
        <p:spPr>
          <a:xfrm>
            <a:off x="5648625" y="3868850"/>
            <a:ext cx="61746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32509">
              <a:lnSpc>
                <a:spcPct val="90000"/>
              </a:lnSpc>
            </a:pPr>
            <a:r>
              <a:rPr lang="en-US" sz="2000">
                <a:solidFill>
                  <a:srgbClr val="28282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Intelligent search that </a:t>
            </a:r>
            <a:r>
              <a:rPr lang="en-US" sz="2000">
                <a:solidFill>
                  <a:srgbClr val="0078D4"/>
                </a:solidFill>
                <a:cs typeface="Segoe UI" panose="020B0502040204020203" pitchFamily="34" charset="0"/>
              </a:rPr>
              <a:t>personalizes results</a:t>
            </a:r>
            <a:r>
              <a:rPr lang="en-US" sz="2000">
                <a:solidFill>
                  <a:srgbClr val="282828"/>
                </a:solidFill>
                <a:cs typeface="Segoe UI" panose="020B0502040204020203" pitchFamily="34" charset="0"/>
              </a:rPr>
              <a:t> to you and your </a:t>
            </a:r>
            <a:r>
              <a:rPr lang="en-US" sz="2000">
                <a:solidFill>
                  <a:srgbClr val="28282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work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A593EA58-8930-4592-B148-DAD6ED3C62D0}"/>
              </a:ext>
            </a:extLst>
          </p:cNvPr>
          <p:cNvSpPr/>
          <p:nvPr/>
        </p:nvSpPr>
        <p:spPr>
          <a:xfrm>
            <a:off x="5648624" y="4863275"/>
            <a:ext cx="62310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32509">
              <a:lnSpc>
                <a:spcPct val="90000"/>
              </a:lnSpc>
            </a:pPr>
            <a:r>
              <a:rPr lang="en-US" sz="2000">
                <a:solidFill>
                  <a:srgbClr val="28282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Ability to search from </a:t>
            </a:r>
            <a:r>
              <a:rPr lang="en-US" sz="2000">
                <a:solidFill>
                  <a:srgbClr val="0078D4"/>
                </a:solidFill>
                <a:cs typeface="Segoe UI" panose="020B0502040204020203" pitchFamily="34" charset="0"/>
              </a:rPr>
              <a:t>any device, anywhere</a:t>
            </a:r>
          </a:p>
        </p:txBody>
      </p:sp>
      <p:sp>
        <p:nvSpPr>
          <p:cNvPr id="71" name="Freeform 70"/>
          <p:cNvSpPr/>
          <p:nvPr/>
        </p:nvSpPr>
        <p:spPr>
          <a:xfrm>
            <a:off x="1211827" y="2399947"/>
            <a:ext cx="3010372" cy="3410121"/>
          </a:xfrm>
          <a:custGeom>
            <a:avLst/>
            <a:gdLst>
              <a:gd name="connsiteX0" fmla="*/ 2350297 w 3937815"/>
              <a:gd name="connsiteY0" fmla="*/ 0 h 4460719"/>
              <a:gd name="connsiteX1" fmla="*/ 3937815 w 3937815"/>
              <a:gd name="connsiteY1" fmla="*/ 1587518 h 4460719"/>
              <a:gd name="connsiteX2" fmla="*/ 2350297 w 3937815"/>
              <a:gd name="connsiteY2" fmla="*/ 3175036 h 4460719"/>
              <a:gd name="connsiteX3" fmla="*/ 1462701 w 3937815"/>
              <a:gd name="connsiteY3" fmla="*/ 2903913 h 4460719"/>
              <a:gd name="connsiteX4" fmla="*/ 1460776 w 3937815"/>
              <a:gd name="connsiteY4" fmla="*/ 2902474 h 4460719"/>
              <a:gd name="connsiteX5" fmla="*/ 1453578 w 3937815"/>
              <a:gd name="connsiteY5" fmla="*/ 2917173 h 4460719"/>
              <a:gd name="connsiteX6" fmla="*/ 323095 w 3937815"/>
              <a:gd name="connsiteY6" fmla="*/ 4390234 h 4460719"/>
              <a:gd name="connsiteX7" fmla="*/ 70483 w 3937815"/>
              <a:gd name="connsiteY7" fmla="*/ 4423473 h 4460719"/>
              <a:gd name="connsiteX8" fmla="*/ 70485 w 3937815"/>
              <a:gd name="connsiteY8" fmla="*/ 4423473 h 4460719"/>
              <a:gd name="connsiteX9" fmla="*/ 37246 w 3937815"/>
              <a:gd name="connsiteY9" fmla="*/ 4170861 h 4460719"/>
              <a:gd name="connsiteX10" fmla="*/ 1167728 w 3937815"/>
              <a:gd name="connsiteY10" fmla="*/ 2697801 h 4460719"/>
              <a:gd name="connsiteX11" fmla="*/ 1194999 w 3937815"/>
              <a:gd name="connsiteY11" fmla="*/ 2674025 h 4460719"/>
              <a:gd name="connsiteX12" fmla="*/ 1125291 w 3937815"/>
              <a:gd name="connsiteY12" fmla="*/ 2597327 h 4460719"/>
              <a:gd name="connsiteX13" fmla="*/ 762779 w 3937815"/>
              <a:gd name="connsiteY13" fmla="*/ 1587518 h 4460719"/>
              <a:gd name="connsiteX14" fmla="*/ 2350297 w 3937815"/>
              <a:gd name="connsiteY14" fmla="*/ 0 h 4460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37815" h="4460719">
                <a:moveTo>
                  <a:pt x="2350297" y="0"/>
                </a:moveTo>
                <a:cubicBezTo>
                  <a:pt x="3227059" y="0"/>
                  <a:pt x="3937815" y="710756"/>
                  <a:pt x="3937815" y="1587518"/>
                </a:cubicBezTo>
                <a:cubicBezTo>
                  <a:pt x="3937815" y="2464280"/>
                  <a:pt x="3227059" y="3175036"/>
                  <a:pt x="2350297" y="3175036"/>
                </a:cubicBezTo>
                <a:cubicBezTo>
                  <a:pt x="2021512" y="3175036"/>
                  <a:pt x="1716070" y="3075086"/>
                  <a:pt x="1462701" y="2903913"/>
                </a:cubicBezTo>
                <a:lnTo>
                  <a:pt x="1460776" y="2902474"/>
                </a:lnTo>
                <a:lnTo>
                  <a:pt x="1453578" y="2917173"/>
                </a:lnTo>
                <a:cubicBezTo>
                  <a:pt x="1076751" y="3408194"/>
                  <a:pt x="699922" y="3899213"/>
                  <a:pt x="323095" y="4390234"/>
                </a:cubicBezTo>
                <a:cubicBezTo>
                  <a:pt x="262517" y="4469169"/>
                  <a:pt x="149419" y="4484051"/>
                  <a:pt x="70483" y="4423473"/>
                </a:cubicBezTo>
                <a:lnTo>
                  <a:pt x="70485" y="4423473"/>
                </a:lnTo>
                <a:cubicBezTo>
                  <a:pt x="-8451" y="4362895"/>
                  <a:pt x="-23332" y="4249796"/>
                  <a:pt x="37246" y="4170861"/>
                </a:cubicBezTo>
                <a:lnTo>
                  <a:pt x="1167728" y="2697801"/>
                </a:lnTo>
                <a:lnTo>
                  <a:pt x="1194999" y="2674025"/>
                </a:lnTo>
                <a:lnTo>
                  <a:pt x="1125291" y="2597327"/>
                </a:lnTo>
                <a:cubicBezTo>
                  <a:pt x="898822" y="2322910"/>
                  <a:pt x="762779" y="1971102"/>
                  <a:pt x="762779" y="1587518"/>
                </a:cubicBezTo>
                <a:cubicBezTo>
                  <a:pt x="762779" y="710756"/>
                  <a:pt x="1473535" y="0"/>
                  <a:pt x="2350297" y="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1905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32509"/>
            <a:endParaRPr lang="en-IN" sz="1873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896107" y="2513743"/>
            <a:ext cx="2221142" cy="2200361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32509"/>
            <a:endParaRPr lang="en-IN" sz="2600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470BE87-66DF-4191-A3F4-E8BE472DAC4A}"/>
              </a:ext>
            </a:extLst>
          </p:cNvPr>
          <p:cNvGrpSpPr/>
          <p:nvPr/>
        </p:nvGrpSpPr>
        <p:grpSpPr>
          <a:xfrm>
            <a:off x="1021376" y="1669558"/>
            <a:ext cx="4017909" cy="3812046"/>
            <a:chOff x="1021376" y="1669558"/>
            <a:chExt cx="4017909" cy="3812046"/>
          </a:xfrm>
        </p:grpSpPr>
        <p:sp>
          <p:nvSpPr>
            <p:cNvPr id="21" name="Oval 20"/>
            <p:cNvSpPr/>
            <p:nvPr/>
          </p:nvSpPr>
          <p:spPr>
            <a:xfrm>
              <a:off x="3866837" y="2001976"/>
              <a:ext cx="616598" cy="61659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32509"/>
              <a:endParaRPr lang="en-IN" sz="1873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3908792" y="2043931"/>
              <a:ext cx="532388" cy="532689"/>
            </a:xfrm>
            <a:prstGeom prst="ellipse">
              <a:avLst/>
            </a:prstGeom>
            <a:solidFill>
              <a:srgbClr val="0072C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3247" tIns="46623" rIns="93247" bIns="46623" numCol="1" anchor="t" anchorCtr="0" compatLnSpc="1">
              <a:prstTxWarp prst="textNoShape">
                <a:avLst/>
              </a:prstTxWarp>
            </a:bodyPr>
            <a:lstStyle/>
            <a:p>
              <a:pPr defTabSz="932509"/>
              <a:endParaRPr lang="en-IN" sz="1873">
                <a:solidFill>
                  <a:srgbClr val="282828"/>
                </a:solidFill>
                <a:latin typeface="Segoe UI"/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4284501" y="2576281"/>
              <a:ext cx="616598" cy="61659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32509"/>
              <a:endParaRPr lang="en-IN" sz="1873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25" name="Oval 24"/>
            <p:cNvSpPr>
              <a:spLocks noChangeAspect="1"/>
            </p:cNvSpPr>
            <p:nvPr/>
          </p:nvSpPr>
          <p:spPr>
            <a:xfrm>
              <a:off x="4326604" y="2618385"/>
              <a:ext cx="532388" cy="532388"/>
            </a:xfrm>
            <a:prstGeom prst="ellipse">
              <a:avLst/>
            </a:prstGeom>
            <a:solidFill>
              <a:srgbClr val="018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3247" tIns="46623" rIns="93247" bIns="46623" numCol="1" anchor="t" anchorCtr="0" compatLnSpc="1">
              <a:prstTxWarp prst="textNoShape">
                <a:avLst/>
              </a:prstTxWarp>
            </a:bodyPr>
            <a:lstStyle/>
            <a:p>
              <a:pPr defTabSz="932509"/>
              <a:endParaRPr lang="en-IN" sz="1873">
                <a:solidFill>
                  <a:srgbClr val="282828"/>
                </a:solidFill>
                <a:latin typeface="Segoe UI"/>
              </a:endParaRPr>
            </a:p>
          </p:txBody>
        </p:sp>
        <p:sp>
          <p:nvSpPr>
            <p:cNvPr id="87" name="Freeform 18"/>
            <p:cNvSpPr>
              <a:spLocks/>
            </p:cNvSpPr>
            <p:nvPr/>
          </p:nvSpPr>
          <p:spPr bwMode="auto">
            <a:xfrm>
              <a:off x="4489092" y="2820737"/>
              <a:ext cx="91017" cy="121355"/>
            </a:xfrm>
            <a:custGeom>
              <a:avLst/>
              <a:gdLst>
                <a:gd name="T0" fmla="*/ 0 w 111"/>
                <a:gd name="T1" fmla="*/ 139 h 148"/>
                <a:gd name="T2" fmla="*/ 38 w 111"/>
                <a:gd name="T3" fmla="*/ 71 h 148"/>
                <a:gd name="T4" fmla="*/ 4 w 111"/>
                <a:gd name="T5" fmla="*/ 8 h 148"/>
                <a:gd name="T6" fmla="*/ 29 w 111"/>
                <a:gd name="T7" fmla="*/ 7 h 148"/>
                <a:gd name="T8" fmla="*/ 53 w 111"/>
                <a:gd name="T9" fmla="*/ 49 h 148"/>
                <a:gd name="T10" fmla="*/ 77 w 111"/>
                <a:gd name="T11" fmla="*/ 1 h 148"/>
                <a:gd name="T12" fmla="*/ 107 w 111"/>
                <a:gd name="T13" fmla="*/ 0 h 148"/>
                <a:gd name="T14" fmla="*/ 67 w 111"/>
                <a:gd name="T15" fmla="*/ 71 h 148"/>
                <a:gd name="T16" fmla="*/ 111 w 111"/>
                <a:gd name="T17" fmla="*/ 148 h 148"/>
                <a:gd name="T18" fmla="*/ 80 w 111"/>
                <a:gd name="T19" fmla="*/ 146 h 148"/>
                <a:gd name="T20" fmla="*/ 53 w 111"/>
                <a:gd name="T21" fmla="*/ 95 h 148"/>
                <a:gd name="T22" fmla="*/ 27 w 111"/>
                <a:gd name="T23" fmla="*/ 141 h 148"/>
                <a:gd name="T24" fmla="*/ 0 w 111"/>
                <a:gd name="T25" fmla="*/ 139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" h="148">
                  <a:moveTo>
                    <a:pt x="0" y="139"/>
                  </a:moveTo>
                  <a:lnTo>
                    <a:pt x="38" y="71"/>
                  </a:lnTo>
                  <a:lnTo>
                    <a:pt x="4" y="8"/>
                  </a:lnTo>
                  <a:lnTo>
                    <a:pt x="29" y="7"/>
                  </a:lnTo>
                  <a:lnTo>
                    <a:pt x="53" y="49"/>
                  </a:lnTo>
                  <a:lnTo>
                    <a:pt x="77" y="1"/>
                  </a:lnTo>
                  <a:lnTo>
                    <a:pt x="107" y="0"/>
                  </a:lnTo>
                  <a:lnTo>
                    <a:pt x="67" y="71"/>
                  </a:lnTo>
                  <a:lnTo>
                    <a:pt x="111" y="148"/>
                  </a:lnTo>
                  <a:lnTo>
                    <a:pt x="80" y="146"/>
                  </a:lnTo>
                  <a:lnTo>
                    <a:pt x="53" y="95"/>
                  </a:lnTo>
                  <a:lnTo>
                    <a:pt x="27" y="141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018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3247" tIns="46623" rIns="93247" bIns="46623" numCol="1" anchor="t" anchorCtr="0" compatLnSpc="1">
              <a:prstTxWarp prst="textNoShape">
                <a:avLst/>
              </a:prstTxWarp>
            </a:bodyPr>
            <a:lstStyle/>
            <a:p>
              <a:pPr defTabSz="932509"/>
              <a:endParaRPr lang="en-IN" sz="1873">
                <a:solidFill>
                  <a:srgbClr val="282828"/>
                </a:solidFill>
                <a:latin typeface="Segoe UI"/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4422687" y="3301260"/>
              <a:ext cx="616598" cy="61659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32509"/>
              <a:endParaRPr lang="en-IN" sz="1873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28" name="Oval 27"/>
            <p:cNvSpPr>
              <a:spLocks noChangeAspect="1"/>
            </p:cNvSpPr>
            <p:nvPr/>
          </p:nvSpPr>
          <p:spPr>
            <a:xfrm>
              <a:off x="4464792" y="3343363"/>
              <a:ext cx="532388" cy="532388"/>
            </a:xfrm>
            <a:prstGeom prst="ellipse">
              <a:avLst/>
            </a:prstGeom>
            <a:solidFill>
              <a:srgbClr val="2654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3247" tIns="46623" rIns="93247" bIns="46623" numCol="1" anchor="t" anchorCtr="0" compatLnSpc="1">
              <a:prstTxWarp prst="textNoShape">
                <a:avLst/>
              </a:prstTxWarp>
            </a:bodyPr>
            <a:lstStyle/>
            <a:p>
              <a:pPr defTabSz="932509"/>
              <a:endParaRPr lang="en-IN" sz="1873">
                <a:solidFill>
                  <a:srgbClr val="282828"/>
                </a:solidFill>
                <a:latin typeface="Segoe UI"/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4254021" y="4040526"/>
              <a:ext cx="616598" cy="61659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32509"/>
              <a:endParaRPr lang="en-IN" sz="1873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31" name="Oval 30"/>
            <p:cNvSpPr>
              <a:spLocks noChangeAspect="1"/>
            </p:cNvSpPr>
            <p:nvPr/>
          </p:nvSpPr>
          <p:spPr>
            <a:xfrm>
              <a:off x="4296123" y="4082629"/>
              <a:ext cx="532388" cy="532388"/>
            </a:xfrm>
            <a:prstGeom prst="ellipse">
              <a:avLst/>
            </a:prstGeom>
            <a:solidFill>
              <a:srgbClr val="2A36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3247" tIns="46623" rIns="93247" bIns="46623" numCol="1" anchor="t" anchorCtr="0" compatLnSpc="1">
              <a:prstTxWarp prst="textNoShape">
                <a:avLst/>
              </a:prstTxWarp>
            </a:bodyPr>
            <a:lstStyle/>
            <a:p>
              <a:pPr defTabSz="932509"/>
              <a:endParaRPr lang="en-IN" sz="1873">
                <a:solidFill>
                  <a:srgbClr val="282828"/>
                </a:solidFill>
                <a:latin typeface="Segoe UI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3770739" y="4614789"/>
              <a:ext cx="616598" cy="61659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32509"/>
              <a:endParaRPr lang="en-IN" sz="1873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"/>
              </a:endParaRPr>
            </a:p>
          </p:txBody>
        </p:sp>
        <p:sp>
          <p:nvSpPr>
            <p:cNvPr id="34" name="Oval 33"/>
            <p:cNvSpPr>
              <a:spLocks noChangeAspect="1"/>
            </p:cNvSpPr>
            <p:nvPr/>
          </p:nvSpPr>
          <p:spPr>
            <a:xfrm>
              <a:off x="3813060" y="4659462"/>
              <a:ext cx="532388" cy="532388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3247" tIns="46623" rIns="93247" bIns="46623" numCol="1" anchor="t" anchorCtr="0" compatLnSpc="1">
              <a:prstTxWarp prst="textNoShape">
                <a:avLst/>
              </a:prstTxWarp>
            </a:bodyPr>
            <a:lstStyle/>
            <a:p>
              <a:pPr defTabSz="932509"/>
              <a:endParaRPr lang="en-IN" sz="1873">
                <a:solidFill>
                  <a:srgbClr val="282828"/>
                </a:solidFill>
                <a:latin typeface="Segoe UI"/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3052469" y="4849805"/>
              <a:ext cx="616598" cy="61659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32509"/>
              <a:endParaRPr lang="en-IN" sz="1873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48" name="Oval 47"/>
            <p:cNvSpPr>
              <a:spLocks noChangeAspect="1"/>
            </p:cNvSpPr>
            <p:nvPr/>
          </p:nvSpPr>
          <p:spPr>
            <a:xfrm>
              <a:off x="3094572" y="4891911"/>
              <a:ext cx="532388" cy="532388"/>
            </a:xfrm>
            <a:prstGeom prst="ellipse">
              <a:avLst/>
            </a:prstGeom>
            <a:solidFill>
              <a:srgbClr val="5558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3247" tIns="46623" rIns="93247" bIns="46623" numCol="1" anchor="t" anchorCtr="0" compatLnSpc="1">
              <a:prstTxWarp prst="textNoShape">
                <a:avLst/>
              </a:prstTxWarp>
            </a:bodyPr>
            <a:lstStyle/>
            <a:p>
              <a:pPr defTabSz="932509"/>
              <a:endParaRPr lang="en-IN" sz="1873">
                <a:solidFill>
                  <a:srgbClr val="282828"/>
                </a:solidFill>
                <a:latin typeface="Segoe UI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2216550" y="4865007"/>
              <a:ext cx="616598" cy="616597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32509"/>
              <a:endParaRPr lang="en-IN" sz="1873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54" name="Oval 53"/>
            <p:cNvSpPr>
              <a:spLocks noChangeAspect="1"/>
            </p:cNvSpPr>
            <p:nvPr/>
          </p:nvSpPr>
          <p:spPr>
            <a:xfrm>
              <a:off x="2258655" y="4907112"/>
              <a:ext cx="532388" cy="532388"/>
            </a:xfrm>
            <a:prstGeom prst="ellipse">
              <a:avLst/>
            </a:prstGeom>
            <a:solidFill>
              <a:srgbClr val="8039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3247" tIns="46623" rIns="93247" bIns="46623" numCol="1" anchor="t" anchorCtr="0" compatLnSpc="1">
              <a:prstTxWarp prst="textNoShape">
                <a:avLst/>
              </a:prstTxWarp>
            </a:bodyPr>
            <a:lstStyle/>
            <a:p>
              <a:pPr defTabSz="932509"/>
              <a:endParaRPr lang="en-IN" sz="1873">
                <a:solidFill>
                  <a:srgbClr val="282828"/>
                </a:solidFill>
                <a:latin typeface="Segoe UI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3171171" y="1706141"/>
              <a:ext cx="616598" cy="61659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32509"/>
              <a:endParaRPr lang="en-IN" sz="1873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19" name="Oval 18"/>
            <p:cNvSpPr>
              <a:spLocks noChangeAspect="1"/>
            </p:cNvSpPr>
            <p:nvPr/>
          </p:nvSpPr>
          <p:spPr>
            <a:xfrm>
              <a:off x="3213276" y="1748246"/>
              <a:ext cx="532388" cy="532388"/>
            </a:xfrm>
            <a:prstGeom prst="ellipse">
              <a:avLst/>
            </a:prstGeom>
            <a:solidFill>
              <a:srgbClr val="DD5E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3247" tIns="46623" rIns="93247" bIns="46623" numCol="1" anchor="t" anchorCtr="0" compatLnSpc="1">
              <a:prstTxWarp prst="textNoShape">
                <a:avLst/>
              </a:prstTxWarp>
            </a:bodyPr>
            <a:lstStyle/>
            <a:p>
              <a:pPr defTabSz="932509"/>
              <a:endParaRPr lang="en-IN" sz="1873">
                <a:solidFill>
                  <a:srgbClr val="282828"/>
                </a:solidFill>
                <a:latin typeface="Segoe UI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2389145" y="1669558"/>
              <a:ext cx="616598" cy="61659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32509"/>
              <a:endParaRPr lang="en-IN" sz="1873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15" name="Oval 14"/>
            <p:cNvSpPr>
              <a:spLocks noChangeAspect="1"/>
            </p:cNvSpPr>
            <p:nvPr/>
          </p:nvSpPr>
          <p:spPr>
            <a:xfrm>
              <a:off x="2431249" y="1711662"/>
              <a:ext cx="532388" cy="532388"/>
            </a:xfrm>
            <a:prstGeom prst="ellipse">
              <a:avLst/>
            </a:prstGeom>
            <a:solidFill>
              <a:srgbClr val="27BA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3247" tIns="46623" rIns="93247" bIns="46623" numCol="1" anchor="t" anchorCtr="0" compatLnSpc="1">
              <a:prstTxWarp prst="textNoShape">
                <a:avLst/>
              </a:prstTxWarp>
            </a:bodyPr>
            <a:lstStyle/>
            <a:p>
              <a:pPr defTabSz="932509"/>
              <a:endParaRPr lang="en-IN" sz="1873">
                <a:solidFill>
                  <a:srgbClr val="282828"/>
                </a:solidFill>
                <a:latin typeface="Segoe UI"/>
              </a:endParaRPr>
            </a:p>
          </p:txBody>
        </p:sp>
        <p:sp>
          <p:nvSpPr>
            <p:cNvPr id="281" name="Freeform 211"/>
            <p:cNvSpPr>
              <a:spLocks/>
            </p:cNvSpPr>
            <p:nvPr/>
          </p:nvSpPr>
          <p:spPr bwMode="auto">
            <a:xfrm>
              <a:off x="2550145" y="1872146"/>
              <a:ext cx="101150" cy="106668"/>
            </a:xfrm>
            <a:custGeom>
              <a:avLst/>
              <a:gdLst>
                <a:gd name="T0" fmla="*/ 110 w 110"/>
                <a:gd name="T1" fmla="*/ 114 h 116"/>
                <a:gd name="T2" fmla="*/ 0 w 110"/>
                <a:gd name="T3" fmla="*/ 116 h 116"/>
                <a:gd name="T4" fmla="*/ 0 w 110"/>
                <a:gd name="T5" fmla="*/ 20 h 116"/>
                <a:gd name="T6" fmla="*/ 110 w 110"/>
                <a:gd name="T7" fmla="*/ 0 h 116"/>
                <a:gd name="T8" fmla="*/ 110 w 110"/>
                <a:gd name="T9" fmla="*/ 114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116">
                  <a:moveTo>
                    <a:pt x="110" y="114"/>
                  </a:moveTo>
                  <a:lnTo>
                    <a:pt x="0" y="116"/>
                  </a:lnTo>
                  <a:lnTo>
                    <a:pt x="0" y="20"/>
                  </a:lnTo>
                  <a:lnTo>
                    <a:pt x="110" y="0"/>
                  </a:lnTo>
                  <a:lnTo>
                    <a:pt x="110" y="1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3247" tIns="46623" rIns="93247" bIns="46623" numCol="1" anchor="t" anchorCtr="0" compatLnSpc="1">
              <a:prstTxWarp prst="textNoShape">
                <a:avLst/>
              </a:prstTxWarp>
            </a:bodyPr>
            <a:lstStyle/>
            <a:p>
              <a:pPr defTabSz="932509"/>
              <a:endParaRPr lang="en-IN" sz="1873">
                <a:solidFill>
                  <a:srgbClr val="282828"/>
                </a:solidFill>
                <a:latin typeface="Segoe UI"/>
              </a:endParaRPr>
            </a:p>
          </p:txBody>
        </p:sp>
        <p:sp>
          <p:nvSpPr>
            <p:cNvPr id="282" name="Freeform 212"/>
            <p:cNvSpPr>
              <a:spLocks/>
            </p:cNvSpPr>
            <p:nvPr/>
          </p:nvSpPr>
          <p:spPr bwMode="auto">
            <a:xfrm>
              <a:off x="2550145" y="1989849"/>
              <a:ext cx="101150" cy="106668"/>
            </a:xfrm>
            <a:custGeom>
              <a:avLst/>
              <a:gdLst>
                <a:gd name="T0" fmla="*/ 110 w 110"/>
                <a:gd name="T1" fmla="*/ 116 h 116"/>
                <a:gd name="T2" fmla="*/ 0 w 110"/>
                <a:gd name="T3" fmla="*/ 96 h 116"/>
                <a:gd name="T4" fmla="*/ 0 w 110"/>
                <a:gd name="T5" fmla="*/ 0 h 116"/>
                <a:gd name="T6" fmla="*/ 110 w 110"/>
                <a:gd name="T7" fmla="*/ 2 h 116"/>
                <a:gd name="T8" fmla="*/ 110 w 110"/>
                <a:gd name="T9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116">
                  <a:moveTo>
                    <a:pt x="110" y="116"/>
                  </a:moveTo>
                  <a:lnTo>
                    <a:pt x="0" y="96"/>
                  </a:lnTo>
                  <a:lnTo>
                    <a:pt x="0" y="0"/>
                  </a:lnTo>
                  <a:lnTo>
                    <a:pt x="110" y="2"/>
                  </a:lnTo>
                  <a:lnTo>
                    <a:pt x="110" y="1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3247" tIns="46623" rIns="93247" bIns="46623" numCol="1" anchor="t" anchorCtr="0" compatLnSpc="1">
              <a:prstTxWarp prst="textNoShape">
                <a:avLst/>
              </a:prstTxWarp>
            </a:bodyPr>
            <a:lstStyle/>
            <a:p>
              <a:pPr defTabSz="932509"/>
              <a:endParaRPr lang="en-IN" sz="1873">
                <a:solidFill>
                  <a:srgbClr val="282828"/>
                </a:solidFill>
                <a:latin typeface="Segoe UI"/>
              </a:endParaRPr>
            </a:p>
          </p:txBody>
        </p:sp>
        <p:sp>
          <p:nvSpPr>
            <p:cNvPr id="283" name="Freeform 213"/>
            <p:cNvSpPr>
              <a:spLocks/>
            </p:cNvSpPr>
            <p:nvPr/>
          </p:nvSpPr>
          <p:spPr bwMode="auto">
            <a:xfrm>
              <a:off x="2662330" y="1844560"/>
              <a:ext cx="152645" cy="132416"/>
            </a:xfrm>
            <a:custGeom>
              <a:avLst/>
              <a:gdLst>
                <a:gd name="T0" fmla="*/ 166 w 166"/>
                <a:gd name="T1" fmla="*/ 142 h 144"/>
                <a:gd name="T2" fmla="*/ 0 w 166"/>
                <a:gd name="T3" fmla="*/ 144 h 144"/>
                <a:gd name="T4" fmla="*/ 0 w 166"/>
                <a:gd name="T5" fmla="*/ 28 h 144"/>
                <a:gd name="T6" fmla="*/ 166 w 166"/>
                <a:gd name="T7" fmla="*/ 0 h 144"/>
                <a:gd name="T8" fmla="*/ 166 w 166"/>
                <a:gd name="T9" fmla="*/ 142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144">
                  <a:moveTo>
                    <a:pt x="166" y="142"/>
                  </a:moveTo>
                  <a:lnTo>
                    <a:pt x="0" y="144"/>
                  </a:lnTo>
                  <a:lnTo>
                    <a:pt x="0" y="28"/>
                  </a:lnTo>
                  <a:lnTo>
                    <a:pt x="166" y="0"/>
                  </a:lnTo>
                  <a:lnTo>
                    <a:pt x="166" y="14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3247" tIns="46623" rIns="93247" bIns="46623" numCol="1" anchor="t" anchorCtr="0" compatLnSpc="1">
              <a:prstTxWarp prst="textNoShape">
                <a:avLst/>
              </a:prstTxWarp>
            </a:bodyPr>
            <a:lstStyle/>
            <a:p>
              <a:pPr defTabSz="932509"/>
              <a:endParaRPr lang="en-IN" sz="1873">
                <a:solidFill>
                  <a:srgbClr val="282828"/>
                </a:solidFill>
                <a:latin typeface="Segoe UI"/>
              </a:endParaRPr>
            </a:p>
          </p:txBody>
        </p:sp>
        <p:sp>
          <p:nvSpPr>
            <p:cNvPr id="284" name="Freeform 214"/>
            <p:cNvSpPr>
              <a:spLocks/>
            </p:cNvSpPr>
            <p:nvPr/>
          </p:nvSpPr>
          <p:spPr bwMode="auto">
            <a:xfrm>
              <a:off x="2662330" y="1991688"/>
              <a:ext cx="152645" cy="132416"/>
            </a:xfrm>
            <a:custGeom>
              <a:avLst/>
              <a:gdLst>
                <a:gd name="T0" fmla="*/ 166 w 166"/>
                <a:gd name="T1" fmla="*/ 144 h 144"/>
                <a:gd name="T2" fmla="*/ 0 w 166"/>
                <a:gd name="T3" fmla="*/ 116 h 144"/>
                <a:gd name="T4" fmla="*/ 0 w 166"/>
                <a:gd name="T5" fmla="*/ 0 h 144"/>
                <a:gd name="T6" fmla="*/ 166 w 166"/>
                <a:gd name="T7" fmla="*/ 2 h 144"/>
                <a:gd name="T8" fmla="*/ 166 w 166"/>
                <a:gd name="T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144">
                  <a:moveTo>
                    <a:pt x="166" y="144"/>
                  </a:moveTo>
                  <a:lnTo>
                    <a:pt x="0" y="116"/>
                  </a:lnTo>
                  <a:lnTo>
                    <a:pt x="0" y="0"/>
                  </a:lnTo>
                  <a:lnTo>
                    <a:pt x="166" y="2"/>
                  </a:lnTo>
                  <a:lnTo>
                    <a:pt x="166" y="14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3247" tIns="46623" rIns="93247" bIns="46623" numCol="1" anchor="t" anchorCtr="0" compatLnSpc="1">
              <a:prstTxWarp prst="textNoShape">
                <a:avLst/>
              </a:prstTxWarp>
            </a:bodyPr>
            <a:lstStyle/>
            <a:p>
              <a:pPr defTabSz="932509"/>
              <a:endParaRPr lang="en-IN" sz="1873">
                <a:solidFill>
                  <a:srgbClr val="282828"/>
                </a:solidFill>
                <a:latin typeface="Segoe UI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1690034" y="1969586"/>
              <a:ext cx="616598" cy="61659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32509"/>
              <a:endParaRPr lang="en-IN" sz="1873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37" name="Oval 36"/>
            <p:cNvSpPr>
              <a:spLocks noChangeAspect="1"/>
            </p:cNvSpPr>
            <p:nvPr/>
          </p:nvSpPr>
          <p:spPr>
            <a:xfrm>
              <a:off x="1732137" y="2011690"/>
              <a:ext cx="532388" cy="532388"/>
            </a:xfrm>
            <a:prstGeom prst="ellipse">
              <a:avLst/>
            </a:prstGeom>
            <a:solidFill>
              <a:srgbClr val="3277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3247" tIns="46623" rIns="93247" bIns="46623" numCol="1" anchor="t" anchorCtr="0" compatLnSpc="1">
              <a:prstTxWarp prst="textNoShape">
                <a:avLst/>
              </a:prstTxWarp>
            </a:bodyPr>
            <a:lstStyle/>
            <a:p>
              <a:pPr defTabSz="932509"/>
              <a:endParaRPr lang="en-IN" sz="1873">
                <a:solidFill>
                  <a:srgbClr val="282828"/>
                </a:solidFill>
                <a:latin typeface="Segoe UI"/>
              </a:endParaRPr>
            </a:p>
          </p:txBody>
        </p:sp>
        <p:sp>
          <p:nvSpPr>
            <p:cNvPr id="288" name="Freeform 218"/>
            <p:cNvSpPr>
              <a:spLocks/>
            </p:cNvSpPr>
            <p:nvPr/>
          </p:nvSpPr>
          <p:spPr bwMode="auto">
            <a:xfrm>
              <a:off x="1857916" y="2129765"/>
              <a:ext cx="263095" cy="286309"/>
            </a:xfrm>
            <a:custGeom>
              <a:avLst/>
              <a:gdLst>
                <a:gd name="T0" fmla="*/ 190 w 272"/>
                <a:gd name="T1" fmla="*/ 120 h 296"/>
                <a:gd name="T2" fmla="*/ 190 w 272"/>
                <a:gd name="T3" fmla="*/ 106 h 296"/>
                <a:gd name="T4" fmla="*/ 184 w 272"/>
                <a:gd name="T5" fmla="*/ 84 h 296"/>
                <a:gd name="T6" fmla="*/ 168 w 272"/>
                <a:gd name="T7" fmla="*/ 68 h 296"/>
                <a:gd name="T8" fmla="*/ 146 w 272"/>
                <a:gd name="T9" fmla="*/ 58 h 296"/>
                <a:gd name="T10" fmla="*/ 130 w 272"/>
                <a:gd name="T11" fmla="*/ 58 h 296"/>
                <a:gd name="T12" fmla="*/ 92 w 272"/>
                <a:gd name="T13" fmla="*/ 64 h 296"/>
                <a:gd name="T14" fmla="*/ 56 w 272"/>
                <a:gd name="T15" fmla="*/ 80 h 296"/>
                <a:gd name="T16" fmla="*/ 24 w 272"/>
                <a:gd name="T17" fmla="*/ 104 h 296"/>
                <a:gd name="T18" fmla="*/ 0 w 272"/>
                <a:gd name="T19" fmla="*/ 134 h 296"/>
                <a:gd name="T20" fmla="*/ 6 w 272"/>
                <a:gd name="T21" fmla="*/ 106 h 296"/>
                <a:gd name="T22" fmla="*/ 26 w 272"/>
                <a:gd name="T23" fmla="*/ 60 h 296"/>
                <a:gd name="T24" fmla="*/ 52 w 272"/>
                <a:gd name="T25" fmla="*/ 32 h 296"/>
                <a:gd name="T26" fmla="*/ 74 w 272"/>
                <a:gd name="T27" fmla="*/ 16 h 296"/>
                <a:gd name="T28" fmla="*/ 98 w 272"/>
                <a:gd name="T29" fmla="*/ 6 h 296"/>
                <a:gd name="T30" fmla="*/ 126 w 272"/>
                <a:gd name="T31" fmla="*/ 2 h 296"/>
                <a:gd name="T32" fmla="*/ 140 w 272"/>
                <a:gd name="T33" fmla="*/ 0 h 296"/>
                <a:gd name="T34" fmla="*/ 164 w 272"/>
                <a:gd name="T35" fmla="*/ 4 h 296"/>
                <a:gd name="T36" fmla="*/ 200 w 272"/>
                <a:gd name="T37" fmla="*/ 16 h 296"/>
                <a:gd name="T38" fmla="*/ 222 w 272"/>
                <a:gd name="T39" fmla="*/ 30 h 296"/>
                <a:gd name="T40" fmla="*/ 240 w 272"/>
                <a:gd name="T41" fmla="*/ 46 h 296"/>
                <a:gd name="T42" fmla="*/ 254 w 272"/>
                <a:gd name="T43" fmla="*/ 68 h 296"/>
                <a:gd name="T44" fmla="*/ 266 w 272"/>
                <a:gd name="T45" fmla="*/ 94 h 296"/>
                <a:gd name="T46" fmla="*/ 270 w 272"/>
                <a:gd name="T47" fmla="*/ 124 h 296"/>
                <a:gd name="T48" fmla="*/ 272 w 272"/>
                <a:gd name="T49" fmla="*/ 172 h 296"/>
                <a:gd name="T50" fmla="*/ 86 w 272"/>
                <a:gd name="T51" fmla="*/ 172 h 296"/>
                <a:gd name="T52" fmla="*/ 94 w 272"/>
                <a:gd name="T53" fmla="*/ 200 h 296"/>
                <a:gd name="T54" fmla="*/ 112 w 272"/>
                <a:gd name="T55" fmla="*/ 220 h 296"/>
                <a:gd name="T56" fmla="*/ 136 w 272"/>
                <a:gd name="T57" fmla="*/ 230 h 296"/>
                <a:gd name="T58" fmla="*/ 166 w 272"/>
                <a:gd name="T59" fmla="*/ 234 h 296"/>
                <a:gd name="T60" fmla="*/ 184 w 272"/>
                <a:gd name="T61" fmla="*/ 232 h 296"/>
                <a:gd name="T62" fmla="*/ 214 w 272"/>
                <a:gd name="T63" fmla="*/ 226 h 296"/>
                <a:gd name="T64" fmla="*/ 242 w 272"/>
                <a:gd name="T65" fmla="*/ 216 h 296"/>
                <a:gd name="T66" fmla="*/ 246 w 272"/>
                <a:gd name="T67" fmla="*/ 274 h 296"/>
                <a:gd name="T68" fmla="*/ 240 w 272"/>
                <a:gd name="T69" fmla="*/ 278 h 296"/>
                <a:gd name="T70" fmla="*/ 210 w 272"/>
                <a:gd name="T71" fmla="*/ 288 h 296"/>
                <a:gd name="T72" fmla="*/ 176 w 272"/>
                <a:gd name="T73" fmla="*/ 294 h 296"/>
                <a:gd name="T74" fmla="*/ 156 w 272"/>
                <a:gd name="T75" fmla="*/ 296 h 296"/>
                <a:gd name="T76" fmla="*/ 130 w 272"/>
                <a:gd name="T77" fmla="*/ 292 h 296"/>
                <a:gd name="T78" fmla="*/ 86 w 272"/>
                <a:gd name="T79" fmla="*/ 276 h 296"/>
                <a:gd name="T80" fmla="*/ 54 w 272"/>
                <a:gd name="T81" fmla="*/ 244 h 296"/>
                <a:gd name="T82" fmla="*/ 36 w 272"/>
                <a:gd name="T83" fmla="*/ 204 h 296"/>
                <a:gd name="T84" fmla="*/ 34 w 272"/>
                <a:gd name="T85" fmla="*/ 180 h 296"/>
                <a:gd name="T86" fmla="*/ 40 w 272"/>
                <a:gd name="T87" fmla="*/ 144 h 296"/>
                <a:gd name="T88" fmla="*/ 54 w 272"/>
                <a:gd name="T89" fmla="*/ 114 h 296"/>
                <a:gd name="T90" fmla="*/ 78 w 272"/>
                <a:gd name="T91" fmla="*/ 90 h 296"/>
                <a:gd name="T92" fmla="*/ 106 w 272"/>
                <a:gd name="T93" fmla="*/ 72 h 296"/>
                <a:gd name="T94" fmla="*/ 100 w 272"/>
                <a:gd name="T95" fmla="*/ 82 h 296"/>
                <a:gd name="T96" fmla="*/ 88 w 272"/>
                <a:gd name="T97" fmla="*/ 104 h 296"/>
                <a:gd name="T98" fmla="*/ 86 w 272"/>
                <a:gd name="T99" fmla="*/ 120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72" h="296">
                  <a:moveTo>
                    <a:pt x="86" y="120"/>
                  </a:moveTo>
                  <a:lnTo>
                    <a:pt x="190" y="120"/>
                  </a:lnTo>
                  <a:lnTo>
                    <a:pt x="190" y="120"/>
                  </a:lnTo>
                  <a:lnTo>
                    <a:pt x="190" y="106"/>
                  </a:lnTo>
                  <a:lnTo>
                    <a:pt x="188" y="94"/>
                  </a:lnTo>
                  <a:lnTo>
                    <a:pt x="184" y="84"/>
                  </a:lnTo>
                  <a:lnTo>
                    <a:pt x="176" y="74"/>
                  </a:lnTo>
                  <a:lnTo>
                    <a:pt x="168" y="68"/>
                  </a:lnTo>
                  <a:lnTo>
                    <a:pt x="158" y="62"/>
                  </a:lnTo>
                  <a:lnTo>
                    <a:pt x="146" y="58"/>
                  </a:lnTo>
                  <a:lnTo>
                    <a:pt x="130" y="58"/>
                  </a:lnTo>
                  <a:lnTo>
                    <a:pt x="130" y="58"/>
                  </a:lnTo>
                  <a:lnTo>
                    <a:pt x="110" y="58"/>
                  </a:lnTo>
                  <a:lnTo>
                    <a:pt x="92" y="64"/>
                  </a:lnTo>
                  <a:lnTo>
                    <a:pt x="72" y="70"/>
                  </a:lnTo>
                  <a:lnTo>
                    <a:pt x="56" y="80"/>
                  </a:lnTo>
                  <a:lnTo>
                    <a:pt x="38" y="90"/>
                  </a:lnTo>
                  <a:lnTo>
                    <a:pt x="24" y="104"/>
                  </a:lnTo>
                  <a:lnTo>
                    <a:pt x="10" y="118"/>
                  </a:lnTo>
                  <a:lnTo>
                    <a:pt x="0" y="134"/>
                  </a:lnTo>
                  <a:lnTo>
                    <a:pt x="0" y="134"/>
                  </a:lnTo>
                  <a:lnTo>
                    <a:pt x="6" y="106"/>
                  </a:lnTo>
                  <a:lnTo>
                    <a:pt x="14" y="82"/>
                  </a:lnTo>
                  <a:lnTo>
                    <a:pt x="26" y="60"/>
                  </a:lnTo>
                  <a:lnTo>
                    <a:pt x="44" y="40"/>
                  </a:lnTo>
                  <a:lnTo>
                    <a:pt x="52" y="32"/>
                  </a:lnTo>
                  <a:lnTo>
                    <a:pt x="62" y="24"/>
                  </a:lnTo>
                  <a:lnTo>
                    <a:pt x="74" y="16"/>
                  </a:lnTo>
                  <a:lnTo>
                    <a:pt x="86" y="12"/>
                  </a:lnTo>
                  <a:lnTo>
                    <a:pt x="98" y="6"/>
                  </a:lnTo>
                  <a:lnTo>
                    <a:pt x="112" y="4"/>
                  </a:lnTo>
                  <a:lnTo>
                    <a:pt x="126" y="2"/>
                  </a:lnTo>
                  <a:lnTo>
                    <a:pt x="140" y="0"/>
                  </a:lnTo>
                  <a:lnTo>
                    <a:pt x="140" y="0"/>
                  </a:lnTo>
                  <a:lnTo>
                    <a:pt x="152" y="2"/>
                  </a:lnTo>
                  <a:lnTo>
                    <a:pt x="164" y="4"/>
                  </a:lnTo>
                  <a:lnTo>
                    <a:pt x="188" y="10"/>
                  </a:lnTo>
                  <a:lnTo>
                    <a:pt x="200" y="16"/>
                  </a:lnTo>
                  <a:lnTo>
                    <a:pt x="212" y="22"/>
                  </a:lnTo>
                  <a:lnTo>
                    <a:pt x="222" y="30"/>
                  </a:lnTo>
                  <a:lnTo>
                    <a:pt x="232" y="38"/>
                  </a:lnTo>
                  <a:lnTo>
                    <a:pt x="240" y="46"/>
                  </a:lnTo>
                  <a:lnTo>
                    <a:pt x="248" y="58"/>
                  </a:lnTo>
                  <a:lnTo>
                    <a:pt x="254" y="68"/>
                  </a:lnTo>
                  <a:lnTo>
                    <a:pt x="260" y="80"/>
                  </a:lnTo>
                  <a:lnTo>
                    <a:pt x="266" y="94"/>
                  </a:lnTo>
                  <a:lnTo>
                    <a:pt x="268" y="108"/>
                  </a:lnTo>
                  <a:lnTo>
                    <a:pt x="270" y="124"/>
                  </a:lnTo>
                  <a:lnTo>
                    <a:pt x="272" y="138"/>
                  </a:lnTo>
                  <a:lnTo>
                    <a:pt x="272" y="172"/>
                  </a:lnTo>
                  <a:lnTo>
                    <a:pt x="86" y="172"/>
                  </a:lnTo>
                  <a:lnTo>
                    <a:pt x="86" y="172"/>
                  </a:lnTo>
                  <a:lnTo>
                    <a:pt x="88" y="188"/>
                  </a:lnTo>
                  <a:lnTo>
                    <a:pt x="94" y="200"/>
                  </a:lnTo>
                  <a:lnTo>
                    <a:pt x="102" y="210"/>
                  </a:lnTo>
                  <a:lnTo>
                    <a:pt x="112" y="220"/>
                  </a:lnTo>
                  <a:lnTo>
                    <a:pt x="124" y="226"/>
                  </a:lnTo>
                  <a:lnTo>
                    <a:pt x="136" y="230"/>
                  </a:lnTo>
                  <a:lnTo>
                    <a:pt x="152" y="234"/>
                  </a:lnTo>
                  <a:lnTo>
                    <a:pt x="166" y="234"/>
                  </a:lnTo>
                  <a:lnTo>
                    <a:pt x="166" y="234"/>
                  </a:lnTo>
                  <a:lnTo>
                    <a:pt x="184" y="232"/>
                  </a:lnTo>
                  <a:lnTo>
                    <a:pt x="200" y="230"/>
                  </a:lnTo>
                  <a:lnTo>
                    <a:pt x="214" y="226"/>
                  </a:lnTo>
                  <a:lnTo>
                    <a:pt x="226" y="222"/>
                  </a:lnTo>
                  <a:lnTo>
                    <a:pt x="242" y="216"/>
                  </a:lnTo>
                  <a:lnTo>
                    <a:pt x="246" y="212"/>
                  </a:lnTo>
                  <a:lnTo>
                    <a:pt x="246" y="274"/>
                  </a:lnTo>
                  <a:lnTo>
                    <a:pt x="246" y="274"/>
                  </a:lnTo>
                  <a:lnTo>
                    <a:pt x="240" y="278"/>
                  </a:lnTo>
                  <a:lnTo>
                    <a:pt x="222" y="284"/>
                  </a:lnTo>
                  <a:lnTo>
                    <a:pt x="210" y="288"/>
                  </a:lnTo>
                  <a:lnTo>
                    <a:pt x="194" y="292"/>
                  </a:lnTo>
                  <a:lnTo>
                    <a:pt x="176" y="294"/>
                  </a:lnTo>
                  <a:lnTo>
                    <a:pt x="156" y="296"/>
                  </a:lnTo>
                  <a:lnTo>
                    <a:pt x="156" y="296"/>
                  </a:lnTo>
                  <a:lnTo>
                    <a:pt x="144" y="294"/>
                  </a:lnTo>
                  <a:lnTo>
                    <a:pt x="130" y="292"/>
                  </a:lnTo>
                  <a:lnTo>
                    <a:pt x="108" y="286"/>
                  </a:lnTo>
                  <a:lnTo>
                    <a:pt x="86" y="276"/>
                  </a:lnTo>
                  <a:lnTo>
                    <a:pt x="68" y="262"/>
                  </a:lnTo>
                  <a:lnTo>
                    <a:pt x="54" y="244"/>
                  </a:lnTo>
                  <a:lnTo>
                    <a:pt x="44" y="224"/>
                  </a:lnTo>
                  <a:lnTo>
                    <a:pt x="36" y="204"/>
                  </a:lnTo>
                  <a:lnTo>
                    <a:pt x="34" y="180"/>
                  </a:lnTo>
                  <a:lnTo>
                    <a:pt x="34" y="180"/>
                  </a:lnTo>
                  <a:lnTo>
                    <a:pt x="36" y="162"/>
                  </a:lnTo>
                  <a:lnTo>
                    <a:pt x="40" y="144"/>
                  </a:lnTo>
                  <a:lnTo>
                    <a:pt x="46" y="128"/>
                  </a:lnTo>
                  <a:lnTo>
                    <a:pt x="54" y="114"/>
                  </a:lnTo>
                  <a:lnTo>
                    <a:pt x="66" y="100"/>
                  </a:lnTo>
                  <a:lnTo>
                    <a:pt x="78" y="90"/>
                  </a:lnTo>
                  <a:lnTo>
                    <a:pt x="92" y="80"/>
                  </a:lnTo>
                  <a:lnTo>
                    <a:pt x="106" y="72"/>
                  </a:lnTo>
                  <a:lnTo>
                    <a:pt x="106" y="72"/>
                  </a:lnTo>
                  <a:lnTo>
                    <a:pt x="100" y="82"/>
                  </a:lnTo>
                  <a:lnTo>
                    <a:pt x="94" y="90"/>
                  </a:lnTo>
                  <a:lnTo>
                    <a:pt x="88" y="104"/>
                  </a:lnTo>
                  <a:lnTo>
                    <a:pt x="86" y="116"/>
                  </a:lnTo>
                  <a:lnTo>
                    <a:pt x="86" y="120"/>
                  </a:lnTo>
                  <a:lnTo>
                    <a:pt x="86" y="12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3247" tIns="46623" rIns="93247" bIns="46623" numCol="1" anchor="t" anchorCtr="0" compatLnSpc="1">
              <a:prstTxWarp prst="textNoShape">
                <a:avLst/>
              </a:prstTxWarp>
            </a:bodyPr>
            <a:lstStyle/>
            <a:p>
              <a:pPr defTabSz="932509"/>
              <a:endParaRPr lang="en-IN" sz="1873">
                <a:solidFill>
                  <a:srgbClr val="282828"/>
                </a:solidFill>
                <a:latin typeface="Segoe UI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1191131" y="2586186"/>
              <a:ext cx="616598" cy="61659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32509"/>
              <a:endParaRPr lang="en-IN" sz="1873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40" name="Oval 39"/>
            <p:cNvSpPr>
              <a:spLocks noChangeAspect="1"/>
            </p:cNvSpPr>
            <p:nvPr/>
          </p:nvSpPr>
          <p:spPr>
            <a:xfrm>
              <a:off x="1233235" y="2628290"/>
              <a:ext cx="532388" cy="532388"/>
            </a:xfrm>
            <a:prstGeom prst="ellipse">
              <a:avLst/>
            </a:prstGeom>
            <a:solidFill>
              <a:srgbClr val="0072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3247" tIns="46623" rIns="93247" bIns="46623" numCol="1" anchor="t" anchorCtr="0" compatLnSpc="1">
              <a:prstTxWarp prst="textNoShape">
                <a:avLst/>
              </a:prstTxWarp>
            </a:bodyPr>
            <a:lstStyle/>
            <a:p>
              <a:pPr defTabSz="932509"/>
              <a:endParaRPr lang="en-IN" sz="1873">
                <a:solidFill>
                  <a:srgbClr val="282828"/>
                </a:solidFill>
                <a:latin typeface="Segoe UI"/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1021376" y="3311332"/>
              <a:ext cx="616598" cy="61659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32509"/>
              <a:endParaRPr lang="en-IN" sz="1873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43" name="Oval 42"/>
            <p:cNvSpPr>
              <a:spLocks noChangeAspect="1"/>
            </p:cNvSpPr>
            <p:nvPr/>
          </p:nvSpPr>
          <p:spPr>
            <a:xfrm>
              <a:off x="1063479" y="3353437"/>
              <a:ext cx="532388" cy="532388"/>
            </a:xfrm>
            <a:prstGeom prst="ellipse">
              <a:avLst/>
            </a:pr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3247" tIns="46623" rIns="93247" bIns="46623" numCol="1" anchor="t" anchorCtr="0" compatLnSpc="1">
              <a:prstTxWarp prst="textNoShape">
                <a:avLst/>
              </a:prstTxWarp>
            </a:bodyPr>
            <a:lstStyle/>
            <a:p>
              <a:pPr defTabSz="932509"/>
              <a:endParaRPr lang="en-IN" sz="1873">
                <a:solidFill>
                  <a:srgbClr val="282828"/>
                </a:solidFill>
                <a:latin typeface="Segoe UI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1200440" y="4067733"/>
              <a:ext cx="616598" cy="61659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32509"/>
              <a:endParaRPr lang="en-IN" sz="1873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51" name="Oval 50"/>
            <p:cNvSpPr>
              <a:spLocks noChangeAspect="1"/>
            </p:cNvSpPr>
            <p:nvPr/>
          </p:nvSpPr>
          <p:spPr>
            <a:xfrm>
              <a:off x="1242545" y="4109837"/>
              <a:ext cx="532388" cy="532388"/>
            </a:xfrm>
            <a:prstGeom prst="ellipse">
              <a:avLst/>
            </a:prstGeom>
            <a:solidFill>
              <a:srgbClr val="0082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3247" tIns="46623" rIns="93247" bIns="46623" numCol="1" anchor="t" anchorCtr="0" compatLnSpc="1">
              <a:prstTxWarp prst="textNoShape">
                <a:avLst/>
              </a:prstTxWarp>
            </a:bodyPr>
            <a:lstStyle/>
            <a:p>
              <a:pPr defTabSz="932509"/>
              <a:endParaRPr lang="en-IN" sz="1873">
                <a:solidFill>
                  <a:srgbClr val="282828"/>
                </a:solidFill>
                <a:latin typeface="Segoe UI"/>
              </a:endParaRPr>
            </a:p>
          </p:txBody>
        </p:sp>
        <p:sp>
          <p:nvSpPr>
            <p:cNvPr id="299" name="Freeform 231"/>
            <p:cNvSpPr>
              <a:spLocks/>
            </p:cNvSpPr>
            <p:nvPr/>
          </p:nvSpPr>
          <p:spPr bwMode="auto">
            <a:xfrm>
              <a:off x="1434285" y="4224537"/>
              <a:ext cx="203688" cy="289450"/>
            </a:xfrm>
            <a:custGeom>
              <a:avLst/>
              <a:gdLst>
                <a:gd name="T0" fmla="*/ 84 w 228"/>
                <a:gd name="T1" fmla="*/ 106 h 324"/>
                <a:gd name="T2" fmla="*/ 112 w 228"/>
                <a:gd name="T3" fmla="*/ 178 h 324"/>
                <a:gd name="T4" fmla="*/ 156 w 228"/>
                <a:gd name="T5" fmla="*/ 198 h 324"/>
                <a:gd name="T6" fmla="*/ 66 w 228"/>
                <a:gd name="T7" fmla="*/ 250 h 324"/>
                <a:gd name="T8" fmla="*/ 66 w 228"/>
                <a:gd name="T9" fmla="*/ 22 h 324"/>
                <a:gd name="T10" fmla="*/ 0 w 228"/>
                <a:gd name="T11" fmla="*/ 0 h 324"/>
                <a:gd name="T12" fmla="*/ 0 w 228"/>
                <a:gd name="T13" fmla="*/ 288 h 324"/>
                <a:gd name="T14" fmla="*/ 66 w 228"/>
                <a:gd name="T15" fmla="*/ 324 h 324"/>
                <a:gd name="T16" fmla="*/ 228 w 228"/>
                <a:gd name="T17" fmla="*/ 232 h 324"/>
                <a:gd name="T18" fmla="*/ 228 w 228"/>
                <a:gd name="T19" fmla="*/ 158 h 324"/>
                <a:gd name="T20" fmla="*/ 84 w 228"/>
                <a:gd name="T21" fmla="*/ 106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8" h="324">
                  <a:moveTo>
                    <a:pt x="84" y="106"/>
                  </a:moveTo>
                  <a:lnTo>
                    <a:pt x="112" y="178"/>
                  </a:lnTo>
                  <a:lnTo>
                    <a:pt x="156" y="198"/>
                  </a:lnTo>
                  <a:lnTo>
                    <a:pt x="66" y="250"/>
                  </a:lnTo>
                  <a:lnTo>
                    <a:pt x="66" y="22"/>
                  </a:lnTo>
                  <a:lnTo>
                    <a:pt x="0" y="0"/>
                  </a:lnTo>
                  <a:lnTo>
                    <a:pt x="0" y="288"/>
                  </a:lnTo>
                  <a:lnTo>
                    <a:pt x="66" y="324"/>
                  </a:lnTo>
                  <a:lnTo>
                    <a:pt x="228" y="232"/>
                  </a:lnTo>
                  <a:lnTo>
                    <a:pt x="228" y="158"/>
                  </a:lnTo>
                  <a:lnTo>
                    <a:pt x="84" y="10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3247" tIns="46623" rIns="93247" bIns="46623" numCol="1" anchor="t" anchorCtr="0" compatLnSpc="1">
              <a:prstTxWarp prst="textNoShape">
                <a:avLst/>
              </a:prstTxWarp>
            </a:bodyPr>
            <a:lstStyle/>
            <a:p>
              <a:pPr defTabSz="932509"/>
              <a:endParaRPr lang="en-IN" sz="1873">
                <a:solidFill>
                  <a:srgbClr val="282828"/>
                </a:solidFill>
                <a:latin typeface="Segoe UI"/>
              </a:endParaRPr>
            </a:p>
          </p:txBody>
        </p:sp>
        <p:pic>
          <p:nvPicPr>
            <p:cNvPr id="7" name="Picture 6" descr="A close up of a sign&#10;&#10;Description automatically generated">
              <a:extLst>
                <a:ext uri="{FF2B5EF4-FFF2-40B4-BE49-F238E27FC236}">
                  <a16:creationId xmlns:a16="http://schemas.microsoft.com/office/drawing/2014/main" id="{C321D3BC-BB72-4872-A927-5A0D2D0240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242832" y="4913649"/>
              <a:ext cx="532387" cy="532387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A562497-85A6-47C8-B073-38FE8D854E9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contras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094572" y="4893607"/>
              <a:ext cx="528992" cy="528992"/>
            </a:xfrm>
            <a:prstGeom prst="rect">
              <a:avLst/>
            </a:prstGeom>
          </p:spPr>
        </p:pic>
        <p:pic>
          <p:nvPicPr>
            <p:cNvPr id="12" name="Picture 11" descr="A close up of a logo&#10;&#10;Description automatically generated">
              <a:extLst>
                <a:ext uri="{FF2B5EF4-FFF2-40B4-BE49-F238E27FC236}">
                  <a16:creationId xmlns:a16="http://schemas.microsoft.com/office/drawing/2014/main" id="{B1BDF8A9-4C64-4998-B818-064B4791033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contras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244242" y="2631687"/>
              <a:ext cx="528992" cy="528992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C5078958-23AB-49EA-9498-469251816E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contrast="67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811194" y="4654468"/>
              <a:ext cx="528992" cy="528992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E98768B1-887B-4967-BC54-27919246928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rightnessContrast contras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920185" y="2027504"/>
              <a:ext cx="528992" cy="528992"/>
            </a:xfrm>
            <a:prstGeom prst="rect">
              <a:avLst/>
            </a:prstGeom>
            <a:noFill/>
          </p:spPr>
        </p:pic>
        <p:pic>
          <p:nvPicPr>
            <p:cNvPr id="26" name="Picture 25" descr="A close up of a logo&#10;&#10;Description automatically generated">
              <a:extLst>
                <a:ext uri="{FF2B5EF4-FFF2-40B4-BE49-F238E27FC236}">
                  <a16:creationId xmlns:a16="http://schemas.microsoft.com/office/drawing/2014/main" id="{142C9153-46DC-45F8-A7BE-71A219FFD3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rightnessContrast contras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468189" y="3354628"/>
              <a:ext cx="528992" cy="528992"/>
            </a:xfrm>
            <a:prstGeom prst="rect">
              <a:avLst/>
            </a:prstGeom>
          </p:spPr>
        </p:pic>
        <p:pic>
          <p:nvPicPr>
            <p:cNvPr id="32" name="Picture 31" descr="A close up of a logo&#10;&#10;Description automatically generated">
              <a:extLst>
                <a:ext uri="{FF2B5EF4-FFF2-40B4-BE49-F238E27FC236}">
                  <a16:creationId xmlns:a16="http://schemas.microsoft.com/office/drawing/2014/main" id="{6053ECF6-5075-42E5-B2F2-C20CE0A6EF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sharpenSoften amount="99000"/>
                      </a14:imgEffect>
                      <a14:imgEffect>
                        <a14:brightnessContrast contras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212147" y="1737480"/>
              <a:ext cx="528992" cy="528992"/>
            </a:xfrm>
            <a:prstGeom prst="rect">
              <a:avLst/>
            </a:prstGeom>
          </p:spPr>
        </p:pic>
        <p:pic>
          <p:nvPicPr>
            <p:cNvPr id="38" name="Picture 37" descr="A close up of a sign&#10;&#10;Description automatically generated">
              <a:extLst>
                <a:ext uri="{FF2B5EF4-FFF2-40B4-BE49-F238E27FC236}">
                  <a16:creationId xmlns:a16="http://schemas.microsoft.com/office/drawing/2014/main" id="{CC2C6ED8-221C-4DF4-A6B4-65307F508B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rightnessContrast contras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315617" y="2627230"/>
              <a:ext cx="528992" cy="528992"/>
            </a:xfrm>
            <a:prstGeom prst="rect">
              <a:avLst/>
            </a:prstGeom>
          </p:spPr>
        </p:pic>
        <p:pic>
          <p:nvPicPr>
            <p:cNvPr id="44" name="Picture 43" descr="A close up of a sign&#10;&#10;Description automatically generated">
              <a:extLst>
                <a:ext uri="{FF2B5EF4-FFF2-40B4-BE49-F238E27FC236}">
                  <a16:creationId xmlns:a16="http://schemas.microsoft.com/office/drawing/2014/main" id="{DD1D2BCF-D615-4178-B4DC-299BFF2C50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rightnessContrast contras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288566" y="4099550"/>
              <a:ext cx="528992" cy="528992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D7F0F868-A2F1-4744-8AD6-AF9161454DDF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rightnessContrast contras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71334" y="3348208"/>
              <a:ext cx="528992" cy="528992"/>
            </a:xfrm>
            <a:prstGeom prst="rect">
              <a:avLst/>
            </a:prstGeom>
            <a:noFill/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478724726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478F61F-44B0-425E-A6E4-DB4EFEE294A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9897" y="673100"/>
            <a:ext cx="11563350" cy="1940531"/>
          </a:xfrm>
        </p:spPr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38AFB39-DD49-4DEA-B36C-328D5C906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897" y="922257"/>
            <a:ext cx="11563350" cy="754061"/>
          </a:xfrm>
        </p:spPr>
        <p:txBody>
          <a:bodyPr/>
          <a:lstStyle/>
          <a:p>
            <a:r>
              <a:rPr lang="en-US"/>
              <a:t>Microsoft Search </a:t>
            </a:r>
            <a:r>
              <a:rPr lang="en-US">
                <a:latin typeface="Segoe UI" panose="020B0502040204020203" pitchFamily="34" charset="0"/>
              </a:rPr>
              <a:t>gives you the ability to easily find:</a:t>
            </a:r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F1D1A54-FFF1-4470-A9B7-FA2CFD7BE0B8}"/>
              </a:ext>
            </a:extLst>
          </p:cNvPr>
          <p:cNvSpPr/>
          <p:nvPr/>
        </p:nvSpPr>
        <p:spPr>
          <a:xfrm>
            <a:off x="1964634" y="1810733"/>
            <a:ext cx="96819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+mj-lt"/>
              </a:rPr>
              <a:t>Files:</a:t>
            </a:r>
            <a:r>
              <a:rPr lang="en-US" sz="2000">
                <a:solidFill>
                  <a:srgbClr val="000000"/>
                </a:solidFill>
                <a:latin typeface="Segoe UI" panose="020B0502040204020203" pitchFamily="34" charset="0"/>
              </a:rPr>
              <a:t> Contextual and relevant files on SharePoint, OneDrive for Business, and more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DE9F01-2AC7-481E-9137-2359A2EF4B26}"/>
              </a:ext>
            </a:extLst>
          </p:cNvPr>
          <p:cNvSpPr/>
          <p:nvPr/>
        </p:nvSpPr>
        <p:spPr>
          <a:xfrm>
            <a:off x="1951425" y="2457673"/>
            <a:ext cx="9683220" cy="707886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+mj-lt"/>
              </a:rPr>
              <a:t>People: </a:t>
            </a:r>
            <a:r>
              <a:rPr lang="en-US" sz="2000">
                <a:solidFill>
                  <a:srgbClr val="000000"/>
                </a:solidFill>
                <a:latin typeface="Segoe UI"/>
                <a:cs typeface="Segoe UI"/>
              </a:rPr>
              <a:t>Someone’s role within the company, what they’ve been working on, org charts, and ways to contact them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DE0FD3-CBA5-497C-879F-832F6E5DF7A4}"/>
              </a:ext>
            </a:extLst>
          </p:cNvPr>
          <p:cNvSpPr/>
          <p:nvPr/>
        </p:nvSpPr>
        <p:spPr>
          <a:xfrm>
            <a:off x="1964635" y="4930688"/>
            <a:ext cx="96819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+mj-lt"/>
              </a:rPr>
              <a:t>Groups: </a:t>
            </a:r>
            <a:r>
              <a:rPr lang="en-US" sz="2000">
                <a:solidFill>
                  <a:srgbClr val="000000"/>
                </a:solidFill>
                <a:latin typeface="Segoe UI" panose="020B0502040204020203" pitchFamily="34" charset="0"/>
              </a:rPr>
              <a:t>Office 365 groups by name or by members, then browse shared content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49ED0CA-E510-4448-BC4A-F441657C49CB}"/>
              </a:ext>
            </a:extLst>
          </p:cNvPr>
          <p:cNvSpPr/>
          <p:nvPr/>
        </p:nvSpPr>
        <p:spPr>
          <a:xfrm>
            <a:off x="1951425" y="4085454"/>
            <a:ext cx="99876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0000"/>
                </a:solidFill>
                <a:latin typeface="+mj-lt"/>
              </a:rPr>
              <a:t>Sites, answers and resources: </a:t>
            </a:r>
            <a:r>
              <a:rPr lang="en-US" sz="2000" dirty="0">
                <a:solidFill>
                  <a:srgbClr val="000000"/>
                </a:solidFill>
                <a:latin typeface="Segoe UI" panose="020B0502040204020203" pitchFamily="34" charset="0"/>
              </a:rPr>
              <a:t>Curated bookmarks help them navigate quickly to internal sites and tools, while Q&amp;As give them quick answers without additional clicks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EB4901D-73EF-4037-9DEF-4C88BF3E7C55}"/>
              </a:ext>
            </a:extLst>
          </p:cNvPr>
          <p:cNvSpPr/>
          <p:nvPr/>
        </p:nvSpPr>
        <p:spPr>
          <a:xfrm>
            <a:off x="1956510" y="5595474"/>
            <a:ext cx="96781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+mj-lt"/>
              </a:rPr>
              <a:t>Locations: </a:t>
            </a:r>
            <a:r>
              <a:rPr lang="en-US" sz="2000">
                <a:solidFill>
                  <a:srgbClr val="000000"/>
                </a:solidFill>
                <a:latin typeface="Segoe UI" panose="020B0502040204020203" pitchFamily="34" charset="0"/>
              </a:rPr>
              <a:t>Addresses, maps, and directions to company buildings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9D446FD-487F-41FD-890F-C543A9BB29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888" y="1692793"/>
            <a:ext cx="637059" cy="63705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11BE930-BACA-46A0-817A-735E6D9C25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508" y="2438468"/>
            <a:ext cx="652483" cy="63705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C42F7E2-7C40-4102-808B-AF74FF9E3A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0888" y="4786613"/>
            <a:ext cx="637058" cy="63705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04050C4-F535-4454-A9A1-D906219E12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8550" y="4174164"/>
            <a:ext cx="516493" cy="51649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E4DF5D0-F2B4-4A4D-83C1-0B368DE767B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3290" y="5459981"/>
            <a:ext cx="550919" cy="55091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0ADE1C9-7798-4395-A8BC-3BBD40A4C9C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4113" y="3296874"/>
            <a:ext cx="516493" cy="516493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44109643-0EB3-41AA-A1B4-90099EDC338D}"/>
              </a:ext>
            </a:extLst>
          </p:cNvPr>
          <p:cNvSpPr/>
          <p:nvPr/>
        </p:nvSpPr>
        <p:spPr>
          <a:xfrm>
            <a:off x="1964635" y="3249103"/>
            <a:ext cx="9681954" cy="707886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+mj-lt"/>
              </a:rPr>
              <a:t>Teams conversations: </a:t>
            </a:r>
            <a:r>
              <a:rPr lang="en-US" sz="2000">
                <a:solidFill>
                  <a:srgbClr val="000000"/>
                </a:solidFill>
                <a:latin typeface="Segoe UI"/>
                <a:cs typeface="Segoe UI"/>
              </a:rPr>
              <a:t>Bing is the only entry point that surfaces Teams and Yammer conversations for users</a:t>
            </a:r>
          </a:p>
        </p:txBody>
      </p:sp>
    </p:spTree>
    <p:extLst>
      <p:ext uri="{BB962C8B-B14F-4D97-AF65-F5344CB8AC3E}">
        <p14:creationId xmlns:p14="http://schemas.microsoft.com/office/powerpoint/2010/main" val="3687693270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C021260-B07E-4798-961D-2C77A8876CA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9455" y="1765300"/>
            <a:ext cx="11403647" cy="3754874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2000" dirty="0"/>
              <a:t>The following Office 365 apps use Microsoft Search:</a:t>
            </a:r>
            <a:endParaRPr lang="en-US" sz="2000" dirty="0">
              <a:solidFill>
                <a:srgbClr val="FF0000"/>
              </a:solidFill>
            </a:endParaRPr>
          </a:p>
          <a:p>
            <a:pPr marL="457200" indent="-45720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SharePoint Online</a:t>
            </a:r>
          </a:p>
          <a:p>
            <a:pPr marL="457200" indent="-45720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OneDrive for Business</a:t>
            </a:r>
          </a:p>
          <a:p>
            <a:pPr marL="457200" indent="-45720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Outlook on the web</a:t>
            </a:r>
          </a:p>
          <a:p>
            <a:pPr marL="457200" indent="-45720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Office apps (Word, PowerPoint, Excel, etc.) on Windows</a:t>
            </a:r>
          </a:p>
          <a:p>
            <a:pPr marL="457200" indent="-45720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2000" dirty="0"/>
              <a:t>In addition, users find Microsoft Search in:</a:t>
            </a:r>
          </a:p>
          <a:p>
            <a:pPr marL="457200" indent="-45720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Bing</a:t>
            </a:r>
          </a:p>
          <a:p>
            <a:pPr marL="457200" indent="-45720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Office.com</a:t>
            </a:r>
          </a:p>
          <a:p>
            <a:pPr marL="457200" indent="-45720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The starting pages for Word, Excel, and PowerPoint Online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en-US" sz="2000" dirty="0"/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FC7B40C-24E7-4962-B129-0F65AAA3B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Where is Microsoft Search currently enabled?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2514AC7-007C-42D0-94F4-00829AA7EF66}"/>
              </a:ext>
            </a:extLst>
          </p:cNvPr>
          <p:cNvGrpSpPr/>
          <p:nvPr/>
        </p:nvGrpSpPr>
        <p:grpSpPr>
          <a:xfrm>
            <a:off x="7785780" y="1470219"/>
            <a:ext cx="4391706" cy="2235031"/>
            <a:chOff x="415926" y="5317740"/>
            <a:chExt cx="4391706" cy="2235031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B079C3C5-EB71-4BBB-8EE0-8F7A9612509B}"/>
                </a:ext>
              </a:extLst>
            </p:cNvPr>
            <p:cNvSpPr/>
            <p:nvPr/>
          </p:nvSpPr>
          <p:spPr bwMode="auto">
            <a:xfrm>
              <a:off x="415926" y="5317740"/>
              <a:ext cx="4391706" cy="2235031"/>
            </a:xfrm>
            <a:prstGeom prst="roundRect">
              <a:avLst/>
            </a:prstGeom>
            <a:solidFill>
              <a:srgbClr val="D83B0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47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40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312DE44-D8FA-4A75-84B9-206F4E63B61C}"/>
                </a:ext>
              </a:extLst>
            </p:cNvPr>
            <p:cNvSpPr/>
            <p:nvPr/>
          </p:nvSpPr>
          <p:spPr>
            <a:xfrm>
              <a:off x="1079989" y="5536357"/>
              <a:ext cx="3467178" cy="1808425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  <a:latin typeface="+mj-lt"/>
                </a:rPr>
                <a:t>Presenter: edit list as appropriate for subscription/applications used your organization  </a:t>
              </a:r>
            </a:p>
            <a:p>
              <a:endParaRPr lang="en-US" sz="1400" b="1" dirty="0">
                <a:solidFill>
                  <a:schemeClr val="bg1"/>
                </a:solidFill>
                <a:latin typeface="+mj-lt"/>
              </a:endParaRPr>
            </a:p>
            <a:p>
              <a:r>
                <a:rPr lang="en-US" sz="1400" b="1" dirty="0">
                  <a:solidFill>
                    <a:schemeClr val="bg1"/>
                  </a:solidFill>
                  <a:latin typeface="+mj-lt"/>
                </a:rPr>
                <a:t>View the full list at </a:t>
              </a:r>
              <a:br>
                <a:rPr lang="en-US" sz="1400" b="1" dirty="0">
                  <a:solidFill>
                    <a:schemeClr val="bg1"/>
                  </a:solidFill>
                  <a:latin typeface="+mj-lt"/>
                </a:rPr>
              </a:br>
              <a:r>
                <a:rPr lang="en-US" sz="1400" b="1" dirty="0">
                  <a:solidFill>
                    <a:schemeClr val="bg1"/>
                  </a:solidFill>
                  <a:latin typeface="+mj-lt"/>
                  <a:ea typeface="+mn-lt"/>
                  <a:cs typeface="+mn-lt"/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https://docs.microsoft.com/microsoftsearch/overview-microsoft-search#requirements</a:t>
              </a:r>
              <a:endParaRPr lang="en-US" sz="1400" b="1" dirty="0">
                <a:solidFill>
                  <a:schemeClr val="bg1"/>
                </a:solidFill>
                <a:latin typeface="+mj-lt"/>
              </a:endParaRPr>
            </a:p>
          </p:txBody>
        </p:sp>
        <p:pic>
          <p:nvPicPr>
            <p:cNvPr id="8" name="Graphic 7" descr="Warning">
              <a:extLst>
                <a:ext uri="{FF2B5EF4-FFF2-40B4-BE49-F238E27FC236}">
                  <a16:creationId xmlns:a16="http://schemas.microsoft.com/office/drawing/2014/main" id="{6A0D3F49-6CA0-4C6B-827B-ACD5425B9ED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13090" y="5563455"/>
              <a:ext cx="600994" cy="6009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95088614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B5CE76C-9628-4907-9A7B-9FFC3E9ADEB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6088" y="2182297"/>
            <a:ext cx="5167903" cy="282641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/>
              <a:t>Use Microsoft Search anywhere you go – and on any device with a browser.  </a:t>
            </a:r>
            <a:br>
              <a:rPr lang="en-US" sz="2000"/>
            </a:br>
            <a:r>
              <a:rPr lang="en-US" sz="2000"/>
              <a:t>(Desktop, Tablet, Smartphone)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/>
              <a:t>Find relevant workplace information as well as information from the internet, at the same time.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/>
              <a:t>The only way (currently) to search across files, internal sites and resources, and conversations in Teams and Yammer.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EA204DF-D8F6-48DC-B76F-C2F8BAE4E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Bing makes it easy to use Microsoft Search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DB5E1866-EF75-4A3F-B6B6-952805F9D5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38875" y="1493290"/>
            <a:ext cx="6021099" cy="42687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55811759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Microsoft 365 PPT Template - 2018">
  <a:themeElements>
    <a:clrScheme name="Custom 4">
      <a:dk1>
        <a:srgbClr val="282828"/>
      </a:dk1>
      <a:lt1>
        <a:srgbClr val="FFFFFF"/>
      </a:lt1>
      <a:dk2>
        <a:srgbClr val="282828"/>
      </a:dk2>
      <a:lt2>
        <a:srgbClr val="FFFFFF"/>
      </a:lt2>
      <a:accent1>
        <a:srgbClr val="0078D4"/>
      </a:accent1>
      <a:accent2>
        <a:srgbClr val="002050"/>
      </a:accent2>
      <a:accent3>
        <a:srgbClr val="939393"/>
      </a:accent3>
      <a:accent4>
        <a:srgbClr val="00BCF2"/>
      </a:accent4>
      <a:accent5>
        <a:srgbClr val="6C6E6C"/>
      </a:accent5>
      <a:accent6>
        <a:srgbClr val="2E2F2E"/>
      </a:accent6>
      <a:hlink>
        <a:srgbClr val="0078D4"/>
      </a:hlink>
      <a:folHlink>
        <a:srgbClr val="0078D4"/>
      </a:folHlink>
    </a:clrScheme>
    <a:fontScheme name="Custom 25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icrosoft 365 PPT Template 2018_2" id="{01A7FB2A-7862-441E-89D5-C3EE05893CAC}" vid="{DEC62A46-47F5-4825-899D-4E8B117FF74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0fe64374-4513-4345-99a0-ca2ccafa536d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9B8990C377EC4B8E7D64200E10CAED" ma:contentTypeVersion="11" ma:contentTypeDescription="Create a new document." ma:contentTypeScope="" ma:versionID="2dd6dca6786d9179682f5312c49147a0">
  <xsd:schema xmlns:xsd="http://www.w3.org/2001/XMLSchema" xmlns:xs="http://www.w3.org/2001/XMLSchema" xmlns:p="http://schemas.microsoft.com/office/2006/metadata/properties" xmlns:ns2="0fe64374-4513-4345-99a0-ca2ccafa536d" xmlns:ns3="8cb14588-7633-4c35-8a89-27c917d7a366" targetNamespace="http://schemas.microsoft.com/office/2006/metadata/properties" ma:root="true" ma:fieldsID="dbf04034f0b0ed2ce7bc084d150403b5" ns2:_="" ns3:_="">
    <xsd:import namespace="0fe64374-4513-4345-99a0-ca2ccafa536d"/>
    <xsd:import namespace="8cb14588-7633-4c35-8a89-27c917d7a36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e64374-4513-4345-99a0-ca2ccafa536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b14588-7633-4c35-8a89-27c917d7a366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41810B4-A149-47AC-9889-77A273BE89B6}">
  <ds:schemaRefs>
    <ds:schemaRef ds:uri="http://schemas.microsoft.com/office/2006/metadata/properties"/>
    <ds:schemaRef ds:uri="http://schemas.microsoft.com/office/infopath/2007/PartnerControls"/>
    <ds:schemaRef ds:uri="0fe64374-4513-4345-99a0-ca2ccafa536d"/>
  </ds:schemaRefs>
</ds:datastoreItem>
</file>

<file path=customXml/itemProps2.xml><?xml version="1.0" encoding="utf-8"?>
<ds:datastoreItem xmlns:ds="http://schemas.openxmlformats.org/officeDocument/2006/customXml" ds:itemID="{C8BB2BD9-5EE9-4A70-8F80-842D8B9B05B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fe64374-4513-4345-99a0-ca2ccafa536d"/>
    <ds:schemaRef ds:uri="8cb14588-7633-4c35-8a89-27c917d7a36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53506D8-084B-4444-B996-3A1C85D13C8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1102</TotalTime>
  <Words>1564</Words>
  <Application>Microsoft Office PowerPoint</Application>
  <PresentationFormat>Custom</PresentationFormat>
  <Paragraphs>243</Paragraphs>
  <Slides>22</Slides>
  <Notes>19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Microsoft 365 PPT Template - 2018</vt:lpstr>
      <vt:lpstr>PowerPoint Presentation</vt:lpstr>
      <vt:lpstr>User Training:  Microsoft Search in Bing</vt:lpstr>
      <vt:lpstr>Today’s Agenda:</vt:lpstr>
      <vt:lpstr>We all struggle finding information…</vt:lpstr>
      <vt:lpstr>Why?</vt:lpstr>
      <vt:lpstr>Microsoft Search: Intelligent search for the modern workplace</vt:lpstr>
      <vt:lpstr>Microsoft Search gives you the ability to easily find:</vt:lpstr>
      <vt:lpstr>Where is Microsoft Search currently enabled?</vt:lpstr>
      <vt:lpstr>Bing makes it easy to use Microsoft Search</vt:lpstr>
      <vt:lpstr>How to access Microsoft Search in Bing</vt:lpstr>
      <vt:lpstr>Search Results</vt:lpstr>
      <vt:lpstr>Search Results</vt:lpstr>
      <vt:lpstr>Search Tips: Documents and other files</vt:lpstr>
      <vt:lpstr>Search Tips: People, groups, and teams</vt:lpstr>
      <vt:lpstr>Search Tips: Conversations in Microsoft Teams &amp; Yammer</vt:lpstr>
      <vt:lpstr>Search Tips: Internal sites, resources, and more</vt:lpstr>
      <vt:lpstr>Suggest a new company bookmark</vt:lpstr>
      <vt:lpstr>Search Tips: Locations</vt:lpstr>
      <vt:lpstr>More information on using Microsoft Search</vt:lpstr>
      <vt:lpstr>Questions?</vt:lpstr>
      <vt:lpstr>PowerPoint Presentation</vt:lpstr>
      <vt:lpstr>Powering Microsoft Search: Microsoft Graph</vt:lpstr>
    </vt:vector>
  </TitlesOfParts>
  <Company>Microsoft 365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Search in Bing Customer Presentation</dc:title>
  <dc:creator/>
  <dc:description>Template by: Zoey Vong; ZUM Communications
Formatted by:</dc:description>
  <cp:lastModifiedBy>Graeme Bennett (IFG)</cp:lastModifiedBy>
  <cp:revision>8</cp:revision>
  <dcterms:created xsi:type="dcterms:W3CDTF">2019-04-24T13:07:46Z</dcterms:created>
  <dcterms:modified xsi:type="dcterms:W3CDTF">2019-09-18T12:34:04Z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v-ellars@microsoft.com</vt:lpwstr>
  </property>
  <property fmtid="{D5CDD505-2E9C-101B-9397-08002B2CF9AE}" pid="5" name="MSIP_Label_f42aa342-8706-4288-bd11-ebb85995028c_SetDate">
    <vt:lpwstr>2017-12-15T19:02:32.0807259Z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Extended_MSFT_Method">
    <vt:lpwstr>Automatic</vt:lpwstr>
  </property>
  <property fmtid="{D5CDD505-2E9C-101B-9397-08002B2CF9AE}" pid="9" name="Sensitivity">
    <vt:lpwstr>General</vt:lpwstr>
  </property>
  <property fmtid="{D5CDD505-2E9C-101B-9397-08002B2CF9AE}" pid="10" name="ContentTypeId">
    <vt:lpwstr>0x0101002E9B8990C377EC4B8E7D64200E10CAED</vt:lpwstr>
  </property>
  <property fmtid="{D5CDD505-2E9C-101B-9397-08002B2CF9AE}" pid="11" name="of67e5d4b76f4a9db8769983fda9cec0">
    <vt:lpwstr/>
  </property>
  <property fmtid="{D5CDD505-2E9C-101B-9397-08002B2CF9AE}" pid="12" name="NewsType">
    <vt:lpwstr/>
  </property>
  <property fmtid="{D5CDD505-2E9C-101B-9397-08002B2CF9AE}" pid="13" name="TaxKeyword">
    <vt:lpwstr/>
  </property>
  <property fmtid="{D5CDD505-2E9C-101B-9397-08002B2CF9AE}" pid="14" name="_dlc_policyId">
    <vt:lpwstr/>
  </property>
  <property fmtid="{D5CDD505-2E9C-101B-9397-08002B2CF9AE}" pid="15" name="Region">
    <vt:lpwstr/>
  </property>
  <property fmtid="{D5CDD505-2E9C-101B-9397-08002B2CF9AE}" pid="16" name="Confidentiality">
    <vt:lpwstr>38;#customer ready|8986c41d-21c5-4f8f-8a12-ea4625b46858</vt:lpwstr>
  </property>
  <property fmtid="{D5CDD505-2E9C-101B-9397-08002B2CF9AE}" pid="17" name="ItemType">
    <vt:lpwstr/>
  </property>
  <property fmtid="{D5CDD505-2E9C-101B-9397-08002B2CF9AE}" pid="18" name="MSProducts">
    <vt:lpwstr/>
  </property>
  <property fmtid="{D5CDD505-2E9C-101B-9397-08002B2CF9AE}" pid="19" name="Industries">
    <vt:lpwstr/>
  </property>
  <property fmtid="{D5CDD505-2E9C-101B-9397-08002B2CF9AE}" pid="20" name="Competitors">
    <vt:lpwstr/>
  </property>
  <property fmtid="{D5CDD505-2E9C-101B-9397-08002B2CF9AE}" pid="21" name="SMSGDomain">
    <vt:lpwstr/>
  </property>
  <property fmtid="{D5CDD505-2E9C-101B-9397-08002B2CF9AE}" pid="22" name="ExperienceContentType">
    <vt:lpwstr/>
  </property>
  <property fmtid="{D5CDD505-2E9C-101B-9397-08002B2CF9AE}" pid="23" name="BusinessArchitecture">
    <vt:lpwstr/>
  </property>
  <property fmtid="{D5CDD505-2E9C-101B-9397-08002B2CF9AE}" pid="24" name="Products">
    <vt:lpwstr>1268;#Bing|2b1138e1-7383-4956-8c40-abf30c7631c5</vt:lpwstr>
  </property>
  <property fmtid="{D5CDD505-2E9C-101B-9397-08002B2CF9AE}" pid="25" name="l6f004f21209409da86a713c0f24627d">
    <vt:lpwstr/>
  </property>
  <property fmtid="{D5CDD505-2E9C-101B-9397-08002B2CF9AE}" pid="26" name="MSProductsTaxHTField0">
    <vt:lpwstr/>
  </property>
  <property fmtid="{D5CDD505-2E9C-101B-9397-08002B2CF9AE}" pid="27" name="e8080b0481964c759b2c36ae49591b31">
    <vt:lpwstr/>
  </property>
  <property fmtid="{D5CDD505-2E9C-101B-9397-08002B2CF9AE}" pid="28" name="_docset_NoMedatataSyncRequired">
    <vt:lpwstr>False</vt:lpwstr>
  </property>
  <property fmtid="{D5CDD505-2E9C-101B-9397-08002B2CF9AE}" pid="29" name="TechnicalLevel">
    <vt:lpwstr>1252;#100 (beginner)|7d022d07-ff67-4af8-910d-8ea6b46b5908</vt:lpwstr>
  </property>
  <property fmtid="{D5CDD505-2E9C-101B-9397-08002B2CF9AE}" pid="30" name="SMSG Items">
    <vt:lpwstr>1260;#documents|e037ed84-7d8e-4cbb-9c8f-61e80301a44f</vt:lpwstr>
  </property>
  <property fmtid="{D5CDD505-2E9C-101B-9397-08002B2CF9AE}" pid="31" name="Audiences">
    <vt:lpwstr/>
  </property>
  <property fmtid="{D5CDD505-2E9C-101B-9397-08002B2CF9AE}" pid="32" name="ldac8aee9d1f469e8cd8c3f8d6a615f2">
    <vt:lpwstr/>
  </property>
  <property fmtid="{D5CDD505-2E9C-101B-9397-08002B2CF9AE}" pid="33" name="Solution Areas">
    <vt:lpwstr>1255;#Modern Workplace|39df01a3-82cd-47ef-b6b1-408d453c91ef</vt:lpwstr>
  </property>
  <property fmtid="{D5CDD505-2E9C-101B-9397-08002B2CF9AE}" pid="34" name="EmployeeRole">
    <vt:lpwstr/>
  </property>
  <property fmtid="{D5CDD505-2E9C-101B-9397-08002B2CF9AE}" pid="35" name="NewsTopic">
    <vt:lpwstr/>
  </property>
  <property fmtid="{D5CDD505-2E9C-101B-9397-08002B2CF9AE}" pid="36" name="Roles">
    <vt:lpwstr/>
  </property>
  <property fmtid="{D5CDD505-2E9C-101B-9397-08002B2CF9AE}" pid="37" name="ItemRetentionFormula">
    <vt:lpwstr/>
  </property>
  <property fmtid="{D5CDD505-2E9C-101B-9397-08002B2CF9AE}" pid="38" name="NewsSource">
    <vt:lpwstr/>
  </property>
  <property fmtid="{D5CDD505-2E9C-101B-9397-08002B2CF9AE}" pid="39" name="MSProfessions">
    <vt:lpwstr>1258;#Sales|72627068-acd7-4c1a-8b95-a0256be5dc9f;#1265;#Technical Sales|831f7989-43a4-4e48-852a-a5355978f47f;#1257;#Marketing|6bac43fe-835f-4207-8dba-9b6899aa3139</vt:lpwstr>
  </property>
  <property fmtid="{D5CDD505-2E9C-101B-9397-08002B2CF9AE}" pid="40" name="SMSGTags">
    <vt:lpwstr/>
  </property>
  <property fmtid="{D5CDD505-2E9C-101B-9397-08002B2CF9AE}" pid="41" name="_dlc_DocIdItemGuid">
    <vt:lpwstr>a586d54d-8e34-4d6b-9120-520ea03aa668</vt:lpwstr>
  </property>
  <property fmtid="{D5CDD505-2E9C-101B-9397-08002B2CF9AE}" pid="42" name="MSPhysicalGeography">
    <vt:lpwstr/>
  </property>
  <property fmtid="{D5CDD505-2E9C-101B-9397-08002B2CF9AE}" pid="43" name="j3562c58ee414e028925bc902cfc01a1">
    <vt:lpwstr/>
  </property>
  <property fmtid="{D5CDD505-2E9C-101B-9397-08002B2CF9AE}" pid="44" name="EnterpriseDomainTags">
    <vt:lpwstr/>
  </property>
  <property fmtid="{D5CDD505-2E9C-101B-9397-08002B2CF9AE}" pid="45" name="la4444b61d19467597d63190b69ac227">
    <vt:lpwstr/>
  </property>
  <property fmtid="{D5CDD505-2E9C-101B-9397-08002B2CF9AE}" pid="46" name="ActivitiesAndPrograms">
    <vt:lpwstr/>
  </property>
  <property fmtid="{D5CDD505-2E9C-101B-9397-08002B2CF9AE}" pid="47" name="Segments">
    <vt:lpwstr/>
  </property>
  <property fmtid="{D5CDD505-2E9C-101B-9397-08002B2CF9AE}" pid="48" name="Partners">
    <vt:lpwstr/>
  </property>
  <property fmtid="{D5CDD505-2E9C-101B-9397-08002B2CF9AE}" pid="49" name="MSIP_Label_f42aa342-8706-4288-bd11-ebb85995028c_ActionId">
    <vt:lpwstr>adec6155-0f96-4978-a45e-c5ed6f941685</vt:lpwstr>
  </property>
  <property fmtid="{D5CDD505-2E9C-101B-9397-08002B2CF9AE}" pid="50" name="Groups">
    <vt:lpwstr/>
  </property>
  <property fmtid="{D5CDD505-2E9C-101B-9397-08002B2CF9AE}" pid="51" name="Topics">
    <vt:lpwstr/>
  </property>
  <property fmtid="{D5CDD505-2E9C-101B-9397-08002B2CF9AE}" pid="52" name="Languages">
    <vt:lpwstr/>
  </property>
</Properties>
</file>