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5" r:id="rId5"/>
  </p:sldMasterIdLst>
  <p:notesMasterIdLst>
    <p:notesMasterId r:id="rId45"/>
  </p:notesMasterIdLst>
  <p:sldIdLst>
    <p:sldId id="5955" r:id="rId6"/>
    <p:sldId id="5623" r:id="rId7"/>
    <p:sldId id="5957" r:id="rId8"/>
    <p:sldId id="5933" r:id="rId9"/>
    <p:sldId id="5858" r:id="rId10"/>
    <p:sldId id="361" r:id="rId11"/>
    <p:sldId id="5859" r:id="rId12"/>
    <p:sldId id="5613" r:id="rId13"/>
    <p:sldId id="2352" r:id="rId14"/>
    <p:sldId id="5938" r:id="rId15"/>
    <p:sldId id="5868" r:id="rId16"/>
    <p:sldId id="5869" r:id="rId17"/>
    <p:sldId id="5871" r:id="rId18"/>
    <p:sldId id="5874" r:id="rId19"/>
    <p:sldId id="5873" r:id="rId20"/>
    <p:sldId id="5966" r:id="rId21"/>
    <p:sldId id="5958" r:id="rId22"/>
    <p:sldId id="5610" r:id="rId23"/>
    <p:sldId id="1753" r:id="rId24"/>
    <p:sldId id="1756" r:id="rId25"/>
    <p:sldId id="1757" r:id="rId26"/>
    <p:sldId id="266" r:id="rId27"/>
    <p:sldId id="2362" r:id="rId28"/>
    <p:sldId id="1745" r:id="rId29"/>
    <p:sldId id="1746" r:id="rId30"/>
    <p:sldId id="1747" r:id="rId31"/>
    <p:sldId id="5879" r:id="rId32"/>
    <p:sldId id="5882" r:id="rId33"/>
    <p:sldId id="5883" r:id="rId34"/>
    <p:sldId id="5720" r:id="rId35"/>
    <p:sldId id="5721" r:id="rId36"/>
    <p:sldId id="5722" r:id="rId37"/>
    <p:sldId id="5885" r:id="rId38"/>
    <p:sldId id="5959" r:id="rId39"/>
    <p:sldId id="5954" r:id="rId40"/>
    <p:sldId id="1511" r:id="rId41"/>
    <p:sldId id="5772" r:id="rId42"/>
    <p:sldId id="5965" r:id="rId43"/>
    <p:sldId id="59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 Finkelstein (YOJ Inc.)" initials="SF(I" lastIdx="4" clrIdx="6">
    <p:extLst>
      <p:ext uri="{19B8F6BF-5375-455C-9EA6-DF929625EA0E}">
        <p15:presenceInfo xmlns:p15="http://schemas.microsoft.com/office/powerpoint/2012/main" userId="S::v-safink@microsoft.com::b8f10acf-096f-40c6-8dce-58b192ac1d8e" providerId="AD"/>
      </p:ext>
    </p:extLst>
  </p:cmAuthor>
  <p:cmAuthor id="1" name="Jenaya Benson (Unify Consulting LLC)" initials="JB(CL" lastIdx="24" clrIdx="0">
    <p:extLst>
      <p:ext uri="{19B8F6BF-5375-455C-9EA6-DF929625EA0E}">
        <p15:presenceInfo xmlns:p15="http://schemas.microsoft.com/office/powerpoint/2012/main" userId="S::v-jebens@microsoft.com::a98765ab-a746-44d8-8d53-42b36f9772ba" providerId="AD"/>
      </p:ext>
    </p:extLst>
  </p:cmAuthor>
  <p:cmAuthor id="2" name="Olivia Becker" initials="OB" lastIdx="44" clrIdx="1">
    <p:extLst>
      <p:ext uri="{19B8F6BF-5375-455C-9EA6-DF929625EA0E}">
        <p15:presenceInfo xmlns:p15="http://schemas.microsoft.com/office/powerpoint/2012/main" userId="S::v-olbe@microsoft.com::a83ee7fa-5667-46a7-8163-8f518a2ef61a" providerId="AD"/>
      </p:ext>
    </p:extLst>
  </p:cmAuthor>
  <p:cmAuthor id="3" name="Kenneth Haynes (Provoke Solutions Inc)" initials="KI" lastIdx="2" clrIdx="2">
    <p:extLst>
      <p:ext uri="{19B8F6BF-5375-455C-9EA6-DF929625EA0E}">
        <p15:presenceInfo xmlns:p15="http://schemas.microsoft.com/office/powerpoint/2012/main" userId="S::v-kehayn@microsoft.com::8a44f6c3-129b-4b62-a6fc-9f5650240335" providerId="AD"/>
      </p:ext>
    </p:extLst>
  </p:cmAuthor>
  <p:cmAuthor id="4" name="Marsha Engelsberg" initials="ME" lastIdx="11" clrIdx="3">
    <p:extLst>
      <p:ext uri="{19B8F6BF-5375-455C-9EA6-DF929625EA0E}">
        <p15:presenceInfo xmlns:p15="http://schemas.microsoft.com/office/powerpoint/2012/main" userId="S::maengels@microsoft.com::0c8cfbda-e7ee-40ea-93e4-1377be039675" providerId="AD"/>
      </p:ext>
    </p:extLst>
  </p:cmAuthor>
  <p:cmAuthor id="5" name="Kenneth Haynes" initials="KH" lastIdx="29" clrIdx="4">
    <p:extLst>
      <p:ext uri="{19B8F6BF-5375-455C-9EA6-DF929625EA0E}">
        <p15:presenceInfo xmlns:p15="http://schemas.microsoft.com/office/powerpoint/2012/main" userId="Kenneth Haynes" providerId="None"/>
      </p:ext>
    </p:extLst>
  </p:cmAuthor>
  <p:cmAuthor id="6" name="sara" initials="sa" lastIdx="41" clrIdx="5">
    <p:extLst>
      <p:ext uri="{19B8F6BF-5375-455C-9EA6-DF929625EA0E}">
        <p15:presenceInfo xmlns:p15="http://schemas.microsoft.com/office/powerpoint/2012/main" userId="S::sara_saracreatescontent.com#ext#@microsoft.onmicrosoft.com::1340a9e9-c137-4860-8208-99a87fa2a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F1EF"/>
    <a:srgbClr val="274B47"/>
    <a:srgbClr val="FFFFFF"/>
    <a:srgbClr val="30E5D0"/>
    <a:srgbClr val="EBF5F4"/>
    <a:srgbClr val="1617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2/21/2019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NZ"/>
          </a:p>
        </p:txBody>
      </p:sp>
    </p:spTree>
    <p:extLst>
      <p:ext uri="{BB962C8B-B14F-4D97-AF65-F5344CB8AC3E}">
        <p14:creationId xmlns:p14="http://schemas.microsoft.com/office/powerpoint/2010/main" val="66427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26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2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93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Request FastTrack assistance</a:t>
            </a:r>
            <a:r>
              <a:rPr lang="en-US"/>
              <a:t> </a:t>
            </a:r>
            <a:r>
              <a:rPr lang="en-US" sz="1200" b="0" i="0" u="none" strike="noStrike" kern="1200">
                <a:solidFill>
                  <a:schemeClr val="tx1"/>
                </a:solidFill>
                <a:effectLst/>
                <a:latin typeface="+mn-lt"/>
                <a:ea typeface="+mn-ea"/>
                <a:cs typeface="+mn-cs"/>
              </a:rPr>
              <a:t>Complete O365 Secure Score Quiz (optional)</a:t>
            </a:r>
            <a:r>
              <a:rPr lang="en-US"/>
              <a:t> </a:t>
            </a:r>
            <a:r>
              <a:rPr lang="en-US" sz="1200" b="0" i="0" u="none" strike="noStrike" kern="1200">
                <a:solidFill>
                  <a:schemeClr val="tx1"/>
                </a:solidFill>
                <a:effectLst/>
                <a:latin typeface="+mn-lt"/>
                <a:ea typeface="+mn-ea"/>
                <a:cs typeface="+mn-cs"/>
              </a:rPr>
              <a:t>Enable service(s)</a:t>
            </a:r>
            <a:r>
              <a:rPr lang="en-US"/>
              <a:t> </a:t>
            </a:r>
            <a:r>
              <a:rPr lang="en-US" sz="1200" b="0" i="0" u="none" strike="noStrike" kern="1200">
                <a:solidFill>
                  <a:schemeClr val="tx1"/>
                </a:solidFill>
                <a:effectLst/>
                <a:latin typeface="+mn-lt"/>
                <a:ea typeface="+mn-ea"/>
                <a:cs typeface="+mn-cs"/>
              </a:rPr>
              <a:t>Guest access Bandwidth planning</a:t>
            </a:r>
            <a:r>
              <a:rPr lang="en-US"/>
              <a:t> </a:t>
            </a:r>
            <a:r>
              <a:rPr lang="en-US" sz="1200" b="0" i="0" u="none" strike="noStrike" kern="1200">
                <a:solidFill>
                  <a:schemeClr val="tx1"/>
                </a:solidFill>
                <a:effectLst/>
                <a:latin typeface="+mn-lt"/>
                <a:ea typeface="+mn-ea"/>
                <a:cs typeface="+mn-cs"/>
              </a:rPr>
              <a:t>Client Requirements</a:t>
            </a:r>
            <a:r>
              <a:rPr lang="en-US"/>
              <a:t> </a:t>
            </a:r>
            <a:r>
              <a:rPr lang="en-US" sz="1200" b="0" i="0" u="none" strike="noStrike" kern="1200">
                <a:solidFill>
                  <a:schemeClr val="tx1"/>
                </a:solidFill>
                <a:effectLst/>
                <a:latin typeface="+mn-lt"/>
                <a:ea typeface="+mn-ea"/>
                <a:cs typeface="+mn-cs"/>
              </a:rPr>
              <a:t>Technical readiness complete</a:t>
            </a:r>
            <a:r>
              <a:rPr lang="en-US"/>
              <a:t> </a:t>
            </a:r>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268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736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517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90525" y="690563"/>
            <a:ext cx="6142038" cy="34544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92323" y="4374551"/>
            <a:ext cx="5538579" cy="4144312"/>
          </a:xfrm>
          <a:prstGeom prst="rect">
            <a:avLst/>
          </a:prstGeom>
        </p:spPr>
        <p:txBody>
          <a:bodyPr lIns="92166" tIns="92166" rIns="92166" bIns="92166" anchor="t" anchorCtr="0">
            <a:noAutofit/>
          </a:bodyPr>
          <a:lstStyle/>
          <a:p>
            <a:pPr>
              <a:buClr>
                <a:schemeClr val="dk1"/>
              </a:buClr>
              <a:buSzPct val="110000"/>
            </a:pPr>
            <a:endParaRPr lang="en" sz="1000">
              <a:solidFill>
                <a:schemeClr val="dk1"/>
              </a:solidFill>
            </a:endParaRPr>
          </a:p>
        </p:txBody>
      </p:sp>
    </p:spTree>
    <p:extLst>
      <p:ext uri="{BB962C8B-B14F-4D97-AF65-F5344CB8AC3E}">
        <p14:creationId xmlns:p14="http://schemas.microsoft.com/office/powerpoint/2010/main" val="397811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6259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594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9329">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87102" defTabSz="93905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9329">
              <a:defRPr/>
            </a:pPr>
            <a:fld id="{52E3BA65-5A6F-4695-83B1-B4DBAF19739F}" type="datetime8">
              <a:rPr lang="en-US">
                <a:solidFill>
                  <a:prstClr val="black"/>
                </a:solidFill>
                <a:latin typeface="Segoe UI" pitchFamily="34" charset="0"/>
              </a:rPr>
              <a:pPr defTabSz="939329">
                <a:defRPr/>
              </a:pPr>
              <a:t>2/21/2019 12:41 PM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39329">
              <a:defRPr/>
            </a:pPr>
            <a:fld id="{B4008EB6-D09E-4580-8CD6-DDB14511944F}" type="slidenum">
              <a:rPr lang="en-US">
                <a:solidFill>
                  <a:prstClr val="black"/>
                </a:solidFill>
                <a:latin typeface="Segoe UI" pitchFamily="34" charset="0"/>
              </a:rPr>
              <a:pPr defTabSz="939329">
                <a:defRPr/>
              </a:pPr>
              <a:t>2</a:t>
            </a:fld>
            <a:endParaRPr lang="en-US">
              <a:solidFill>
                <a:prstClr val="black"/>
              </a:solidFill>
              <a:latin typeface="Segoe UI" pitchFamily="34" charset="0"/>
            </a:endParaRPr>
          </a:p>
        </p:txBody>
      </p:sp>
    </p:spTree>
    <p:extLst>
      <p:ext uri="{BB962C8B-B14F-4D97-AF65-F5344CB8AC3E}">
        <p14:creationId xmlns:p14="http://schemas.microsoft.com/office/powerpoint/2010/main" val="1698132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46339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1303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1392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78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4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6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378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36D6CF-A8BB-440B-B713-A5A9855DEB2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384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E6224-0F82-40BB-9959-08860EEA5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7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60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584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780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49332D3C-8DE6-4075-A6C6-E028F4D64FDF}"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901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21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460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8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4044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Man walking up steps with Surface pen and Surface " title="Microsoft brand photo">
            <a:extLst>
              <a:ext uri="{FF2B5EF4-FFF2-40B4-BE49-F238E27FC236}">
                <a16:creationId xmlns:a16="http://schemas.microsoft.com/office/drawing/2014/main" id="{6C6EF2B4-C995-6F40-80EC-02CA667685A6}"/>
              </a:ext>
            </a:extLst>
          </p:cNvPr>
          <p:cNvPicPr>
            <a:picLocks noChangeAspect="1"/>
          </p:cNvPicPr>
          <p:nvPr userDrawn="1"/>
        </p:nvPicPr>
        <p:blipFill rotWithShape="1">
          <a:blip r:embed="rId3"/>
          <a:srcRect l="43734" t="13403" r="6266" b="2204"/>
          <a:stretch/>
        </p:blipFill>
        <p:spPr>
          <a:xfrm>
            <a:off x="6095999" y="0"/>
            <a:ext cx="6096001" cy="6858001"/>
          </a:xfrm>
          <a:prstGeom prst="rect">
            <a:avLst/>
          </a:prstGeom>
        </p:spPr>
      </p:pic>
    </p:spTree>
    <p:extLst>
      <p:ext uri="{BB962C8B-B14F-4D97-AF65-F5344CB8AC3E}">
        <p14:creationId xmlns:p14="http://schemas.microsoft.com/office/powerpoint/2010/main" val="41215171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2 people looking at a Surface together" title="Microsoft brand photo">
            <a:extLst>
              <a:ext uri="{FF2B5EF4-FFF2-40B4-BE49-F238E27FC236}">
                <a16:creationId xmlns:a16="http://schemas.microsoft.com/office/drawing/2014/main" id="{A654AFA4-A203-B643-A709-354A129AE222}"/>
              </a:ext>
            </a:extLst>
          </p:cNvPr>
          <p:cNvPicPr>
            <a:picLocks noChangeAspect="1"/>
          </p:cNvPicPr>
          <p:nvPr userDrawn="1"/>
        </p:nvPicPr>
        <p:blipFill rotWithShape="1">
          <a:blip r:embed="rId3"/>
          <a:srcRect l="13424" t="9218" r="13357"/>
          <a:stretch/>
        </p:blipFill>
        <p:spPr>
          <a:xfrm>
            <a:off x="6095999" y="0"/>
            <a:ext cx="6096001" cy="6858000"/>
          </a:xfrm>
          <a:prstGeom prst="rect">
            <a:avLst/>
          </a:prstGeom>
        </p:spPr>
      </p:pic>
    </p:spTree>
    <p:extLst>
      <p:ext uri="{BB962C8B-B14F-4D97-AF65-F5344CB8AC3E}">
        <p14:creationId xmlns:p14="http://schemas.microsoft.com/office/powerpoint/2010/main" val="17430047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E168100-DF77-6D49-BE13-B09BDC4ED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5261871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D5C491-6FB7-DC4F-969D-341100CB57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8357734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81C6D-565E-6A42-A638-34E2D38A6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018399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Woman smiling" title="Microsoft brand photo">
            <a:extLst>
              <a:ext uri="{FF2B5EF4-FFF2-40B4-BE49-F238E27FC236}">
                <a16:creationId xmlns:a16="http://schemas.microsoft.com/office/drawing/2014/main" id="{F57B6832-EA30-FC42-9BA0-A810E979C131}"/>
              </a:ext>
            </a:extLst>
          </p:cNvPr>
          <p:cNvPicPr>
            <a:picLocks noChangeAspect="1"/>
          </p:cNvPicPr>
          <p:nvPr userDrawn="1"/>
        </p:nvPicPr>
        <p:blipFill rotWithShape="1">
          <a:blip r:embed="rId2"/>
          <a:srcRect l="63609" t="12736" r="6725" b="25180"/>
          <a:stretch/>
        </p:blipFill>
        <p:spPr>
          <a:xfrm>
            <a:off x="-1" y="0"/>
            <a:ext cx="6092191" cy="6858000"/>
          </a:xfrm>
          <a:prstGeom prst="rect">
            <a:avLst/>
          </a:prstGeom>
        </p:spPr>
      </p:pic>
      <p:cxnSp>
        <p:nvCxnSpPr>
          <p:cNvPr id="8" name="Straight Connector 7">
            <a:extLst>
              <a:ext uri="{FF2B5EF4-FFF2-40B4-BE49-F238E27FC236}">
                <a16:creationId xmlns:a16="http://schemas.microsoft.com/office/drawing/2014/main" id="{F75E879A-78D1-5949-AD84-8E85408E4FD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6851F9A-52DE-044A-9FE4-5D1E87EF74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3345915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44719284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Woman holding Surface and smiling" title="Microsoft brand photo">
            <a:extLst>
              <a:ext uri="{FF2B5EF4-FFF2-40B4-BE49-F238E27FC236}">
                <a16:creationId xmlns:a16="http://schemas.microsoft.com/office/drawing/2014/main" id="{8CAF0B22-4A2D-674A-AFE6-95F04A5ACA7A}"/>
              </a:ext>
            </a:extLst>
          </p:cNvPr>
          <p:cNvPicPr>
            <a:picLocks noChangeAspect="1"/>
          </p:cNvPicPr>
          <p:nvPr userDrawn="1"/>
        </p:nvPicPr>
        <p:blipFill rotWithShape="1">
          <a:blip r:embed="rId2"/>
          <a:srcRect l="47943" r="6952" b="9754"/>
          <a:stretch/>
        </p:blipFill>
        <p:spPr>
          <a:xfrm>
            <a:off x="-1" y="0"/>
            <a:ext cx="6092191" cy="6858000"/>
          </a:xfrm>
          <a:prstGeom prst="rect">
            <a:avLst/>
          </a:prstGeom>
        </p:spPr>
      </p:pic>
      <p:cxnSp>
        <p:nvCxnSpPr>
          <p:cNvPr id="5" name="Straight Connector 4">
            <a:extLst>
              <a:ext uri="{FF2B5EF4-FFF2-40B4-BE49-F238E27FC236}">
                <a16:creationId xmlns:a16="http://schemas.microsoft.com/office/drawing/2014/main" id="{2E0ED70E-8537-624F-824B-EB19BCD41B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77C387-5A29-894B-88D8-BD918AC91A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4793593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Software developer on computer in conference room" title="Microsoft brand photo">
            <a:extLst>
              <a:ext uri="{FF2B5EF4-FFF2-40B4-BE49-F238E27FC236}">
                <a16:creationId xmlns:a16="http://schemas.microsoft.com/office/drawing/2014/main" id="{77C2EA10-359F-5142-8E26-B678EF59E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79" t="8919" r="4821"/>
          <a:stretch/>
        </p:blipFill>
        <p:spPr>
          <a:xfrm>
            <a:off x="-1" y="0"/>
            <a:ext cx="6090555" cy="6858000"/>
          </a:xfrm>
          <a:prstGeom prst="rect">
            <a:avLst/>
          </a:prstGeom>
        </p:spPr>
      </p:pic>
      <p:cxnSp>
        <p:nvCxnSpPr>
          <p:cNvPr id="5" name="Straight Connector 4">
            <a:extLst>
              <a:ext uri="{FF2B5EF4-FFF2-40B4-BE49-F238E27FC236}">
                <a16:creationId xmlns:a16="http://schemas.microsoft.com/office/drawing/2014/main" id="{E59B46E7-D374-1241-A867-BF6D451BB084}"/>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7AC94F-E664-5248-B76D-32DE7B3DBC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79441921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9E2BB8-E832-7E4B-BBA9-D829DD96C42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EB6F7E-DE42-5946-A0E0-856D26C6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 y="0"/>
            <a:ext cx="6096000" cy="6858000"/>
          </a:xfrm>
          <a:prstGeom prst="rect">
            <a:avLst/>
          </a:prstGeom>
        </p:spPr>
      </p:pic>
      <p:pic>
        <p:nvPicPr>
          <p:cNvPr id="6" name="Picture 5">
            <a:extLst>
              <a:ext uri="{FF2B5EF4-FFF2-40B4-BE49-F238E27FC236}">
                <a16:creationId xmlns:a16="http://schemas.microsoft.com/office/drawing/2014/main" id="{1070FA98-966B-3048-8A29-C67309FEA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4081770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12" name="Picture 11" descr="A person standing next to a building&#10;&#10;Description generated with very high confidence">
            <a:extLst>
              <a:ext uri="{FF2B5EF4-FFF2-40B4-BE49-F238E27FC236}">
                <a16:creationId xmlns:a16="http://schemas.microsoft.com/office/drawing/2014/main" id="{42AEB605-56D2-4A41-A121-5D6BAFC78B86}"/>
              </a:ext>
            </a:extLst>
          </p:cNvPr>
          <p:cNvPicPr>
            <a:picLocks noChangeAspect="1"/>
          </p:cNvPicPr>
          <p:nvPr userDrawn="1"/>
        </p:nvPicPr>
        <p:blipFill>
          <a:blip r:embed="rId2"/>
          <a:stretch>
            <a:fillRect/>
          </a:stretch>
        </p:blipFill>
        <p:spPr>
          <a:xfrm>
            <a:off x="0" y="0"/>
            <a:ext cx="12436475" cy="6992469"/>
          </a:xfrm>
          <a:prstGeom prst="rect">
            <a:avLst/>
          </a:prstGeom>
        </p:spPr>
      </p:pic>
      <p:sp>
        <p:nvSpPr>
          <p:cNvPr id="15" name="Rectangle 14">
            <a:extLst>
              <a:ext uri="{FF2B5EF4-FFF2-40B4-BE49-F238E27FC236}">
                <a16:creationId xmlns:a16="http://schemas.microsoft.com/office/drawing/2014/main" id="{B29CFA76-D5A6-BB4A-AB91-5C92AE365E4F}"/>
              </a:ext>
            </a:extLst>
          </p:cNvPr>
          <p:cNvSpPr/>
          <p:nvPr userDrawn="1"/>
        </p:nvSpPr>
        <p:spPr bwMode="auto">
          <a:xfrm>
            <a:off x="0" y="-3047"/>
            <a:ext cx="12436475" cy="699551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6" name="MS logo white - EMF" descr="Microsoft logo white text version">
            <a:extLst>
              <a:ext uri="{FF2B5EF4-FFF2-40B4-BE49-F238E27FC236}">
                <a16:creationId xmlns:a16="http://schemas.microsoft.com/office/drawing/2014/main" id="{3738198B-CC82-A84F-842F-27D3E5A0980F}"/>
              </a:ext>
            </a:extLst>
          </p:cNvPr>
          <p:cNvPicPr>
            <a:picLocks noChangeAspect="1"/>
          </p:cNvPicPr>
          <p:nvPr userDrawn="1"/>
        </p:nvPicPr>
        <p:blipFill>
          <a:blip r:embed="rId3"/>
          <a:stretch>
            <a:fillRect/>
          </a:stretch>
        </p:blipFill>
        <p:spPr bwMode="black">
          <a:xfrm>
            <a:off x="619225" y="541901"/>
            <a:ext cx="1826404" cy="391160"/>
          </a:xfrm>
          <a:prstGeom prst="rect">
            <a:avLst/>
          </a:prstGeom>
        </p:spPr>
      </p:pic>
    </p:spTree>
    <p:extLst>
      <p:ext uri="{BB962C8B-B14F-4D97-AF65-F5344CB8AC3E}">
        <p14:creationId xmlns:p14="http://schemas.microsoft.com/office/powerpoint/2010/main" val="3149516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0" y="0"/>
            <a:ext cx="6090555" cy="68580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15532661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C3CCE7-EF67-3341-8D31-159948E86855}"/>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655DA26F-585E-934B-9873-6802C9C6B04D}"/>
              </a:ext>
            </a:extLst>
          </p:cNvPr>
          <p:cNvPicPr>
            <a:picLocks noChangeAspect="1"/>
          </p:cNvPicPr>
          <p:nvPr userDrawn="1"/>
        </p:nvPicPr>
        <p:blipFill rotWithShape="1">
          <a:blip r:embed="rId2"/>
          <a:srcRect l="40807" r="1"/>
          <a:stretch/>
        </p:blipFill>
        <p:spPr>
          <a:xfrm>
            <a:off x="0" y="0"/>
            <a:ext cx="6090555" cy="6858000"/>
          </a:xfrm>
          <a:prstGeom prst="rect">
            <a:avLst/>
          </a:prstGeom>
        </p:spPr>
      </p:pic>
      <p:pic>
        <p:nvPicPr>
          <p:cNvPr id="6" name="Picture 5">
            <a:extLst>
              <a:ext uri="{FF2B5EF4-FFF2-40B4-BE49-F238E27FC236}">
                <a16:creationId xmlns:a16="http://schemas.microsoft.com/office/drawing/2014/main" id="{6E62A37D-1905-1F49-8DDD-D3A97B5248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535758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CE6E78-4052-F148-B718-2490682D4C57}"/>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DF286F-A5E1-C946-AB99-C76536670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44"/>
          <a:stretch/>
        </p:blipFill>
        <p:spPr>
          <a:xfrm>
            <a:off x="0" y="0"/>
            <a:ext cx="6090554" cy="6858000"/>
          </a:xfrm>
          <a:prstGeom prst="rect">
            <a:avLst/>
          </a:prstGeom>
        </p:spPr>
      </p:pic>
      <p:pic>
        <p:nvPicPr>
          <p:cNvPr id="6" name="Picture 5">
            <a:extLst>
              <a:ext uri="{FF2B5EF4-FFF2-40B4-BE49-F238E27FC236}">
                <a16:creationId xmlns:a16="http://schemas.microsoft.com/office/drawing/2014/main" id="{0F8F1058-0576-9448-8727-0E7DD01DA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58889287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590CE-2B79-584B-AC09-9699A1E5D4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EB158C-7D6F-154D-870E-85E663FDC2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94" r="6350"/>
          <a:stretch/>
        </p:blipFill>
        <p:spPr>
          <a:xfrm>
            <a:off x="0" y="0"/>
            <a:ext cx="6090554" cy="6858000"/>
          </a:xfrm>
          <a:prstGeom prst="rect">
            <a:avLst/>
          </a:prstGeom>
        </p:spPr>
      </p:pic>
      <p:pic>
        <p:nvPicPr>
          <p:cNvPr id="6" name="Picture 5">
            <a:extLst>
              <a:ext uri="{FF2B5EF4-FFF2-40B4-BE49-F238E27FC236}">
                <a16:creationId xmlns:a16="http://schemas.microsoft.com/office/drawing/2014/main" id="{FBC12385-4526-604D-AAF5-20E1A204CF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5740651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B3D63-4F2E-AF47-A5A8-F23CEB17C4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C9870E-7B1C-CB40-8460-1B9635B973A5}"/>
              </a:ext>
            </a:extLst>
          </p:cNvPr>
          <p:cNvPicPr>
            <a:picLocks/>
          </p:cNvPicPr>
          <p:nvPr userDrawn="1"/>
        </p:nvPicPr>
        <p:blipFill rotWithShape="1">
          <a:blip r:embed="rId3">
            <a:extLst>
              <a:ext uri="{28A0092B-C50C-407E-A947-70E740481C1C}">
                <a14:useLocalDpi xmlns:a14="http://schemas.microsoft.com/office/drawing/2010/main" val="0"/>
              </a:ext>
            </a:extLst>
          </a:blip>
          <a:srcRect l="38096" r="11948"/>
          <a:stretch/>
        </p:blipFill>
        <p:spPr>
          <a:xfrm>
            <a:off x="0" y="0"/>
            <a:ext cx="6090554" cy="6858000"/>
          </a:xfrm>
          <a:prstGeom prst="rect">
            <a:avLst/>
          </a:prstGeom>
        </p:spPr>
      </p:pic>
      <p:pic>
        <p:nvPicPr>
          <p:cNvPr id="8" name="Picture 7">
            <a:extLst>
              <a:ext uri="{FF2B5EF4-FFF2-40B4-BE49-F238E27FC236}">
                <a16:creationId xmlns:a16="http://schemas.microsoft.com/office/drawing/2014/main" id="{02F82FED-0F13-0245-B1C4-F1816C8C2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327442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FE3C-AC6E-6F43-B5EF-7D63D6AEC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cxnSp>
        <p:nvCxnSpPr>
          <p:cNvPr id="4" name="Straight Connector 3">
            <a:extLst>
              <a:ext uri="{FF2B5EF4-FFF2-40B4-BE49-F238E27FC236}">
                <a16:creationId xmlns:a16="http://schemas.microsoft.com/office/drawing/2014/main" id="{B9FABA90-5251-7D40-8935-ABCFF12EDE1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C:\Users\Sarah\Documents\_SSD_Business\Clients\BridgePartners\1517_BP_BCS_Ppts_Jessica\_BCS Photos\MSC17_ILSI_006.jpg">
            <a:extLst>
              <a:ext uri="{FF2B5EF4-FFF2-40B4-BE49-F238E27FC236}">
                <a16:creationId xmlns:a16="http://schemas.microsoft.com/office/drawing/2014/main" id="{B12F34B4-56BF-F142-8E47-A62B34D5292C}"/>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50000"/>
          <a:stretch/>
        </p:blipFill>
        <p:spPr bwMode="auto">
          <a:xfrm>
            <a:off x="0" y="0"/>
            <a:ext cx="6096000" cy="688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360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16A7D-857D-E044-B806-6C9F00A5259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using a Surface Studio" title="Microsoft brand photo">
            <a:extLst>
              <a:ext uri="{FF2B5EF4-FFF2-40B4-BE49-F238E27FC236}">
                <a16:creationId xmlns:a16="http://schemas.microsoft.com/office/drawing/2014/main" id="{B444BAAE-1744-FB43-ADB0-CF8D9E92C294}"/>
              </a:ext>
            </a:extLst>
          </p:cNvPr>
          <p:cNvPicPr>
            <a:picLocks noChangeAspect="1"/>
          </p:cNvPicPr>
          <p:nvPr userDrawn="1"/>
        </p:nvPicPr>
        <p:blipFill rotWithShape="1">
          <a:blip r:embed="rId2"/>
          <a:srcRect l="52679" t="251" r="2252" b="529"/>
          <a:stretch/>
        </p:blipFill>
        <p:spPr>
          <a:xfrm>
            <a:off x="0" y="0"/>
            <a:ext cx="6096000" cy="6858000"/>
          </a:xfrm>
          <a:prstGeom prst="rect">
            <a:avLst/>
          </a:prstGeom>
        </p:spPr>
      </p:pic>
      <p:pic>
        <p:nvPicPr>
          <p:cNvPr id="5" name="Picture 4">
            <a:extLst>
              <a:ext uri="{FF2B5EF4-FFF2-40B4-BE49-F238E27FC236}">
                <a16:creationId xmlns:a16="http://schemas.microsoft.com/office/drawing/2014/main" id="{B5D3CCFF-8E63-9546-9708-F302EBA2FB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42325868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826978-0C66-534F-BC25-EAFEF2BD55E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on computer with pen" title="Microsoft brand photo">
            <a:extLst>
              <a:ext uri="{FF2B5EF4-FFF2-40B4-BE49-F238E27FC236}">
                <a16:creationId xmlns:a16="http://schemas.microsoft.com/office/drawing/2014/main" id="{2896F424-517F-8042-8F9F-7B63FDA8FB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137" r="8864"/>
          <a:stretch/>
        </p:blipFill>
        <p:spPr>
          <a:xfrm>
            <a:off x="0" y="0"/>
            <a:ext cx="6096000" cy="6858000"/>
          </a:xfrm>
          <a:prstGeom prst="rect">
            <a:avLst/>
          </a:prstGeom>
        </p:spPr>
      </p:pic>
      <p:pic>
        <p:nvPicPr>
          <p:cNvPr id="5" name="Picture 4">
            <a:extLst>
              <a:ext uri="{FF2B5EF4-FFF2-40B4-BE49-F238E27FC236}">
                <a16:creationId xmlns:a16="http://schemas.microsoft.com/office/drawing/2014/main" id="{0C9BD7EC-A649-6B4C-9C4B-E2F812F0D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18253181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E2CB82-CFA1-5049-B5BF-1D5051AA7F4C}"/>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2 people wearing HoloLens headsets" title="Microsoft brand photo">
            <a:extLst>
              <a:ext uri="{FF2B5EF4-FFF2-40B4-BE49-F238E27FC236}">
                <a16:creationId xmlns:a16="http://schemas.microsoft.com/office/drawing/2014/main" id="{4ED5176E-F0C5-B14F-B540-FFEF23E854D2}"/>
              </a:ext>
            </a:extLst>
          </p:cNvPr>
          <p:cNvPicPr>
            <a:picLocks noChangeAspect="1"/>
          </p:cNvPicPr>
          <p:nvPr userDrawn="1"/>
        </p:nvPicPr>
        <p:blipFill rotWithShape="1">
          <a:blip r:embed="rId2"/>
          <a:srcRect l="4852" r="6259"/>
          <a:stretch/>
        </p:blipFill>
        <p:spPr>
          <a:xfrm>
            <a:off x="0" y="0"/>
            <a:ext cx="6096000" cy="6858000"/>
          </a:xfrm>
          <a:prstGeom prst="rect">
            <a:avLst/>
          </a:prstGeom>
        </p:spPr>
      </p:pic>
      <p:pic>
        <p:nvPicPr>
          <p:cNvPr id="6" name="Picture 5">
            <a:extLst>
              <a:ext uri="{FF2B5EF4-FFF2-40B4-BE49-F238E27FC236}">
                <a16:creationId xmlns:a16="http://schemas.microsoft.com/office/drawing/2014/main" id="{B501CF88-9203-6A4D-A026-001D9B5CC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9860822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C3F9C5-F227-0E47-86D3-2E2D445941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14EC6-6CAD-104D-A3E7-7D4A97B3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8C6AAF04-376E-1942-83F1-4A0CFB3A65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897590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576775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7EFAD0-7EB8-214A-8FF0-8D0ACEA8A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6A97EF99-0012-E94D-862D-9D7A3B5B41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312908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58C9C5-678C-F144-88DB-CF6C28C4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9423345F-9516-E04B-BD9A-4DA1B7E7C8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0349296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F22E6-0BFC-7F4A-AFB9-5935943E0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044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1475744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95251" y="-81249"/>
            <a:ext cx="12372975" cy="45271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155815665"/>
      </p:ext>
    </p:extLst>
  </p:cSld>
  <p:clrMapOvr>
    <a:masterClrMapping/>
  </p:clrMapOvr>
  <p:transition>
    <p:fade/>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3A5C2-0FC9-6147-B119-BB9506BCC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6995AD80-C9D9-1B49-A57F-FA4246FA62BE}"/>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hair using a computer&#10;&#10;Description generated with very high confidence">
            <a:extLst>
              <a:ext uri="{FF2B5EF4-FFF2-40B4-BE49-F238E27FC236}">
                <a16:creationId xmlns:a16="http://schemas.microsoft.com/office/drawing/2014/main" id="{292E431C-244B-FD47-80A6-2EC6EBBD1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59" r="8297" b="38272"/>
          <a:stretch/>
        </p:blipFill>
        <p:spPr>
          <a:xfrm>
            <a:off x="6095999" y="2625214"/>
            <a:ext cx="6096001" cy="4232786"/>
          </a:xfrm>
          <a:prstGeom prst="rect">
            <a:avLst/>
          </a:prstGeom>
        </p:spPr>
      </p:pic>
      <p:sp>
        <p:nvSpPr>
          <p:cNvPr id="7" name="Rectangle 6">
            <a:extLst>
              <a:ext uri="{FF2B5EF4-FFF2-40B4-BE49-F238E27FC236}">
                <a16:creationId xmlns:a16="http://schemas.microsoft.com/office/drawing/2014/main" id="{48115947-47E6-284F-ABF7-1CAC954379BE}"/>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7869110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308DB-B8D6-3044-961C-73D9EEEEC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FEEC926-748F-6244-BFA7-679625A95265}"/>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8357DA-F1EB-E945-9874-405EF84C77EF}"/>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42947472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B28EA-5A8A-9646-A76A-D84950F0A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EA02719-2D5C-0146-9938-1C3AC9EDCB4E}"/>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7255A-464F-6C4E-9400-9593D2D3D943}"/>
              </a:ext>
            </a:extLst>
          </p:cNvPr>
          <p:cNvSpPr/>
          <p:nvPr userDrawn="1"/>
        </p:nvSpPr>
        <p:spPr>
          <a:xfrm>
            <a:off x="5251010" y="0"/>
            <a:ext cx="694099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35282121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tx2"/>
        </a:solidFill>
        <a:effectLst/>
      </p:bgPr>
    </p:bg>
    <p:spTree>
      <p:nvGrpSpPr>
        <p:cNvPr id="1" name=""/>
        <p:cNvGrpSpPr/>
        <p:nvPr/>
      </p:nvGrpSpPr>
      <p:grpSpPr>
        <a:xfrm>
          <a:off x="0" y="0"/>
          <a:ext cx="0" cy="0"/>
          <a:chOff x="0" y="0"/>
          <a:chExt cx="0" cy="0"/>
        </a:xfrm>
      </p:grpSpPr>
      <p:pic>
        <p:nvPicPr>
          <p:cNvPr id="9" name="Picture 8" descr="A person sitting at a table using a computer&#10;&#10;Description generated with very high confidence">
            <a:extLst>
              <a:ext uri="{FF2B5EF4-FFF2-40B4-BE49-F238E27FC236}">
                <a16:creationId xmlns:a16="http://schemas.microsoft.com/office/drawing/2014/main" id="{CF5EA212-DBD5-0347-9AA0-513738F1C782}"/>
              </a:ext>
            </a:extLst>
          </p:cNvPr>
          <p:cNvPicPr>
            <a:picLocks noChangeAspect="1"/>
          </p:cNvPicPr>
          <p:nvPr userDrawn="1"/>
        </p:nvPicPr>
        <p:blipFill rotWithShape="1">
          <a:blip r:embed="rId2"/>
          <a:srcRect l="1966"/>
          <a:stretch/>
        </p:blipFill>
        <p:spPr>
          <a:xfrm>
            <a:off x="1" y="0"/>
            <a:ext cx="12192000" cy="6995516"/>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826257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losing logo slide">
    <p:bg>
      <p:bgPr>
        <a:solidFill>
          <a:schemeClr val="tx2"/>
        </a:solidFill>
        <a:effectLst/>
      </p:bgPr>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E86D3C08-C203-0845-B827-5B21CBD7F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53"/>
          <a:stretch/>
        </p:blipFill>
        <p:spPr>
          <a:xfrm>
            <a:off x="0" y="0"/>
            <a:ext cx="12192000" cy="6994521"/>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0"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1355001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56999"/>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C1A04-27D3-7544-847A-720670681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5DD6E4B9-F56D-6347-8C7B-EC383DE04620}"/>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DFCE28-A863-BC41-B7CB-9BFD0D6FA65C}"/>
              </a:ext>
            </a:extLst>
          </p:cNvPr>
          <p:cNvSpPr/>
          <p:nvPr userDrawn="1"/>
        </p:nvSpPr>
        <p:spPr>
          <a:xfrm>
            <a:off x="5251010" y="0"/>
            <a:ext cx="6940990"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6804785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31098260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873FE-8B4B-C54B-90D8-A92121D419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26BAF40A-8523-F441-940A-D0439DD7168A}"/>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7607520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C0C09-FCD4-0C49-BEF6-20148C2EE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C4840213-C0D4-5B41-80BC-45EF63C137BA}"/>
              </a:ext>
            </a:extLst>
          </p:cNvPr>
          <p:cNvCxnSpPr>
            <a:cxnSpLocks/>
          </p:cNvCxnSpPr>
          <p:nvPr userDrawn="1"/>
        </p:nvCxnSpPr>
        <p:spPr>
          <a:xfrm>
            <a:off x="438539" y="746450"/>
            <a:ext cx="635555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D7F229-98BB-5B40-AB5F-ACBEFA0ACA6E}"/>
              </a:ext>
            </a:extLst>
          </p:cNvPr>
          <p:cNvSpPr/>
          <p:nvPr userDrawn="1"/>
        </p:nvSpPr>
        <p:spPr>
          <a:xfrm>
            <a:off x="7141326" y="0"/>
            <a:ext cx="5050673"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37223752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1659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21613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8179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p:bg>
      <p:bgPr>
        <a:solidFill>
          <a:srgbClr val="274B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4723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78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3927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C58720-4630-EB41-9569-222B3DE80BF9}"/>
              </a:ext>
            </a:extLst>
          </p:cNvPr>
          <p:cNvSpPr txBox="1">
            <a:spLocks/>
          </p:cNvSpPr>
          <p:nvPr userDrawn="1"/>
        </p:nvSpPr>
        <p:spPr>
          <a:xfrm>
            <a:off x="6089651" y="0"/>
            <a:ext cx="6102349" cy="699452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803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65918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2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8413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3" name="Rectangle 2">
            <a:extLst>
              <a:ext uri="{FF2B5EF4-FFF2-40B4-BE49-F238E27FC236}">
                <a16:creationId xmlns:a16="http://schemas.microsoft.com/office/drawing/2014/main" id="{0217CD2C-BD43-45F6-ABE1-D215044BAD7A}"/>
              </a:ext>
            </a:extLst>
          </p:cNvPr>
          <p:cNvSpPr/>
          <p:nvPr userDrawn="1"/>
        </p:nvSpPr>
        <p:spPr bwMode="auto">
          <a:xfrm>
            <a:off x="0" y="0"/>
            <a:ext cx="12192000" cy="6858000"/>
          </a:xfrm>
          <a:prstGeom prst="rect">
            <a:avLst/>
          </a:prstGeom>
          <a:solidFill>
            <a:srgbClr val="161716">
              <a:alpha val="58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993770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918BA-FC7F-6443-B3E5-F9B1E9C5F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417286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6410186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53567669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71212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938190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544300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6722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lose up of a woman's hand, holding Surface" title="Microsoft brand photo">
            <a:extLst>
              <a:ext uri="{FF2B5EF4-FFF2-40B4-BE49-F238E27FC236}">
                <a16:creationId xmlns:a16="http://schemas.microsoft.com/office/drawing/2014/main" id="{6025004F-4C71-9049-82D3-7E3E9E038610}"/>
              </a:ext>
            </a:extLst>
          </p:cNvPr>
          <p:cNvPicPr>
            <a:picLocks noChangeAspect="1"/>
          </p:cNvPicPr>
          <p:nvPr userDrawn="1"/>
        </p:nvPicPr>
        <p:blipFill rotWithShape="1">
          <a:blip r:embed="rId3"/>
          <a:srcRect l="40212" t="8676" r="15917" b="17317"/>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F0433711-C437-5040-B2D3-29E08A4B36AA}"/>
              </a:ext>
            </a:extLst>
          </p:cNvPr>
          <p:cNvSpPr>
            <a:spLocks/>
          </p:cNvSpPr>
          <p:nvPr userDrawn="1"/>
        </p:nvSpPr>
        <p:spPr bwMode="auto">
          <a:xfrm rot="16200000">
            <a:off x="4929470" y="-404530"/>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47606397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986439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427401016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768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680368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33597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740143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55335548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a:xfrm>
            <a:off x="269244" y="5359402"/>
            <a:ext cx="11655078" cy="899665"/>
          </a:xfrm>
          <a:solidFill>
            <a:schemeClr val="accent1"/>
          </a:solidFill>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2959983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oman on computer in server room" title="Microsoft brand photo">
            <a:extLst>
              <a:ext uri="{FF2B5EF4-FFF2-40B4-BE49-F238E27FC236}">
                <a16:creationId xmlns:a16="http://schemas.microsoft.com/office/drawing/2014/main" id="{68659FAC-9707-E24F-8047-0E29EFE1590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l="6353" r="43748"/>
          <a:stretch/>
        </p:blipFill>
        <p:spPr>
          <a:xfrm flipH="1">
            <a:off x="6108442" y="0"/>
            <a:ext cx="6083557" cy="6858000"/>
          </a:xfrm>
          <a:prstGeom prst="rect">
            <a:avLst/>
          </a:prstGeom>
        </p:spPr>
      </p:pic>
    </p:spTree>
    <p:extLst>
      <p:ext uri="{BB962C8B-B14F-4D97-AF65-F5344CB8AC3E}">
        <p14:creationId xmlns:p14="http://schemas.microsoft.com/office/powerpoint/2010/main" val="873014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an looking at laptop" title="Microsoft brand photo">
            <a:extLst>
              <a:ext uri="{FF2B5EF4-FFF2-40B4-BE49-F238E27FC236}">
                <a16:creationId xmlns:a16="http://schemas.microsoft.com/office/drawing/2014/main" id="{0302EFF8-510A-6848-AEE6-9B82D1B16397}"/>
              </a:ext>
            </a:extLst>
          </p:cNvPr>
          <p:cNvPicPr>
            <a:picLocks noChangeAspect="1"/>
          </p:cNvPicPr>
          <p:nvPr userDrawn="1"/>
        </p:nvPicPr>
        <p:blipFill rotWithShape="1">
          <a:blip r:embed="rId3"/>
          <a:srcRect l="46569" t="5286" r="10303" b="86"/>
          <a:stretch/>
        </p:blipFill>
        <p:spPr>
          <a:xfrm>
            <a:off x="6108443" y="0"/>
            <a:ext cx="6083557" cy="6858000"/>
          </a:xfrm>
          <a:prstGeom prst="rect">
            <a:avLst/>
          </a:prstGeom>
        </p:spPr>
      </p:pic>
    </p:spTree>
    <p:extLst>
      <p:ext uri="{BB962C8B-B14F-4D97-AF65-F5344CB8AC3E}">
        <p14:creationId xmlns:p14="http://schemas.microsoft.com/office/powerpoint/2010/main" val="4801257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People in conference room" title="Microsoft brand photo">
            <a:extLst>
              <a:ext uri="{FF2B5EF4-FFF2-40B4-BE49-F238E27FC236}">
                <a16:creationId xmlns:a16="http://schemas.microsoft.com/office/drawing/2014/main" id="{8E3F1BEC-D33C-9948-B43C-6CB010BFD801}"/>
              </a:ext>
            </a:extLst>
          </p:cNvPr>
          <p:cNvPicPr>
            <a:picLocks noChangeAspect="1"/>
          </p:cNvPicPr>
          <p:nvPr userDrawn="1"/>
        </p:nvPicPr>
        <p:blipFill rotWithShape="1">
          <a:blip r:embed="rId3"/>
          <a:srcRect l="58606" t="31156" r="8195" b="12820"/>
          <a:stretch/>
        </p:blipFill>
        <p:spPr>
          <a:xfrm>
            <a:off x="6095999" y="0"/>
            <a:ext cx="6096001" cy="6858000"/>
          </a:xfrm>
          <a:prstGeom prst="rect">
            <a:avLst/>
          </a:prstGeom>
        </p:spPr>
      </p:pic>
    </p:spTree>
    <p:extLst>
      <p:ext uri="{BB962C8B-B14F-4D97-AF65-F5344CB8AC3E}">
        <p14:creationId xmlns:p14="http://schemas.microsoft.com/office/powerpoint/2010/main" val="5954008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2.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748043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5" r:id="rId33"/>
    <p:sldLayoutId id="2147483696" r:id="rId34"/>
    <p:sldLayoutId id="2147483697" r:id="rId35"/>
    <p:sldLayoutId id="2147483698" r:id="rId36"/>
    <p:sldLayoutId id="2147483699"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3" r:id="rId48"/>
    <p:sldLayoutId id="2147483711" r:id="rId49"/>
    <p:sldLayoutId id="2147483712" r:id="rId50"/>
    <p:sldLayoutId id="2147483714" r:id="rId5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885688"/>
      </p:ext>
    </p:extLst>
  </p:cSld>
  <p:clrMap bg1="lt1" tx1="dk1" bg2="lt2" tx2="dk2" accent1="accent1" accent2="accent2" accent3="accent3" accent4="accent4" accent5="accent5" accent6="accent6" hlink="hlink" folHlink="folHlink"/>
  <p:sldLayoutIdLst>
    <p:sldLayoutId id="2147483716" r:id="rId1"/>
    <p:sldLayoutId id="2147483700" r:id="rId2"/>
    <p:sldLayoutId id="2147483730"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hyperlink" Target="https://www.microsoft.com/en-us/microsoft-365/blog/2017/05/22/announcing-the-public-preview-of-the-office-365-adoption-content-pack-in-powerbi/"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crosoft.com/en-us/microsoft-365/blog/2017/05/22/announcing-the-public-preview-of-the-office-365-adoption-content-pack-in-powerbi/"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M365AGReadiness"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support.microsoft.com/"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ka.ms/M365AGEarlyAdopter"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hyperlink" Target="https://support.office.com/en-us/office-training-center/featured-tips" TargetMode="External"/><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hyperlink" Target="https://view.officeapps.live.com/op/view.aspx?src=https://fto365dev.blob.core.windows.net:443/media/Default/DocResources/en-us/Adoption/Build_Champions_Program_Guide.pptx"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MicrosoftDocs/OfficeDocs-SkypeForBusiness/blob/live/Teams/downloads/teams-adopt-service-adoption-plans-oct-2018.zip?raw=true" TargetMode="External"/><Relationship Id="rId2" Type="http://schemas.openxmlformats.org/officeDocument/2006/relationships/hyperlink" Target="https://query.prod.cms.rt.microsoft.com/cms/api/am/binary/RWqTOE" TargetMode="External"/><Relationship Id="rId1" Type="http://schemas.openxmlformats.org/officeDocument/2006/relationships/slideLayout" Target="../slideLayouts/slideLayout4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hyperlink" Target="https://docs.microsoft.com/" TargetMode="External"/><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hyperlink" Target="https://techcommunity.microsoft.com/" TargetMode="External"/><Relationship Id="rId12" Type="http://schemas.openxmlformats.org/officeDocument/2006/relationships/hyperlink" Target="https://transform.microsoft.com/"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image" Target="../media/image55.png"/><Relationship Id="rId11" Type="http://schemas.openxmlformats.org/officeDocument/2006/relationships/hyperlink" Target="http://www.microsoft365.com/" TargetMode="External"/><Relationship Id="rId5" Type="http://schemas.openxmlformats.org/officeDocument/2006/relationships/image" Target="../media/image54.png"/><Relationship Id="rId10" Type="http://schemas.openxmlformats.org/officeDocument/2006/relationships/hyperlink" Target="http://aka.ms/productivitylibrary" TargetMode="External"/><Relationship Id="rId4" Type="http://schemas.openxmlformats.org/officeDocument/2006/relationships/image" Target="../media/image53.png"/><Relationship Id="rId9" Type="http://schemas.openxmlformats.org/officeDocument/2006/relationships/hyperlink" Target="http://support.microsoft.com/" TargetMode="External"/><Relationship Id="rId14"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573C4B-8192-2145-8D07-567B4A534190}"/>
              </a:ext>
            </a:extLst>
          </p:cNvPr>
          <p:cNvSpPr txBox="1"/>
          <p:nvPr/>
        </p:nvSpPr>
        <p:spPr>
          <a:xfrm>
            <a:off x="541278" y="2544233"/>
            <a:ext cx="10893340" cy="16312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Microsoft 365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Adoption Planning Workbook</a:t>
            </a:r>
          </a:p>
        </p:txBody>
      </p:sp>
      <p:sp>
        <p:nvSpPr>
          <p:cNvPr id="9" name="TextBox 8">
            <a:extLst>
              <a:ext uri="{FF2B5EF4-FFF2-40B4-BE49-F238E27FC236}">
                <a16:creationId xmlns:a16="http://schemas.microsoft.com/office/drawing/2014/main" id="{29A36190-BD6B-1F45-8B3C-1E6E8BB8485C}"/>
              </a:ext>
            </a:extLst>
          </p:cNvPr>
          <p:cNvSpPr txBox="1"/>
          <p:nvPr/>
        </p:nvSpPr>
        <p:spPr>
          <a:xfrm>
            <a:off x="662576" y="6081032"/>
            <a:ext cx="54334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Date 01-22-19</a:t>
            </a:r>
          </a:p>
        </p:txBody>
      </p:sp>
      <p:sp>
        <p:nvSpPr>
          <p:cNvPr id="10" name="TextBox 9">
            <a:extLst>
              <a:ext uri="{FF2B5EF4-FFF2-40B4-BE49-F238E27FC236}">
                <a16:creationId xmlns:a16="http://schemas.microsoft.com/office/drawing/2014/main" id="{D94CF208-02CA-9844-9D26-347DCB67CBA5}"/>
              </a:ext>
            </a:extLst>
          </p:cNvPr>
          <p:cNvSpPr txBox="1"/>
          <p:nvPr/>
        </p:nvSpPr>
        <p:spPr>
          <a:xfrm>
            <a:off x="662576" y="6327253"/>
            <a:ext cx="54334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cxnSp>
        <p:nvCxnSpPr>
          <p:cNvPr id="3" name="Straight Arrow Connector 2">
            <a:extLst>
              <a:ext uri="{FF2B5EF4-FFF2-40B4-BE49-F238E27FC236}">
                <a16:creationId xmlns:a16="http://schemas.microsoft.com/office/drawing/2014/main" id="{3F688A1A-A8A0-4B0F-A8B1-06D393EE6D8D}"/>
              </a:ext>
            </a:extLst>
          </p:cNvPr>
          <p:cNvCxnSpPr>
            <a:cxnSpLocks/>
          </p:cNvCxnSpPr>
          <p:nvPr/>
        </p:nvCxnSpPr>
        <p:spPr>
          <a:xfrm flipV="1">
            <a:off x="455433" y="4266060"/>
            <a:ext cx="6266089" cy="1"/>
          </a:xfrm>
          <a:prstGeom prst="straightConnector1">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1569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7"/>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Semilight"/>
                <a:ea typeface="+mj-ea"/>
                <a:cs typeface="Segoe UI Semilight"/>
              </a:rPr>
              <a:t>Capture each expected business value of Microsoft 365 along with the KPIs and targets for each business scenario.</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Semilight"/>
                <a:ea typeface="+mj-ea"/>
                <a:cs typeface="Segoe UI Semilight"/>
              </a:rPr>
              <a:t>Identify how you will measure and report against KPIs to gauge adoption.</a:t>
            </a: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1368425"/>
            <a:ext cx="5217058"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spc="-100">
                <a:solidFill>
                  <a:srgbClr val="000000"/>
                </a:solidFill>
                <a:latin typeface="Segoe UI Semibold"/>
                <a:cs typeface="Segoe UI Semibold"/>
              </a:rPr>
              <a:t>Establish </a:t>
            </a:r>
            <a:r>
              <a:rPr kumimoji="0" lang="en-US" sz="3200" b="0" i="0" u="none" strike="noStrike" kern="1200" cap="none" spc="-100" normalizeH="0" baseline="0" noProof="0">
                <a:ln w="3175">
                  <a:noFill/>
                </a:ln>
                <a:solidFill>
                  <a:srgbClr val="000000"/>
                </a:solidFill>
                <a:effectLst/>
                <a:uLnTx/>
                <a:uFillTx/>
                <a:latin typeface="Segoe UI Semibold"/>
                <a:ea typeface="+mn-ea"/>
                <a:cs typeface="Segoe UI Semibold"/>
              </a:rPr>
              <a:t>KPI benchmarks and reporting plan</a:t>
            </a:r>
            <a:endParaRPr kumimoji="0" lang="en-US" sz="36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6330866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131" y="527358"/>
            <a:ext cx="10558887" cy="566737"/>
          </a:xfrm>
          <a:prstGeom prst="rect">
            <a:avLst/>
          </a:prstGeom>
        </p:spPr>
        <p:txBody>
          <a:bodyPr/>
          <a:lstStyle/>
          <a:p>
            <a:r>
              <a:rPr lang="en-US" sz="3200"/>
              <a:t>Definitions to help build your success criteria</a:t>
            </a:r>
          </a:p>
        </p:txBody>
      </p:sp>
      <p:sp>
        <p:nvSpPr>
          <p:cNvPr id="5" name="Freeform: Shape 4">
            <a:extLst>
              <a:ext uri="{FF2B5EF4-FFF2-40B4-BE49-F238E27FC236}">
                <a16:creationId xmlns:a16="http://schemas.microsoft.com/office/drawing/2014/main" id="{EB7DD2A3-840E-47D3-B1E9-D70475BEFB37}"/>
              </a:ext>
            </a:extLst>
          </p:cNvPr>
          <p:cNvSpPr/>
          <p:nvPr/>
        </p:nvSpPr>
        <p:spPr>
          <a:xfrm>
            <a:off x="4577180" y="1255903"/>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A high-level summary for the measure. For example, the number of employees that are members of Teams.</a:t>
            </a:r>
          </a:p>
        </p:txBody>
      </p:sp>
      <p:sp>
        <p:nvSpPr>
          <p:cNvPr id="6" name="Freeform: Shape 5">
            <a:extLst>
              <a:ext uri="{FF2B5EF4-FFF2-40B4-BE49-F238E27FC236}">
                <a16:creationId xmlns:a16="http://schemas.microsoft.com/office/drawing/2014/main" id="{43139E7D-BF1B-4AF0-8E76-4C0D2AF3C601}"/>
              </a:ext>
            </a:extLst>
          </p:cNvPr>
          <p:cNvSpPr/>
          <p:nvPr/>
        </p:nvSpPr>
        <p:spPr>
          <a:xfrm>
            <a:off x="329882" y="1257738"/>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KPI Measure / Name</a:t>
            </a:r>
          </a:p>
        </p:txBody>
      </p:sp>
      <p:sp>
        <p:nvSpPr>
          <p:cNvPr id="7" name="Freeform: Shape 6">
            <a:extLst>
              <a:ext uri="{FF2B5EF4-FFF2-40B4-BE49-F238E27FC236}">
                <a16:creationId xmlns:a16="http://schemas.microsoft.com/office/drawing/2014/main" id="{3A501C32-39B3-45CA-82B0-4E4BDAAFEC10}"/>
              </a:ext>
            </a:extLst>
          </p:cNvPr>
          <p:cNvSpPr/>
          <p:nvPr/>
        </p:nvSpPr>
        <p:spPr>
          <a:xfrm>
            <a:off x="4579811" y="1985969"/>
            <a:ext cx="7394328"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5"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The cadence that reporting runs on for this metric.</a:t>
            </a:r>
          </a:p>
        </p:txBody>
      </p:sp>
      <p:sp>
        <p:nvSpPr>
          <p:cNvPr id="8" name="Freeform: Shape 7">
            <a:extLst>
              <a:ext uri="{FF2B5EF4-FFF2-40B4-BE49-F238E27FC236}">
                <a16:creationId xmlns:a16="http://schemas.microsoft.com/office/drawing/2014/main" id="{E0109F01-D498-4BD6-AFC4-A463584E4D1E}"/>
              </a:ext>
            </a:extLst>
          </p:cNvPr>
          <p:cNvSpPr/>
          <p:nvPr/>
        </p:nvSpPr>
        <p:spPr>
          <a:xfrm>
            <a:off x="329882" y="1977976"/>
            <a:ext cx="4135688"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KPI Reporting Frequency</a:t>
            </a:r>
          </a:p>
        </p:txBody>
      </p:sp>
      <p:sp>
        <p:nvSpPr>
          <p:cNvPr id="9" name="Freeform: Shape 8">
            <a:extLst>
              <a:ext uri="{FF2B5EF4-FFF2-40B4-BE49-F238E27FC236}">
                <a16:creationId xmlns:a16="http://schemas.microsoft.com/office/drawing/2014/main" id="{61A33E03-BC6F-4162-B4FD-9830141EE7E5}"/>
              </a:ext>
            </a:extLst>
          </p:cNvPr>
          <p:cNvSpPr/>
          <p:nvPr/>
        </p:nvSpPr>
        <p:spPr>
          <a:xfrm>
            <a:off x="4577180" y="2710592"/>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The details of the calculation ensuring it’s connected to the data sources and instruments below.</a:t>
            </a:r>
          </a:p>
        </p:txBody>
      </p:sp>
      <p:sp>
        <p:nvSpPr>
          <p:cNvPr id="10" name="Freeform: Shape 9">
            <a:extLst>
              <a:ext uri="{FF2B5EF4-FFF2-40B4-BE49-F238E27FC236}">
                <a16:creationId xmlns:a16="http://schemas.microsoft.com/office/drawing/2014/main" id="{D813B3CD-EB72-4968-9E2E-6DBB271984E0}"/>
              </a:ext>
            </a:extLst>
          </p:cNvPr>
          <p:cNvSpPr/>
          <p:nvPr/>
        </p:nvSpPr>
        <p:spPr>
          <a:xfrm>
            <a:off x="329882" y="2698214"/>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KPI Formula</a:t>
            </a:r>
          </a:p>
        </p:txBody>
      </p:sp>
      <p:sp>
        <p:nvSpPr>
          <p:cNvPr id="11" name="Freeform: Shape 10">
            <a:extLst>
              <a:ext uri="{FF2B5EF4-FFF2-40B4-BE49-F238E27FC236}">
                <a16:creationId xmlns:a16="http://schemas.microsoft.com/office/drawing/2014/main" id="{B1236E4D-2EC2-4CBC-879A-EB3698117477}"/>
              </a:ext>
            </a:extLst>
          </p:cNvPr>
          <p:cNvSpPr/>
          <p:nvPr/>
        </p:nvSpPr>
        <p:spPr>
          <a:xfrm>
            <a:off x="4577180" y="3424329"/>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Details on exactly where the data is coming from. How many people? Which groups? Which systems?</a:t>
            </a:r>
          </a:p>
        </p:txBody>
      </p:sp>
      <p:sp>
        <p:nvSpPr>
          <p:cNvPr id="12" name="Freeform: Shape 11">
            <a:extLst>
              <a:ext uri="{FF2B5EF4-FFF2-40B4-BE49-F238E27FC236}">
                <a16:creationId xmlns:a16="http://schemas.microsoft.com/office/drawing/2014/main" id="{C55FF202-7D21-4FA0-8214-5B96EE809B95}"/>
              </a:ext>
            </a:extLst>
          </p:cNvPr>
          <p:cNvSpPr/>
          <p:nvPr/>
        </p:nvSpPr>
        <p:spPr>
          <a:xfrm>
            <a:off x="329882" y="3418452"/>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Sources</a:t>
            </a:r>
          </a:p>
        </p:txBody>
      </p:sp>
      <p:sp>
        <p:nvSpPr>
          <p:cNvPr id="13" name="Freeform: Shape 12">
            <a:extLst>
              <a:ext uri="{FF2B5EF4-FFF2-40B4-BE49-F238E27FC236}">
                <a16:creationId xmlns:a16="http://schemas.microsoft.com/office/drawing/2014/main" id="{757663BB-9CCF-4E10-B7B3-5054A4C5F978}"/>
              </a:ext>
            </a:extLst>
          </p:cNvPr>
          <p:cNvSpPr/>
          <p:nvPr/>
        </p:nvSpPr>
        <p:spPr>
          <a:xfrm>
            <a:off x="4584387" y="4138066"/>
            <a:ext cx="7373423"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8722" rIns="282547" bIns="158723" numCol="1" spcCol="1270" anchor="ctr" anchorCtr="0">
            <a:noAutofit/>
          </a:bodyPr>
          <a:lstStyle/>
          <a:p>
            <a:pPr marL="0" marR="0" lvl="1"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a:cs typeface="Segoe UI Semilight"/>
              </a:rPr>
              <a:t>How is the data being pulled from the data sources? For example, is this a dynamic pull at 7 a.m. the first Monday of the quarter, or is this an extract from a static file that is always two weeks old? If this is people, for example, are we surveying them using a specific instrument delivered in a specific way? </a:t>
            </a: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4" name="Freeform: Shape 13">
            <a:extLst>
              <a:ext uri="{FF2B5EF4-FFF2-40B4-BE49-F238E27FC236}">
                <a16:creationId xmlns:a16="http://schemas.microsoft.com/office/drawing/2014/main" id="{80882F90-DA89-4E0E-B67A-E4933C81D381}"/>
              </a:ext>
            </a:extLst>
          </p:cNvPr>
          <p:cNvSpPr/>
          <p:nvPr/>
        </p:nvSpPr>
        <p:spPr>
          <a:xfrm>
            <a:off x="329882" y="4138690"/>
            <a:ext cx="4147550"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5918" tIns="71628" rIns="105918" bIns="7162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Gathering, Transformation, &amp; Analysis Process</a:t>
            </a:r>
          </a:p>
        </p:txBody>
      </p:sp>
      <p:sp>
        <p:nvSpPr>
          <p:cNvPr id="15" name="Freeform: Shape 14">
            <a:extLst>
              <a:ext uri="{FF2B5EF4-FFF2-40B4-BE49-F238E27FC236}">
                <a16:creationId xmlns:a16="http://schemas.microsoft.com/office/drawing/2014/main" id="{2B0B36E3-2D6B-4093-8725-EAB25C3134A8}"/>
              </a:ext>
            </a:extLst>
          </p:cNvPr>
          <p:cNvSpPr/>
          <p:nvPr/>
        </p:nvSpPr>
        <p:spPr>
          <a:xfrm>
            <a:off x="4577180" y="4851803"/>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0" lvl="1" defTabSz="400050">
              <a:lnSpc>
                <a:spcPct val="90000"/>
              </a:lnSpc>
              <a:spcBef>
                <a:spcPct val="0"/>
              </a:spcBef>
              <a:spcAft>
                <a:spcPct val="15000"/>
              </a:spcAft>
              <a:defRPr/>
            </a:pPr>
            <a:r>
              <a:rPr kumimoji="0" lang="en-US" sz="1000" b="0" i="0" u="none" strike="noStrike" kern="1200" cap="none" spc="0" normalizeH="0" baseline="0" noProof="0">
                <a:ln>
                  <a:noFill/>
                </a:ln>
                <a:solidFill>
                  <a:schemeClr val="tx1"/>
                </a:solidFill>
                <a:effectLst/>
                <a:uLnTx/>
                <a:uFillTx/>
                <a:latin typeface="Segoe UI Semilight"/>
                <a:cs typeface="Segoe UI Semilight"/>
              </a:rPr>
              <a:t>Do we need to create any instruments (surveys, feedback forms) or create guides on data transformation to </a:t>
            </a:r>
            <a:r>
              <a:rPr lang="en-US" sz="1000">
                <a:solidFill>
                  <a:schemeClr val="tx1"/>
                </a:solidFill>
                <a:latin typeface="Segoe UI Semilight"/>
                <a:cs typeface="Segoe UI Semilight"/>
              </a:rPr>
              <a:t>collect the</a:t>
            </a:r>
            <a:r>
              <a:rPr kumimoji="0" lang="en-US" sz="1000" b="0" i="0" u="none" strike="noStrike" kern="1200" cap="none" spc="0" normalizeH="0" baseline="0" noProof="0">
                <a:ln>
                  <a:noFill/>
                </a:ln>
                <a:solidFill>
                  <a:schemeClr val="tx1"/>
                </a:solidFill>
                <a:effectLst/>
                <a:uLnTx/>
                <a:uFillTx/>
                <a:latin typeface="Segoe UI Semilight"/>
                <a:cs typeface="Segoe UI Semilight"/>
              </a:rPr>
              <a:t> data we want?</a:t>
            </a:r>
          </a:p>
        </p:txBody>
      </p:sp>
      <p:sp>
        <p:nvSpPr>
          <p:cNvPr id="16" name="Freeform: Shape 15">
            <a:extLst>
              <a:ext uri="{FF2B5EF4-FFF2-40B4-BE49-F238E27FC236}">
                <a16:creationId xmlns:a16="http://schemas.microsoft.com/office/drawing/2014/main" id="{6629330C-4E90-49AB-939F-4B812D17DD68}"/>
              </a:ext>
            </a:extLst>
          </p:cNvPr>
          <p:cNvSpPr/>
          <p:nvPr/>
        </p:nvSpPr>
        <p:spPr>
          <a:xfrm>
            <a:off x="329882" y="4858928"/>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Gathering Instruments</a:t>
            </a:r>
          </a:p>
        </p:txBody>
      </p:sp>
      <p:sp>
        <p:nvSpPr>
          <p:cNvPr id="17" name="Freeform: Shape 16">
            <a:extLst>
              <a:ext uri="{FF2B5EF4-FFF2-40B4-BE49-F238E27FC236}">
                <a16:creationId xmlns:a16="http://schemas.microsoft.com/office/drawing/2014/main" id="{044E8C0E-407E-4EE7-AC88-6297127B079F}"/>
              </a:ext>
            </a:extLst>
          </p:cNvPr>
          <p:cNvSpPr/>
          <p:nvPr/>
        </p:nvSpPr>
        <p:spPr>
          <a:xfrm>
            <a:off x="4577180" y="5581869"/>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4" bIns="147751" numCol="1" spcCol="1270" anchor="ctr" anchorCtr="0">
            <a:noAutofit/>
          </a:bodyPr>
          <a:lstStyle/>
          <a:p>
            <a:pPr marL="57150" lvl="1" indent="-57150" defTabSz="400050">
              <a:lnSpc>
                <a:spcPct val="90000"/>
              </a:lnSpc>
              <a:spcBef>
                <a:spcPct val="0"/>
              </a:spcBef>
              <a:spcAft>
                <a:spcPct val="15000"/>
              </a:spcAft>
              <a:defRPr/>
            </a:pPr>
            <a:r>
              <a:rPr kumimoji="0" lang="en-US" sz="1000" b="0" i="0" u="none" strike="noStrike" kern="1200" cap="none" spc="0" normalizeH="0" baseline="0" noProof="0">
                <a:ln>
                  <a:noFill/>
                </a:ln>
                <a:solidFill>
                  <a:schemeClr val="tx1"/>
                </a:solidFill>
                <a:effectLst/>
                <a:uLnTx/>
                <a:uFillTx/>
                <a:latin typeface="Segoe UI Semilight"/>
                <a:cs typeface="Segoe UI Semilight"/>
              </a:rPr>
              <a:t>State which person, or group of people, </a:t>
            </a:r>
            <a:r>
              <a:rPr lang="en-US" sz="1000">
                <a:solidFill>
                  <a:schemeClr val="tx1"/>
                </a:solidFill>
                <a:latin typeface="Segoe UI Semilight"/>
                <a:cs typeface="Segoe UI Semilight"/>
              </a:rPr>
              <a:t>is assigned</a:t>
            </a:r>
            <a:r>
              <a:rPr kumimoji="0" lang="en-US" sz="1000" b="0" i="0" u="none" strike="noStrike" kern="1200" cap="none" spc="0" normalizeH="0" baseline="0" noProof="0">
                <a:ln>
                  <a:noFill/>
                </a:ln>
                <a:solidFill>
                  <a:schemeClr val="tx1"/>
                </a:solidFill>
                <a:effectLst/>
                <a:uLnTx/>
                <a:uFillTx/>
                <a:latin typeface="Segoe UI Semilight"/>
                <a:cs typeface="Segoe UI Semilight"/>
              </a:rPr>
              <a:t> to each part of the data gathering, transformation</a:t>
            </a:r>
            <a:r>
              <a:rPr lang="en-US" sz="1000">
                <a:solidFill>
                  <a:schemeClr val="tx1"/>
                </a:solidFill>
                <a:latin typeface="Segoe UI Semilight"/>
                <a:cs typeface="Segoe UI Semilight"/>
              </a:rPr>
              <a:t>,</a:t>
            </a:r>
            <a:r>
              <a:rPr kumimoji="0" lang="en-US" sz="1000" b="0" i="0" u="none" strike="noStrike" kern="1200" cap="none" spc="0" normalizeH="0" baseline="0" noProof="0">
                <a:ln>
                  <a:noFill/>
                </a:ln>
                <a:solidFill>
                  <a:schemeClr val="tx1"/>
                </a:solidFill>
                <a:effectLst/>
                <a:uLnTx/>
                <a:uFillTx/>
                <a:latin typeface="Segoe UI Semilight"/>
                <a:cs typeface="Segoe UI Semilight"/>
              </a:rPr>
              <a:t> and analysis process.</a:t>
            </a:r>
          </a:p>
        </p:txBody>
      </p:sp>
      <p:sp>
        <p:nvSpPr>
          <p:cNvPr id="18" name="Freeform: Shape 17">
            <a:extLst>
              <a:ext uri="{FF2B5EF4-FFF2-40B4-BE49-F238E27FC236}">
                <a16:creationId xmlns:a16="http://schemas.microsoft.com/office/drawing/2014/main" id="{59DDEDDB-3841-4C0E-AC18-8D84F17CE00F}"/>
              </a:ext>
            </a:extLst>
          </p:cNvPr>
          <p:cNvSpPr/>
          <p:nvPr/>
        </p:nvSpPr>
        <p:spPr>
          <a:xfrm>
            <a:off x="313966" y="5579164"/>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Gathering Owner</a:t>
            </a:r>
          </a:p>
        </p:txBody>
      </p:sp>
    </p:spTree>
    <p:extLst>
      <p:ext uri="{BB962C8B-B14F-4D97-AF65-F5344CB8AC3E}">
        <p14:creationId xmlns:p14="http://schemas.microsoft.com/office/powerpoint/2010/main" val="21307068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20646" y="632040"/>
            <a:ext cx="5992813" cy="585788"/>
          </a:xfrm>
          <a:prstGeom prst="rect">
            <a:avLst/>
          </a:prstGeom>
        </p:spPr>
        <p:txBody>
          <a:bodyPr/>
          <a:lstStyle/>
          <a:p>
            <a:r>
              <a:rPr lang="en-US" sz="3200">
                <a:solidFill>
                  <a:srgbClr val="161716"/>
                </a:solidFill>
              </a:rPr>
              <a:t>Establish KPI benchmarks</a:t>
            </a:r>
          </a:p>
        </p:txBody>
      </p:sp>
      <p:graphicFrame>
        <p:nvGraphicFramePr>
          <p:cNvPr id="7" name="Table 6">
            <a:extLst>
              <a:ext uri="{FF2B5EF4-FFF2-40B4-BE49-F238E27FC236}">
                <a16:creationId xmlns:a16="http://schemas.microsoft.com/office/drawing/2014/main" id="{21220173-93B7-4618-9A8B-ED788D9CBE3F}"/>
              </a:ext>
            </a:extLst>
          </p:cNvPr>
          <p:cNvGraphicFramePr>
            <a:graphicFrameLocks noGrp="1"/>
          </p:cNvGraphicFramePr>
          <p:nvPr>
            <p:extLst>
              <p:ext uri="{D42A27DB-BD31-4B8C-83A1-F6EECF244321}">
                <p14:modId xmlns:p14="http://schemas.microsoft.com/office/powerpoint/2010/main" val="187929410"/>
              </p:ext>
            </p:extLst>
          </p:nvPr>
        </p:nvGraphicFramePr>
        <p:xfrm>
          <a:off x="392960" y="1919380"/>
          <a:ext cx="11189410" cy="4079013"/>
        </p:xfrm>
        <a:graphic>
          <a:graphicData uri="http://schemas.openxmlformats.org/drawingml/2006/table">
            <a:tbl>
              <a:tblPr firstRow="1">
                <a:solidFill>
                  <a:schemeClr val="accent1">
                    <a:lumMod val="90000"/>
                  </a:schemeClr>
                </a:solidFill>
                <a:tableStyleId>{5C22544A-7EE6-4342-B048-85BDC9FD1C3A}</a:tableStyleId>
              </a:tblPr>
              <a:tblGrid>
                <a:gridCol w="3831170">
                  <a:extLst>
                    <a:ext uri="{9D8B030D-6E8A-4147-A177-3AD203B41FA5}">
                      <a16:colId xmlns:a16="http://schemas.microsoft.com/office/drawing/2014/main" val="648430695"/>
                    </a:ext>
                  </a:extLst>
                </a:gridCol>
                <a:gridCol w="3636291">
                  <a:extLst>
                    <a:ext uri="{9D8B030D-6E8A-4147-A177-3AD203B41FA5}">
                      <a16:colId xmlns:a16="http://schemas.microsoft.com/office/drawing/2014/main" val="1730384453"/>
                    </a:ext>
                  </a:extLst>
                </a:gridCol>
                <a:gridCol w="3721949">
                  <a:extLst>
                    <a:ext uri="{9D8B030D-6E8A-4147-A177-3AD203B41FA5}">
                      <a16:colId xmlns:a16="http://schemas.microsoft.com/office/drawing/2014/main" val="3257594209"/>
                    </a:ext>
                  </a:extLst>
                </a:gridCol>
              </a:tblGrid>
              <a:tr h="398408">
                <a:tc>
                  <a:txBody>
                    <a:bodyPr/>
                    <a:lstStyle/>
                    <a:p>
                      <a:pPr marL="231140" marR="212725" algn="l">
                        <a:lnSpc>
                          <a:spcPct val="100000"/>
                        </a:lnSpc>
                        <a:spcBef>
                          <a:spcPts val="0"/>
                        </a:spcBef>
                        <a:spcAft>
                          <a:spcPts val="0"/>
                        </a:spcAft>
                      </a:pPr>
                      <a:endParaRPr lang="en-NZ" sz="1000" kern="0">
                        <a:solidFill>
                          <a:schemeClr val="bg1"/>
                        </a:solidFill>
                        <a:latin typeface="Segoe UI" panose="020B0502040204020203" pitchFamily="34" charset="0"/>
                        <a:ea typeface="+mn-ea"/>
                        <a:cs typeface="Segoe UI" panose="020B0502040204020203" pitchFamily="34" charset="0"/>
                      </a:endParaRPr>
                    </a:p>
                  </a:txBody>
                  <a:tcPr marL="45720" marR="4572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4B47"/>
                    </a:solidFill>
                  </a:tcPr>
                </a:tc>
                <a:tc>
                  <a:txBody>
                    <a:bodyPr/>
                    <a:lstStyle/>
                    <a:p>
                      <a:pPr marL="420370" marR="438150" algn="l">
                        <a:lnSpc>
                          <a:spcPct val="100000"/>
                        </a:lnSpc>
                        <a:spcBef>
                          <a:spcPts val="0"/>
                        </a:spcBef>
                        <a:spcAft>
                          <a:spcPts val="0"/>
                        </a:spcAft>
                      </a:pPr>
                      <a:endParaRPr lang="en-NZ" sz="1000" kern="0">
                        <a:solidFill>
                          <a:schemeClr val="bg1"/>
                        </a:solidFill>
                        <a:latin typeface="Segoe UI" panose="020B0502040204020203" pitchFamily="34" charset="0"/>
                        <a:ea typeface="+mn-ea"/>
                        <a:cs typeface="Segoe UI" panose="020B0502040204020203"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4B47"/>
                    </a:solidFill>
                  </a:tcPr>
                </a:tc>
                <a:tc>
                  <a:txBody>
                    <a:bodyPr/>
                    <a:lstStyle/>
                    <a:p>
                      <a:pPr marL="420370" marR="438150" algn="l">
                        <a:lnSpc>
                          <a:spcPct val="100000"/>
                        </a:lnSpc>
                        <a:spcBef>
                          <a:spcPts val="0"/>
                        </a:spcBef>
                        <a:spcAft>
                          <a:spcPts val="0"/>
                        </a:spcAft>
                      </a:pPr>
                      <a:endParaRPr lang="en-NZ" sz="1000" kern="0">
                        <a:solidFill>
                          <a:schemeClr val="bg1"/>
                        </a:solidFill>
                        <a:latin typeface="Segoe UI" panose="020B0502040204020203" pitchFamily="34" charset="0"/>
                        <a:ea typeface="+mn-ea"/>
                        <a:cs typeface="Segoe UI" panose="020B0502040204020203" pitchFamily="34" charset="0"/>
                      </a:endParaRPr>
                    </a:p>
                  </a:txBody>
                  <a:tcPr marL="45720" marR="4572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4B47"/>
                    </a:solidFill>
                  </a:tcPr>
                </a:tc>
                <a:extLst>
                  <a:ext uri="{0D108BD9-81ED-4DB2-BD59-A6C34878D82A}">
                    <a16:rowId xmlns:a16="http://schemas.microsoft.com/office/drawing/2014/main" val="2724948253"/>
                  </a:ext>
                </a:extLst>
              </a:tr>
              <a:tr h="939677">
                <a:tc>
                  <a:txBody>
                    <a:bodyPr/>
                    <a:lstStyle/>
                    <a:p>
                      <a:pPr marL="0" marR="212725" algn="l" defTabSz="914228" rtl="0" eaLnBrk="1" latinLnBrk="0" hangingPunct="1">
                        <a:lnSpc>
                          <a:spcPct val="100000"/>
                        </a:lnSpc>
                        <a:spcBef>
                          <a:spcPts val="0"/>
                        </a:spcBef>
                        <a:spcAft>
                          <a:spcPts val="500"/>
                        </a:spcAft>
                      </a:pPr>
                      <a:r>
                        <a:rPr lang="en-US" sz="1000" b="1" i="1" kern="0">
                          <a:solidFill>
                            <a:schemeClr val="bg1">
                              <a:lumMod val="50000"/>
                            </a:schemeClr>
                          </a:solidFill>
                          <a:latin typeface="Segoe UI Semilight" panose="020B0402040204020203" pitchFamily="34" charset="0"/>
                          <a:cs typeface="Segoe UI Semilight" panose="020B0402040204020203" pitchFamily="34" charset="0"/>
                        </a:rPr>
                        <a:t>Reduced operating costs</a:t>
                      </a:r>
                    </a:p>
                    <a:p>
                      <a:pPr marL="0" marR="212725" algn="l" defTabSz="914228" rtl="0" eaLnBrk="1" latinLnBrk="0" hangingPunct="1">
                        <a:lnSpc>
                          <a:spcPct val="100000"/>
                        </a:lnSpc>
                        <a:spcBef>
                          <a:spcPts val="0"/>
                        </a:spcBef>
                        <a:spcAft>
                          <a:spcPts val="500"/>
                        </a:spcAft>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Increased adoption correlates to reduced third-party conferencing usage, travel time and resource allocation</a:t>
                      </a: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r>
                        <a:rPr lang="en-US" sz="1000" b="1" i="1" kern="0">
                          <a:solidFill>
                            <a:schemeClr val="bg1">
                              <a:lumMod val="50000"/>
                            </a:schemeClr>
                          </a:solidFill>
                          <a:latin typeface="Segoe UI Semilight" panose="020B0402040204020203" pitchFamily="34" charset="0"/>
                          <a:cs typeface="Segoe UI Semilight" panose="020B0402040204020203" pitchFamily="34" charset="0"/>
                        </a:rPr>
                        <a:t>Quantitative</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Microsoft 365 reporting</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Finance/accounting reports </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Travel and phone expense reports</a:t>
                      </a:r>
                      <a:endParaRPr lang="en-NZ" sz="1000" b="0" i="1" kern="0">
                        <a:solidFill>
                          <a:schemeClr val="bg1">
                            <a:lumMod val="50000"/>
                          </a:schemeClr>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Comparison of pre and post Microsoft 365 reports will show cost savings. Post rollout usage of third-party phone conferencing should show decreasing usage of 10% per month.</a:t>
                      </a:r>
                      <a:endParaRPr lang="en-NZ" sz="1000" b="0" i="1" kern="0">
                        <a:solidFill>
                          <a:schemeClr val="bg1">
                            <a:lumMod val="50000"/>
                          </a:schemeClr>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630654797"/>
                  </a:ext>
                </a:extLst>
              </a:tr>
              <a:tr h="1146066">
                <a:tc>
                  <a:txBody>
                    <a:bodyPr/>
                    <a:lstStyle/>
                    <a:p>
                      <a:pPr marL="0" marR="212725" algn="l" defTabSz="914228" rtl="0" eaLnBrk="1" latinLnBrk="0" hangingPunct="1">
                        <a:lnSpc>
                          <a:spcPct val="100000"/>
                        </a:lnSpc>
                        <a:spcBef>
                          <a:spcPts val="0"/>
                        </a:spcBef>
                        <a:spcAft>
                          <a:spcPts val="50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US" sz="1200" b="0" i="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438150" algn="l" defTabSz="914228" rtl="0" eaLnBrk="1" latinLnBrk="0" hangingPunct="1">
                        <a:lnSpc>
                          <a:spcPct val="100000"/>
                        </a:lnSpc>
                        <a:spcBef>
                          <a:spcPts val="0"/>
                        </a:spcBef>
                        <a:spcAft>
                          <a:spcPts val="0"/>
                        </a:spcAft>
                      </a:pPr>
                      <a:endParaRPr lang="en-NZ"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828767889"/>
                  </a:ext>
                </a:extLst>
              </a:tr>
              <a:tr h="733288">
                <a:tc>
                  <a:txBody>
                    <a:bodyPr/>
                    <a:lstStyle/>
                    <a:p>
                      <a:pPr marL="0" marR="212725" algn="l" defTabSz="914228" rtl="0" eaLnBrk="1" latinLnBrk="0" hangingPunct="1">
                        <a:lnSpc>
                          <a:spcPct val="100000"/>
                        </a:lnSpc>
                        <a:spcBef>
                          <a:spcPts val="0"/>
                        </a:spcBef>
                        <a:spcAft>
                          <a:spcPts val="500"/>
                        </a:spcAft>
                      </a:pPr>
                      <a:endParaRPr lang="en-US"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479205915"/>
                  </a:ext>
                </a:extLst>
              </a:tr>
              <a:tr h="818271">
                <a:tc>
                  <a:txBody>
                    <a:bodyPr/>
                    <a:lstStyle/>
                    <a:p>
                      <a:pPr marL="0" marR="212725" algn="l" defTabSz="914228" rtl="0" eaLnBrk="1" latinLnBrk="0" hangingPunct="1">
                        <a:lnSpc>
                          <a:spcPct val="100000"/>
                        </a:lnSpc>
                        <a:spcBef>
                          <a:spcPts val="0"/>
                        </a:spcBef>
                        <a:spcAft>
                          <a:spcPts val="500"/>
                        </a:spcAft>
                      </a:pPr>
                      <a:endParaRPr lang="en-US"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098425582"/>
                  </a:ext>
                </a:extLst>
              </a:tr>
            </a:tbl>
          </a:graphicData>
        </a:graphic>
      </p:graphicFrame>
      <p:sp>
        <p:nvSpPr>
          <p:cNvPr id="6" name="Rectangle 5">
            <a:extLst>
              <a:ext uri="{FF2B5EF4-FFF2-40B4-BE49-F238E27FC236}">
                <a16:creationId xmlns:a16="http://schemas.microsoft.com/office/drawing/2014/main" id="{708B2142-652A-475F-92A7-CF831407F0CB}"/>
              </a:ext>
            </a:extLst>
          </p:cNvPr>
          <p:cNvSpPr/>
          <p:nvPr/>
        </p:nvSpPr>
        <p:spPr>
          <a:xfrm>
            <a:off x="321271" y="1217828"/>
            <a:ext cx="1100656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2F2F2F">
                    <a:lumMod val="90000"/>
                    <a:lumOff val="10000"/>
                  </a:srgbClr>
                </a:solidFill>
                <a:effectLst/>
                <a:uLnTx/>
                <a:uFillTx/>
                <a:latin typeface="Segoe UI Semilight" panose="020B0402040204020203" pitchFamily="34" charset="0"/>
                <a:ea typeface="+mn-ea"/>
                <a:cs typeface="Segoe UI Semilight" panose="020B0402040204020203" pitchFamily="34" charset="0"/>
              </a:rPr>
              <a:t>Use the framework below to define your own success criteria. Remember to make them specific, measurable, attainable, relevant and timely.</a:t>
            </a:r>
            <a:endParaRPr kumimoji="0" lang="en-US" sz="1600" b="0" i="0" u="none" strike="noStrike" kern="1200" cap="none" spc="0" normalizeH="0" baseline="0" noProof="0">
              <a:ln>
                <a:noFill/>
              </a:ln>
              <a:solidFill>
                <a:srgbClr val="2F2F2F">
                  <a:lumMod val="90000"/>
                  <a:lumOff val="10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10" name="Rectangle 9">
            <a:extLst>
              <a:ext uri="{FF2B5EF4-FFF2-40B4-BE49-F238E27FC236}">
                <a16:creationId xmlns:a16="http://schemas.microsoft.com/office/drawing/2014/main" id="{5BDEA050-71F1-4C7C-BDF1-E25E7411E1C0}"/>
              </a:ext>
            </a:extLst>
          </p:cNvPr>
          <p:cNvSpPr/>
          <p:nvPr/>
        </p:nvSpPr>
        <p:spPr>
          <a:xfrm>
            <a:off x="5498813" y="1964824"/>
            <a:ext cx="739305"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Method</a:t>
            </a:r>
          </a:p>
        </p:txBody>
      </p:sp>
      <p:sp>
        <p:nvSpPr>
          <p:cNvPr id="11" name="Rectangle 10">
            <a:extLst>
              <a:ext uri="{FF2B5EF4-FFF2-40B4-BE49-F238E27FC236}">
                <a16:creationId xmlns:a16="http://schemas.microsoft.com/office/drawing/2014/main" id="{DB04E237-A247-4295-917B-B74720DBA710}"/>
              </a:ext>
            </a:extLst>
          </p:cNvPr>
          <p:cNvSpPr/>
          <p:nvPr/>
        </p:nvSpPr>
        <p:spPr>
          <a:xfrm>
            <a:off x="9527677" y="1964824"/>
            <a:ext cx="50186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Goal</a:t>
            </a:r>
          </a:p>
        </p:txBody>
      </p:sp>
      <p:sp>
        <p:nvSpPr>
          <p:cNvPr id="13" name="Rectangle 12">
            <a:extLst/>
          </p:cNvPr>
          <p:cNvSpPr/>
          <p:nvPr/>
        </p:nvSpPr>
        <p:spPr>
          <a:xfrm>
            <a:off x="1410396" y="1964824"/>
            <a:ext cx="190665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Success criteria</a:t>
            </a:r>
          </a:p>
        </p:txBody>
      </p:sp>
    </p:spTree>
    <p:extLst>
      <p:ext uri="{BB962C8B-B14F-4D97-AF65-F5344CB8AC3E}">
        <p14:creationId xmlns:p14="http://schemas.microsoft.com/office/powerpoint/2010/main" val="36030971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53AD9-E281-4670-893D-17387CE6D3CD}"/>
              </a:ext>
            </a:extLst>
          </p:cNvPr>
          <p:cNvSpPr>
            <a:spLocks noGrp="1"/>
          </p:cNvSpPr>
          <p:nvPr>
            <p:ph type="title" idx="4294967295"/>
          </p:nvPr>
        </p:nvSpPr>
        <p:spPr>
          <a:xfrm>
            <a:off x="190500" y="222250"/>
            <a:ext cx="11655425" cy="558800"/>
          </a:xfrm>
          <a:prstGeom prst="rect">
            <a:avLst/>
          </a:prstGeom>
        </p:spPr>
        <p:txBody>
          <a:bodyPr/>
          <a:lstStyle/>
          <a:p>
            <a:r>
              <a:rPr lang="en-GB" sz="3200"/>
              <a:t>Success criteria scorecard example</a:t>
            </a:r>
          </a:p>
        </p:txBody>
      </p:sp>
      <p:graphicFrame>
        <p:nvGraphicFramePr>
          <p:cNvPr id="4" name="Table 3">
            <a:extLst>
              <a:ext uri="{FF2B5EF4-FFF2-40B4-BE49-F238E27FC236}">
                <a16:creationId xmlns:a16="http://schemas.microsoft.com/office/drawing/2014/main" id="{93C5ADEF-87BC-4165-BFF6-3730EAD11968}"/>
              </a:ext>
            </a:extLst>
          </p:cNvPr>
          <p:cNvGraphicFramePr>
            <a:graphicFrameLocks noGrp="1"/>
          </p:cNvGraphicFramePr>
          <p:nvPr>
            <p:extLst>
              <p:ext uri="{D42A27DB-BD31-4B8C-83A1-F6EECF244321}">
                <p14:modId xmlns:p14="http://schemas.microsoft.com/office/powerpoint/2010/main" val="3284799587"/>
              </p:ext>
            </p:extLst>
          </p:nvPr>
        </p:nvGraphicFramePr>
        <p:xfrm>
          <a:off x="287337" y="876758"/>
          <a:ext cx="11753791" cy="5413266"/>
        </p:xfrm>
        <a:graphic>
          <a:graphicData uri="http://schemas.openxmlformats.org/drawingml/2006/table">
            <a:tbl>
              <a:tblPr firstRow="1" bandRow="1">
                <a:tableStyleId>{0505E3EF-67EA-436B-97B2-0124C06EBD24}</a:tableStyleId>
              </a:tblPr>
              <a:tblGrid>
                <a:gridCol w="2345685">
                  <a:extLst>
                    <a:ext uri="{9D8B030D-6E8A-4147-A177-3AD203B41FA5}">
                      <a16:colId xmlns:a16="http://schemas.microsoft.com/office/drawing/2014/main" val="3705316528"/>
                    </a:ext>
                  </a:extLst>
                </a:gridCol>
                <a:gridCol w="698261">
                  <a:extLst>
                    <a:ext uri="{9D8B030D-6E8A-4147-A177-3AD203B41FA5}">
                      <a16:colId xmlns:a16="http://schemas.microsoft.com/office/drawing/2014/main" val="1265694885"/>
                    </a:ext>
                  </a:extLst>
                </a:gridCol>
                <a:gridCol w="1363725">
                  <a:extLst>
                    <a:ext uri="{9D8B030D-6E8A-4147-A177-3AD203B41FA5}">
                      <a16:colId xmlns:a16="http://schemas.microsoft.com/office/drawing/2014/main" val="615838595"/>
                    </a:ext>
                  </a:extLst>
                </a:gridCol>
                <a:gridCol w="1469224">
                  <a:extLst>
                    <a:ext uri="{9D8B030D-6E8A-4147-A177-3AD203B41FA5}">
                      <a16:colId xmlns:a16="http://schemas.microsoft.com/office/drawing/2014/main" val="2617207751"/>
                    </a:ext>
                  </a:extLst>
                </a:gridCol>
                <a:gridCol w="1469224">
                  <a:extLst>
                    <a:ext uri="{9D8B030D-6E8A-4147-A177-3AD203B41FA5}">
                      <a16:colId xmlns:a16="http://schemas.microsoft.com/office/drawing/2014/main" val="1219309320"/>
                    </a:ext>
                  </a:extLst>
                </a:gridCol>
                <a:gridCol w="2857733">
                  <a:extLst>
                    <a:ext uri="{9D8B030D-6E8A-4147-A177-3AD203B41FA5}">
                      <a16:colId xmlns:a16="http://schemas.microsoft.com/office/drawing/2014/main" val="3113695753"/>
                    </a:ext>
                  </a:extLst>
                </a:gridCol>
                <a:gridCol w="907917">
                  <a:extLst>
                    <a:ext uri="{9D8B030D-6E8A-4147-A177-3AD203B41FA5}">
                      <a16:colId xmlns:a16="http://schemas.microsoft.com/office/drawing/2014/main" val="755740708"/>
                    </a:ext>
                  </a:extLst>
                </a:gridCol>
                <a:gridCol w="642022">
                  <a:extLst>
                    <a:ext uri="{9D8B030D-6E8A-4147-A177-3AD203B41FA5}">
                      <a16:colId xmlns:a16="http://schemas.microsoft.com/office/drawing/2014/main" val="1965971404"/>
                    </a:ext>
                  </a:extLst>
                </a:gridCol>
              </a:tblGrid>
              <a:tr h="336219">
                <a:tc gridSpan="3">
                  <a:txBody>
                    <a:bodyPr/>
                    <a:lstStyle/>
                    <a:p>
                      <a:pPr algn="ctr"/>
                      <a:r>
                        <a:rPr lang="en-GB" sz="1000">
                          <a:solidFill>
                            <a:schemeClr val="bg2"/>
                          </a:solidFill>
                          <a:latin typeface="+mj-lt"/>
                          <a:cs typeface="Segoe UI Semilight"/>
                        </a:rPr>
                        <a:t>Goal</a:t>
                      </a:r>
                    </a:p>
                  </a:txBody>
                  <a:tcPr marL="89642" marR="89642" marT="44821" marB="44821" anchor="ctr">
                    <a:solidFill>
                      <a:srgbClr val="274B47"/>
                    </a:solidFill>
                  </a:tcPr>
                </a:tc>
                <a:tc hMerge="1">
                  <a:txBody>
                    <a:bodyPr/>
                    <a:lstStyle/>
                    <a:p>
                      <a:endParaRPr lang="en-GB"/>
                    </a:p>
                  </a:txBody>
                  <a:tcPr/>
                </a:tc>
                <a:tc hMerge="1">
                  <a:txBody>
                    <a:bodyPr/>
                    <a:lstStyle/>
                    <a:p>
                      <a:endParaRPr lang="en-GB"/>
                    </a:p>
                  </a:txBody>
                  <a:tcPr/>
                </a:tc>
                <a:tc gridSpan="5">
                  <a:txBody>
                    <a:bodyPr/>
                    <a:lstStyle/>
                    <a:p>
                      <a:pPr algn="ctr"/>
                      <a:r>
                        <a:rPr lang="en-GB" sz="1000">
                          <a:solidFill>
                            <a:schemeClr val="bg2"/>
                          </a:solidFill>
                          <a:latin typeface="+mj-lt"/>
                          <a:cs typeface="Segoe UI Semilight"/>
                        </a:rPr>
                        <a:t>Measurement</a:t>
                      </a:r>
                    </a:p>
                  </a:txBody>
                  <a:tcPr marL="89642" marR="89642" marT="44821" marB="44821" anchor="ctr">
                    <a:solidFill>
                      <a:srgbClr val="274B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9528029"/>
                  </a:ext>
                </a:extLst>
              </a:tr>
              <a:tr h="747152">
                <a:tc>
                  <a:txBody>
                    <a:bodyPr/>
                    <a:lstStyle/>
                    <a:p>
                      <a:pPr marL="0" algn="ctr" defTabSz="932742" rtl="0" eaLnBrk="1" latinLnBrk="0" hangingPunct="1"/>
                      <a:r>
                        <a:rPr lang="en-GB" sz="1100" b="0" kern="1200">
                          <a:solidFill>
                            <a:srgbClr val="161716"/>
                          </a:solidFill>
                          <a:latin typeface="+mj-lt"/>
                          <a:ea typeface="+mn-ea"/>
                          <a:cs typeface="+mn-cs"/>
                        </a:rPr>
                        <a:t>Business Value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Type of Value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Business Owner</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KPI Measure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Data Source (leverage the </a:t>
                      </a:r>
                      <a:r>
                        <a:rPr lang="en-GB" sz="1100" b="0" kern="1200">
                          <a:solidFill>
                            <a:srgbClr val="161716"/>
                          </a:solidFill>
                          <a:latin typeface="+mj-lt"/>
                          <a:ea typeface="+mn-ea"/>
                          <a:cs typeface="+mn-cs"/>
                          <a:hlinkClick r:id="rId3">
                            <a:extLst>
                              <a:ext uri="{A12FA001-AC4F-418D-AE19-62706E023703}">
                                <ahyp:hlinkClr xmlns:ahyp="http://schemas.microsoft.com/office/drawing/2018/hyperlinkcolor" val="tx"/>
                              </a:ext>
                            </a:extLst>
                          </a:hlinkClick>
                        </a:rPr>
                        <a:t>Adoption Content Pack for M365</a:t>
                      </a:r>
                      <a:r>
                        <a:rPr lang="en-GB" sz="1100" b="0" kern="1200">
                          <a:solidFill>
                            <a:srgbClr val="161716"/>
                          </a:solidFill>
                          <a:latin typeface="+mj-lt"/>
                          <a:ea typeface="+mn-ea"/>
                          <a:cs typeface="+mn-cs"/>
                        </a:rPr>
                        <a:t>)</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KPI Formula</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KPI Baseline</a:t>
                      </a:r>
                    </a:p>
                  </a:txBody>
                  <a:tcPr marL="89642" marR="89642" marT="44821" marB="44821">
                    <a:solidFill>
                      <a:schemeClr val="bg1">
                        <a:lumMod val="90000"/>
                      </a:schemeClr>
                    </a:solidFill>
                  </a:tcPr>
                </a:tc>
                <a:tc>
                  <a:txBody>
                    <a:bodyPr/>
                    <a:lstStyle/>
                    <a:p>
                      <a:pPr algn="ctr"/>
                      <a:r>
                        <a:rPr lang="en-GB" sz="1100" b="0" kern="1200">
                          <a:solidFill>
                            <a:srgbClr val="161716"/>
                          </a:solidFill>
                          <a:latin typeface="+mj-lt"/>
                          <a:ea typeface="+mn-ea"/>
                          <a:cs typeface="+mn-cs"/>
                        </a:rPr>
                        <a:t>KPI Target</a:t>
                      </a:r>
                    </a:p>
                  </a:txBody>
                  <a:tcPr marL="89642" marR="89642" marT="44821" marB="44821">
                    <a:solidFill>
                      <a:schemeClr val="bg1">
                        <a:lumMod val="90000"/>
                      </a:schemeClr>
                    </a:solidFill>
                  </a:tcPr>
                </a:tc>
                <a:extLst>
                  <a:ext uri="{0D108BD9-81ED-4DB2-BD59-A6C34878D82A}">
                    <a16:rowId xmlns:a16="http://schemas.microsoft.com/office/drawing/2014/main" val="869395065"/>
                  </a:ext>
                </a:extLst>
              </a:tr>
              <a:tr h="616774">
                <a:tc>
                  <a:txBody>
                    <a:bodyPr/>
                    <a:lstStyle/>
                    <a:p>
                      <a:r>
                        <a:rPr lang="en-GB" sz="1000" i="1">
                          <a:latin typeface="Segoe UI Semilight"/>
                          <a:cs typeface="Segoe UI Semilight"/>
                        </a:rPr>
                        <a:t>Enabling additional customer engagement through online meetings  </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Increase sales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Alexandre Levesque</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meetings set up and conducted</a:t>
                      </a:r>
                    </a:p>
                  </a:txBody>
                  <a:tcPr marL="89642" marR="89642" marT="44821" marB="44821"/>
                </a:tc>
                <a:tc>
                  <a:txBody>
                    <a:bodyPr/>
                    <a:lstStyle/>
                    <a:p>
                      <a:r>
                        <a:rPr lang="en-GB" sz="1000" i="1">
                          <a:latin typeface="Segoe UI Semilight"/>
                          <a:cs typeface="Segoe UI Semilight"/>
                        </a:rPr>
                        <a:t>Skype for Business</a:t>
                      </a:r>
                    </a:p>
                  </a:txBody>
                  <a:tcPr marL="89642" marR="89642" marT="44821" marB="44821"/>
                </a:tc>
                <a:tc>
                  <a:txBody>
                    <a:bodyPr/>
                    <a:lstStyle/>
                    <a:p>
                      <a:r>
                        <a:rPr lang="en-GB" sz="1000" i="1">
                          <a:latin typeface="Segoe UI Semilight"/>
                          <a:cs typeface="Segoe UI Semilight"/>
                        </a:rPr>
                        <a:t>Number of meetings online/number of meetings</a:t>
                      </a:r>
                    </a:p>
                  </a:txBody>
                  <a:tcPr marL="89642" marR="89642" marT="44821" marB="44821"/>
                </a:tc>
                <a:tc>
                  <a:txBody>
                    <a:bodyPr/>
                    <a:lstStyle/>
                    <a:p>
                      <a:r>
                        <a:rPr lang="en-GB" sz="1000" i="1">
                          <a:latin typeface="Segoe UI Semilight"/>
                          <a:cs typeface="Segoe UI Semilight"/>
                        </a:rPr>
                        <a:t>5%</a:t>
                      </a:r>
                    </a:p>
                  </a:txBody>
                  <a:tcPr marL="89642" marR="89642" marT="44821" marB="44821"/>
                </a:tc>
                <a:tc>
                  <a:txBody>
                    <a:bodyPr/>
                    <a:lstStyle/>
                    <a:p>
                      <a:r>
                        <a:rPr lang="en-GB" sz="1000" i="1">
                          <a:latin typeface="Segoe UI Semilight"/>
                          <a:cs typeface="Segoe UI Semilight"/>
                        </a:rPr>
                        <a:t>55%</a:t>
                      </a:r>
                    </a:p>
                  </a:txBody>
                  <a:tcPr marL="89642" marR="89642" marT="44821" marB="44821"/>
                </a:tc>
                <a:extLst>
                  <a:ext uri="{0D108BD9-81ED-4DB2-BD59-A6C34878D82A}">
                    <a16:rowId xmlns:a16="http://schemas.microsoft.com/office/drawing/2014/main" val="1217723285"/>
                  </a:ext>
                </a:extLst>
              </a:tr>
              <a:tr h="616774">
                <a:tc>
                  <a:txBody>
                    <a:bodyPr/>
                    <a:lstStyle/>
                    <a:p>
                      <a:r>
                        <a:rPr lang="en-GB" sz="1000" i="1">
                          <a:latin typeface="Segoe UI Semilight"/>
                          <a:cs typeface="Segoe UI Semilight"/>
                        </a:rPr>
                        <a:t>Increase customer engagement and employee satisfaction (reduced travel time)</a:t>
                      </a:r>
                    </a:p>
                  </a:txBody>
                  <a:tcPr marL="89642" marR="89642" marT="44821" marB="44821"/>
                </a:tc>
                <a:tc>
                  <a:txBody>
                    <a:bodyPr/>
                    <a:lstStyle/>
                    <a:p>
                      <a:r>
                        <a:rPr lang="en-GB" sz="1000" i="1">
                          <a:latin typeface="Segoe UI Semilight"/>
                          <a:cs typeface="Segoe UI Semilight"/>
                        </a:rPr>
                        <a:t>Reduce costs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Alexandre Levesque</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meetings set up and conducted</a:t>
                      </a:r>
                    </a:p>
                  </a:txBody>
                  <a:tcPr marL="89642" marR="89642" marT="44821" marB="44821"/>
                </a:tc>
                <a:tc>
                  <a:txBody>
                    <a:bodyPr/>
                    <a:lstStyle/>
                    <a:p>
                      <a:r>
                        <a:rPr lang="en-GB" sz="1000" i="1">
                          <a:latin typeface="Segoe UI Semilight"/>
                          <a:cs typeface="Segoe UI Semilight"/>
                        </a:rPr>
                        <a:t>Skype for Business and an employee poll or survey</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Number of meetings online/number of meetings</a:t>
                      </a:r>
                    </a:p>
                    <a:p>
                      <a:r>
                        <a:rPr lang="en-GB" sz="1000" i="1">
                          <a:latin typeface="Segoe UI Semilight"/>
                          <a:cs typeface="Segoe UI Semilight"/>
                        </a:rPr>
                        <a:t>Average stated employee satisfaction</a:t>
                      </a:r>
                    </a:p>
                  </a:txBody>
                  <a:tcPr marL="89642" marR="89642" marT="44821" marB="44821"/>
                </a:tc>
                <a:tc>
                  <a:txBody>
                    <a:bodyPr/>
                    <a:lstStyle/>
                    <a:p>
                      <a:r>
                        <a:rPr lang="en-GB" sz="1000" i="1">
                          <a:latin typeface="Segoe UI Semilight"/>
                          <a:cs typeface="Segoe UI Semilight"/>
                        </a:rPr>
                        <a:t>35%</a:t>
                      </a:r>
                    </a:p>
                  </a:txBody>
                  <a:tcPr marL="89642" marR="89642" marT="44821" marB="44821"/>
                </a:tc>
                <a:tc>
                  <a:txBody>
                    <a:bodyPr/>
                    <a:lstStyle/>
                    <a:p>
                      <a:r>
                        <a:rPr lang="en-GB" sz="1000" i="1">
                          <a:latin typeface="Segoe UI Semilight"/>
                          <a:cs typeface="Segoe UI Semilight"/>
                        </a:rPr>
                        <a:t>70%</a:t>
                      </a:r>
                    </a:p>
                  </a:txBody>
                  <a:tcPr marL="89642" marR="89642" marT="44821" marB="44821"/>
                </a:tc>
                <a:extLst>
                  <a:ext uri="{0D108BD9-81ED-4DB2-BD59-A6C34878D82A}">
                    <a16:rowId xmlns:a16="http://schemas.microsoft.com/office/drawing/2014/main" val="776464555"/>
                  </a:ext>
                </a:extLst>
              </a:tr>
              <a:tr h="790735">
                <a:tc>
                  <a:txBody>
                    <a:bodyPr/>
                    <a:lstStyle/>
                    <a:p>
                      <a:r>
                        <a:rPr lang="en-GB" sz="1000" i="1">
                          <a:latin typeface="Segoe UI Semilight"/>
                          <a:cs typeface="Segoe UI Semilight"/>
                        </a:rPr>
                        <a:t>Increase access to information and the ability to share best practices and learn from each other</a:t>
                      </a:r>
                    </a:p>
                  </a:txBody>
                  <a:tcPr marL="89642" marR="89642" marT="44821" marB="44821"/>
                </a:tc>
                <a:tc>
                  <a:txBody>
                    <a:bodyPr/>
                    <a:lstStyle/>
                    <a:p>
                      <a:r>
                        <a:rPr lang="en-GB" sz="1000" i="1">
                          <a:latin typeface="Segoe UI Semilight"/>
                          <a:cs typeface="Segoe UI Semilight"/>
                        </a:rPr>
                        <a:t>Increase sales / Reduce costs</a:t>
                      </a:r>
                    </a:p>
                  </a:txBody>
                  <a:tcPr marL="89642" marR="89642" marT="44821" marB="44821"/>
                </a:tc>
                <a:tc>
                  <a:txBody>
                    <a:bodyPr/>
                    <a:lstStyle/>
                    <a:p>
                      <a:r>
                        <a:rPr lang="en-GB" sz="1000" i="1">
                          <a:latin typeface="Segoe UI Semilight"/>
                          <a:cs typeface="Segoe UI Semilight"/>
                        </a:rPr>
                        <a:t>Pedro Correa</a:t>
                      </a:r>
                    </a:p>
                  </a:txBody>
                  <a:tcPr marL="89642" marR="89642" marT="44821" marB="44821"/>
                </a:tc>
                <a:tc>
                  <a:txBody>
                    <a:bodyPr/>
                    <a:lstStyle/>
                    <a:p>
                      <a:r>
                        <a:rPr lang="en-GB" sz="1000" i="1">
                          <a:latin typeface="Segoe UI Semilight"/>
                          <a:cs typeface="Segoe UI Semilight"/>
                        </a:rPr>
                        <a:t>Reduce % time and cost to create customer-ready content</a:t>
                      </a:r>
                      <a:endParaRPr lang="en-US"/>
                    </a:p>
                  </a:txBody>
                  <a:tcPr marL="89642" marR="89642" marT="44821" marB="44821"/>
                </a:tc>
                <a:tc>
                  <a:txBody>
                    <a:bodyPr/>
                    <a:lstStyle/>
                    <a:p>
                      <a:r>
                        <a:rPr lang="en-GB" sz="1000" i="1">
                          <a:latin typeface="Segoe UI Semilight"/>
                          <a:cs typeface="Segoe UI Semilight"/>
                        </a:rPr>
                        <a:t>Yammer and SharePoint Data</a:t>
                      </a:r>
                    </a:p>
                  </a:txBody>
                  <a:tcPr marL="89642" marR="89642" marT="44821" marB="44821"/>
                </a:tc>
                <a:tc>
                  <a:txBody>
                    <a:bodyPr/>
                    <a:lstStyle/>
                    <a:p>
                      <a:r>
                        <a:rPr lang="en-GB" sz="1000" i="1">
                          <a:latin typeface="Segoe UI Semilight"/>
                          <a:cs typeface="Segoe UI Semilight"/>
                        </a:rPr>
                        <a:t>Number of engaged members/total number of members.</a:t>
                      </a:r>
                    </a:p>
                    <a:p>
                      <a:r>
                        <a:rPr lang="en-GB" sz="1000" i="1">
                          <a:latin typeface="Segoe UI Semilight"/>
                          <a:cs typeface="Segoe UI Semilight"/>
                        </a:rPr>
                        <a:t>IP Count</a:t>
                      </a:r>
                    </a:p>
                  </a:txBody>
                  <a:tcPr marL="89642" marR="89642" marT="44821" marB="44821"/>
                </a:tc>
                <a:tc>
                  <a:txBody>
                    <a:bodyPr/>
                    <a:lstStyle/>
                    <a:p>
                      <a:r>
                        <a:rPr lang="en-GB" sz="1000" i="1">
                          <a:latin typeface="Segoe UI Semilight"/>
                          <a:cs typeface="Segoe UI Semilight"/>
                        </a:rPr>
                        <a:t>45%</a:t>
                      </a:r>
                    </a:p>
                  </a:txBody>
                  <a:tcPr marL="89642" marR="89642" marT="44821" marB="44821"/>
                </a:tc>
                <a:tc>
                  <a:txBody>
                    <a:bodyPr/>
                    <a:lstStyle/>
                    <a:p>
                      <a:r>
                        <a:rPr lang="en-GB" sz="1000" i="1">
                          <a:latin typeface="Segoe UI Semilight"/>
                          <a:cs typeface="Segoe UI Semilight"/>
                        </a:rPr>
                        <a:t>80%</a:t>
                      </a:r>
                    </a:p>
                  </a:txBody>
                  <a:tcPr marL="89642" marR="89642" marT="44821" marB="44821"/>
                </a:tc>
                <a:extLst>
                  <a:ext uri="{0D108BD9-81ED-4DB2-BD59-A6C34878D82A}">
                    <a16:rowId xmlns:a16="http://schemas.microsoft.com/office/drawing/2014/main" val="1935929140"/>
                  </a:ext>
                </a:extLst>
              </a:tr>
              <a:tr h="885053">
                <a:tc>
                  <a:txBody>
                    <a:bodyPr/>
                    <a:lstStyle/>
                    <a:p>
                      <a:r>
                        <a:rPr lang="en-GB" sz="1000" i="1">
                          <a:latin typeface="Segoe UI Semilight"/>
                          <a:cs typeface="Segoe UI Semilight"/>
                        </a:rPr>
                        <a:t>A safe and open collaboration approach for easy sharing of messages and news between employees</a:t>
                      </a:r>
                    </a:p>
                  </a:txBody>
                  <a:tcPr marL="89642" marR="89642" marT="44821" marB="44821"/>
                </a:tc>
                <a:tc>
                  <a:txBody>
                    <a:bodyPr/>
                    <a:lstStyle/>
                    <a:p>
                      <a:r>
                        <a:rPr lang="en-GB" sz="1000" i="1">
                          <a:latin typeface="Segoe UI Semilight"/>
                          <a:cs typeface="Segoe UI Semilight"/>
                        </a:rPr>
                        <a:t>Increase sales</a:t>
                      </a:r>
                    </a:p>
                  </a:txBody>
                  <a:tcPr marL="89642" marR="89642" marT="44821" marB="44821"/>
                </a:tc>
                <a:tc>
                  <a:txBody>
                    <a:bodyPr/>
                    <a:lstStyle/>
                    <a:p>
                      <a:r>
                        <a:rPr lang="en-GB" sz="1000" i="1">
                          <a:latin typeface="Segoe UI Semilight"/>
                          <a:cs typeface="Segoe UI Semilight"/>
                        </a:rPr>
                        <a:t>Maison Saucer</a:t>
                      </a:r>
                    </a:p>
                  </a:txBody>
                  <a:tcPr marL="89642" marR="89642" marT="44821" marB="44821"/>
                </a:tc>
                <a:tc>
                  <a:txBody>
                    <a:bodyPr/>
                    <a:lstStyle/>
                    <a:p>
                      <a:r>
                        <a:rPr lang="en-GB" sz="1000" i="1">
                          <a:latin typeface="Segoe UI Semilight"/>
                          <a:cs typeface="Segoe UI Semilight"/>
                        </a:rPr>
                        <a:t>Percentage of groups that are active</a:t>
                      </a:r>
                    </a:p>
                  </a:txBody>
                  <a:tcPr marL="89642" marR="89642" marT="44821" marB="44821"/>
                </a:tc>
                <a:tc>
                  <a:txBody>
                    <a:bodyPr/>
                    <a:lstStyle/>
                    <a:p>
                      <a:r>
                        <a:rPr lang="en-GB" sz="1000" i="1">
                          <a:latin typeface="Segoe UI Semilight"/>
                          <a:cs typeface="Segoe UI Semilight"/>
                        </a:rPr>
                        <a:t>Yammer Data</a:t>
                      </a:r>
                    </a:p>
                  </a:txBody>
                  <a:tcPr marL="89642" marR="89642" marT="44821" marB="44821"/>
                </a:tc>
                <a:tc>
                  <a:txBody>
                    <a:bodyPr/>
                    <a:lstStyle/>
                    <a:p>
                      <a:r>
                        <a:rPr lang="en-GB" sz="1000" i="1">
                          <a:latin typeface="Segoe UI Semilight"/>
                          <a:cs typeface="Segoe UI Semilight"/>
                        </a:rPr>
                        <a:t>Number of engaged members/total number of members</a:t>
                      </a:r>
                    </a:p>
                    <a:p>
                      <a:pPr lvl="0"/>
                      <a:r>
                        <a:rPr lang="en-US" sz="1000" i="1">
                          <a:latin typeface="Segoe UI Semilight"/>
                          <a:cs typeface="Segoe UI Semilight"/>
                        </a:rPr>
                        <a:t>Number of new posts</a:t>
                      </a:r>
                    </a:p>
                    <a:p>
                      <a:pPr lvl="0"/>
                      <a:r>
                        <a:rPr lang="en-US" sz="1000" i="1">
                          <a:latin typeface="Segoe UI Semilight"/>
                          <a:cs typeface="Segoe UI Semilight"/>
                        </a:rPr>
                        <a:t>Number of new executive posts</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0%</a:t>
                      </a:r>
                    </a:p>
                  </a:txBody>
                  <a:tcPr marL="89642" marR="89642" marT="44821" marB="44821"/>
                </a:tc>
                <a:tc>
                  <a:txBody>
                    <a:bodyPr/>
                    <a:lstStyle/>
                    <a:p>
                      <a:r>
                        <a:rPr lang="en-GB" sz="1000" i="1">
                          <a:latin typeface="Segoe UI Semilight"/>
                          <a:cs typeface="Segoe UI Semilight"/>
                        </a:rPr>
                        <a:t>65%</a:t>
                      </a:r>
                    </a:p>
                  </a:txBody>
                  <a:tcPr marL="89642" marR="89642" marT="44821" marB="44821"/>
                </a:tc>
                <a:extLst>
                  <a:ext uri="{0D108BD9-81ED-4DB2-BD59-A6C34878D82A}">
                    <a16:rowId xmlns:a16="http://schemas.microsoft.com/office/drawing/2014/main" val="1840287873"/>
                  </a:ext>
                </a:extLst>
              </a:tr>
              <a:tr h="790735">
                <a:tc>
                  <a:txBody>
                    <a:bodyPr/>
                    <a:lstStyle/>
                    <a:p>
                      <a:r>
                        <a:rPr lang="en-GB" sz="1000" i="1">
                          <a:latin typeface="Segoe UI Semilight"/>
                          <a:cs typeface="Segoe UI Semilight"/>
                        </a:rPr>
                        <a:t>Provide a consistent schedule and task management application for managers, shift leaders and employees</a:t>
                      </a:r>
                    </a:p>
                  </a:txBody>
                  <a:tcPr marL="89642" marR="89642" marT="44821" marB="44821"/>
                </a:tc>
                <a:tc>
                  <a:txBody>
                    <a:bodyPr/>
                    <a:lstStyle/>
                    <a:p>
                      <a:r>
                        <a:rPr lang="en-GB" sz="1000" i="1">
                          <a:latin typeface="Segoe UI Semilight"/>
                          <a:cs typeface="Segoe UI Semilight"/>
                        </a:rPr>
                        <a:t>Reduce Costs</a:t>
                      </a:r>
                    </a:p>
                  </a:txBody>
                  <a:tcPr marL="89642" marR="89642" marT="44821" marB="44821"/>
                </a:tc>
                <a:tc>
                  <a:txBody>
                    <a:bodyPr/>
                    <a:lstStyle/>
                    <a:p>
                      <a:r>
                        <a:rPr lang="en-GB" sz="1000" i="1">
                          <a:latin typeface="Segoe UI Semilight"/>
                          <a:cs typeface="Segoe UI Semilight"/>
                        </a:rPr>
                        <a:t>Maureen Bousquet</a:t>
                      </a:r>
                    </a:p>
                  </a:txBody>
                  <a:tcPr marL="89642" marR="89642" marT="44821" marB="44821"/>
                </a:tc>
                <a:tc>
                  <a:txBody>
                    <a:bodyPr/>
                    <a:lstStyle/>
                    <a:p>
                      <a:r>
                        <a:rPr lang="en-GB" sz="1000" i="1">
                          <a:latin typeface="Segoe UI Semilight"/>
                          <a:cs typeface="Segoe UI Semilight"/>
                        </a:rPr>
                        <a:t>Schedules in tool </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StaffHub Data</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people who have shifts in the tool/total number of people on shift patterns</a:t>
                      </a:r>
                    </a:p>
                  </a:txBody>
                  <a:tcPr marL="89642" marR="89642" marT="44821" marB="44821"/>
                </a:tc>
                <a:tc>
                  <a:txBody>
                    <a:bodyPr/>
                    <a:lstStyle/>
                    <a:p>
                      <a:r>
                        <a:rPr lang="en-GB" sz="1000" i="1">
                          <a:latin typeface="Segoe UI Semilight"/>
                          <a:cs typeface="Segoe UI Semilight"/>
                        </a:rPr>
                        <a:t>25%</a:t>
                      </a:r>
                    </a:p>
                  </a:txBody>
                  <a:tcPr marL="89642" marR="89642" marT="44821" marB="44821"/>
                </a:tc>
                <a:tc>
                  <a:txBody>
                    <a:bodyPr/>
                    <a:lstStyle/>
                    <a:p>
                      <a:r>
                        <a:rPr lang="en-GB" sz="1000" i="1">
                          <a:latin typeface="Segoe UI Semilight"/>
                          <a:cs typeface="Segoe UI Semilight"/>
                        </a:rPr>
                        <a:t>90%</a:t>
                      </a:r>
                    </a:p>
                  </a:txBody>
                  <a:tcPr marL="89642" marR="89642" marT="44821" marB="44821"/>
                </a:tc>
                <a:extLst>
                  <a:ext uri="{0D108BD9-81ED-4DB2-BD59-A6C34878D82A}">
                    <a16:rowId xmlns:a16="http://schemas.microsoft.com/office/drawing/2014/main" val="3367114932"/>
                  </a:ext>
                </a:extLst>
              </a:tr>
              <a:tr h="616774">
                <a:tc>
                  <a:txBody>
                    <a:bodyPr/>
                    <a:lstStyle/>
                    <a:p>
                      <a:r>
                        <a:rPr lang="en-GB" sz="1000" i="1">
                          <a:latin typeface="Segoe UI Semilight"/>
                          <a:cs typeface="Segoe UI Semilight"/>
                        </a:rPr>
                        <a:t>Improve timeliness and effectiveness of meetings enabling faster decision making </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Increase sales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Alexandre Levesque</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meetings</a:t>
                      </a:r>
                    </a:p>
                  </a:txBody>
                  <a:tcPr marL="89642" marR="89642" marT="44821" marB="44821"/>
                </a:tc>
                <a:tc>
                  <a:txBody>
                    <a:bodyPr/>
                    <a:lstStyle/>
                    <a:p>
                      <a:r>
                        <a:rPr lang="en-GB" sz="1000" i="1">
                          <a:latin typeface="Segoe UI Semilight"/>
                          <a:cs typeface="Segoe UI Semilight"/>
                        </a:rPr>
                        <a:t>Teams Data and an Employee Poll or Survey</a:t>
                      </a:r>
                    </a:p>
                  </a:txBody>
                  <a:tcPr marL="89642" marR="89642" marT="44821" marB="44821"/>
                </a:tc>
                <a:tc>
                  <a:txBody>
                    <a:bodyPr/>
                    <a:lstStyle/>
                    <a:p>
                      <a:r>
                        <a:rPr lang="en-GB" sz="1000" i="1">
                          <a:latin typeface="Segoe UI Semilight"/>
                          <a:cs typeface="Segoe UI Semilight"/>
                        </a:rPr>
                        <a:t>% of employees engaged; average effectiveness stated by employees</a:t>
                      </a:r>
                    </a:p>
                  </a:txBody>
                  <a:tcPr marL="89642" marR="89642" marT="44821" marB="44821"/>
                </a:tc>
                <a:tc>
                  <a:txBody>
                    <a:bodyPr/>
                    <a:lstStyle/>
                    <a:p>
                      <a:r>
                        <a:rPr lang="en-GB" sz="1000" i="1">
                          <a:latin typeface="Segoe UI Semilight"/>
                          <a:cs typeface="Segoe UI Semilight"/>
                        </a:rPr>
                        <a:t>10%</a:t>
                      </a:r>
                    </a:p>
                  </a:txBody>
                  <a:tcPr marL="89642" marR="89642" marT="44821" marB="44821"/>
                </a:tc>
                <a:tc>
                  <a:txBody>
                    <a:bodyPr/>
                    <a:lstStyle/>
                    <a:p>
                      <a:r>
                        <a:rPr lang="en-GB" sz="1000" i="1">
                          <a:latin typeface="Segoe UI Semilight"/>
                          <a:cs typeface="Segoe UI Semilight"/>
                        </a:rPr>
                        <a:t>85%</a:t>
                      </a:r>
                    </a:p>
                  </a:txBody>
                  <a:tcPr marL="89642" marR="89642" marT="44821" marB="44821"/>
                </a:tc>
                <a:extLst>
                  <a:ext uri="{0D108BD9-81ED-4DB2-BD59-A6C34878D82A}">
                    <a16:rowId xmlns:a16="http://schemas.microsoft.com/office/drawing/2014/main" val="951112325"/>
                  </a:ext>
                </a:extLst>
              </a:tr>
            </a:tbl>
          </a:graphicData>
        </a:graphic>
      </p:graphicFrame>
    </p:spTree>
    <p:extLst>
      <p:ext uri="{BB962C8B-B14F-4D97-AF65-F5344CB8AC3E}">
        <p14:creationId xmlns:p14="http://schemas.microsoft.com/office/powerpoint/2010/main" val="15174822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C5ADEF-87BC-4165-BFF6-3730EAD11968}"/>
              </a:ext>
            </a:extLst>
          </p:cNvPr>
          <p:cNvGraphicFramePr>
            <a:graphicFrameLocks noGrp="1"/>
          </p:cNvGraphicFramePr>
          <p:nvPr>
            <p:extLst>
              <p:ext uri="{D42A27DB-BD31-4B8C-83A1-F6EECF244321}">
                <p14:modId xmlns:p14="http://schemas.microsoft.com/office/powerpoint/2010/main" val="3774573158"/>
              </p:ext>
            </p:extLst>
          </p:nvPr>
        </p:nvGraphicFramePr>
        <p:xfrm>
          <a:off x="268287" y="1267285"/>
          <a:ext cx="11753791" cy="4782780"/>
        </p:xfrm>
        <a:graphic>
          <a:graphicData uri="http://schemas.openxmlformats.org/drawingml/2006/table">
            <a:tbl>
              <a:tblPr firstRow="1" bandRow="1">
                <a:tableStyleId>{5C22544A-7EE6-4342-B048-85BDC9FD1C3A}</a:tableStyleId>
              </a:tblPr>
              <a:tblGrid>
                <a:gridCol w="2345685">
                  <a:extLst>
                    <a:ext uri="{9D8B030D-6E8A-4147-A177-3AD203B41FA5}">
                      <a16:colId xmlns:a16="http://schemas.microsoft.com/office/drawing/2014/main" val="3705316528"/>
                    </a:ext>
                  </a:extLst>
                </a:gridCol>
                <a:gridCol w="698261">
                  <a:extLst>
                    <a:ext uri="{9D8B030D-6E8A-4147-A177-3AD203B41FA5}">
                      <a16:colId xmlns:a16="http://schemas.microsoft.com/office/drawing/2014/main" val="1265694885"/>
                    </a:ext>
                  </a:extLst>
                </a:gridCol>
                <a:gridCol w="1363725">
                  <a:extLst>
                    <a:ext uri="{9D8B030D-6E8A-4147-A177-3AD203B41FA5}">
                      <a16:colId xmlns:a16="http://schemas.microsoft.com/office/drawing/2014/main" val="615838595"/>
                    </a:ext>
                  </a:extLst>
                </a:gridCol>
                <a:gridCol w="1469224">
                  <a:extLst>
                    <a:ext uri="{9D8B030D-6E8A-4147-A177-3AD203B41FA5}">
                      <a16:colId xmlns:a16="http://schemas.microsoft.com/office/drawing/2014/main" val="2617207751"/>
                    </a:ext>
                  </a:extLst>
                </a:gridCol>
                <a:gridCol w="1469224">
                  <a:extLst>
                    <a:ext uri="{9D8B030D-6E8A-4147-A177-3AD203B41FA5}">
                      <a16:colId xmlns:a16="http://schemas.microsoft.com/office/drawing/2014/main" val="1219309320"/>
                    </a:ext>
                  </a:extLst>
                </a:gridCol>
                <a:gridCol w="2857733">
                  <a:extLst>
                    <a:ext uri="{9D8B030D-6E8A-4147-A177-3AD203B41FA5}">
                      <a16:colId xmlns:a16="http://schemas.microsoft.com/office/drawing/2014/main" val="3113695753"/>
                    </a:ext>
                  </a:extLst>
                </a:gridCol>
                <a:gridCol w="907917">
                  <a:extLst>
                    <a:ext uri="{9D8B030D-6E8A-4147-A177-3AD203B41FA5}">
                      <a16:colId xmlns:a16="http://schemas.microsoft.com/office/drawing/2014/main" val="755740708"/>
                    </a:ext>
                  </a:extLst>
                </a:gridCol>
                <a:gridCol w="642022">
                  <a:extLst>
                    <a:ext uri="{9D8B030D-6E8A-4147-A177-3AD203B41FA5}">
                      <a16:colId xmlns:a16="http://schemas.microsoft.com/office/drawing/2014/main" val="1965971404"/>
                    </a:ext>
                  </a:extLst>
                </a:gridCol>
              </a:tblGrid>
              <a:tr h="314901">
                <a:tc gridSpan="3">
                  <a:txBody>
                    <a:bodyPr/>
                    <a:lstStyle/>
                    <a:p>
                      <a:pPr algn="ctr"/>
                      <a:r>
                        <a:rPr lang="en-GB" sz="1200">
                          <a:latin typeface="+mj-lt"/>
                        </a:rPr>
                        <a:t>Goal</a:t>
                      </a:r>
                    </a:p>
                  </a:txBody>
                  <a:tcPr marL="89642" marR="89642" marT="44821" marB="44821">
                    <a:solidFill>
                      <a:srgbClr val="274B47"/>
                    </a:solidFill>
                  </a:tcPr>
                </a:tc>
                <a:tc hMerge="1">
                  <a:txBody>
                    <a:bodyPr/>
                    <a:lstStyle/>
                    <a:p>
                      <a:endParaRPr lang="en-GB"/>
                    </a:p>
                  </a:txBody>
                  <a:tcPr/>
                </a:tc>
                <a:tc hMerge="1">
                  <a:txBody>
                    <a:bodyPr/>
                    <a:lstStyle/>
                    <a:p>
                      <a:endParaRPr lang="en-GB"/>
                    </a:p>
                  </a:txBody>
                  <a:tcPr/>
                </a:tc>
                <a:tc gridSpan="5">
                  <a:txBody>
                    <a:bodyPr/>
                    <a:lstStyle/>
                    <a:p>
                      <a:pPr algn="ctr"/>
                      <a:r>
                        <a:rPr lang="en-GB" sz="1200">
                          <a:latin typeface="+mj-lt"/>
                        </a:rPr>
                        <a:t>Measurement</a:t>
                      </a:r>
                    </a:p>
                  </a:txBody>
                  <a:tcPr marL="89642" marR="89642" marT="44821" marB="44821">
                    <a:solidFill>
                      <a:srgbClr val="274B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9528029"/>
                  </a:ext>
                </a:extLst>
              </a:tr>
              <a:tr h="738846">
                <a:tc>
                  <a:txBody>
                    <a:bodyPr/>
                    <a:lstStyle/>
                    <a:p>
                      <a:pPr marL="0" algn="ctr" defTabSz="932742" rtl="0" eaLnBrk="1" latinLnBrk="0" hangingPunct="1"/>
                      <a:r>
                        <a:rPr lang="en-GB" sz="1100" b="0" kern="1200">
                          <a:solidFill>
                            <a:srgbClr val="161716"/>
                          </a:solidFill>
                          <a:latin typeface="+mj-lt"/>
                          <a:ea typeface="+mn-ea"/>
                          <a:cs typeface="+mn-cs"/>
                        </a:rPr>
                        <a:t>Business Value</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Type of Value</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Business Owner</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KPI Measure</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Data Source </a:t>
                      </a:r>
                      <a:r>
                        <a:rPr lang="en-GB" sz="1100" b="0" kern="1200">
                          <a:solidFill>
                            <a:srgbClr val="161716"/>
                          </a:solidFill>
                          <a:latin typeface="Segoe UI Semilight" panose="020B0402040204020203" pitchFamily="34" charset="0"/>
                          <a:ea typeface="+mn-ea"/>
                          <a:cs typeface="Segoe UI Semilight" panose="020B0402040204020203" pitchFamily="34" charset="0"/>
                        </a:rPr>
                        <a:t>(leverage the </a:t>
                      </a:r>
                      <a:r>
                        <a:rPr lang="en-GB" sz="1100" b="0" kern="1200">
                          <a:solidFill>
                            <a:srgbClr val="161716"/>
                          </a:solidFill>
                          <a:latin typeface="Segoe UI Semilight" panose="020B0402040204020203" pitchFamily="34" charset="0"/>
                          <a:ea typeface="+mn-ea"/>
                          <a:cs typeface="Segoe UI Semilight" panose="020B0402040204020203" pitchFamily="34" charset="0"/>
                          <a:hlinkClick r:id="rId3">
                            <a:extLst>
                              <a:ext uri="{A12FA001-AC4F-418D-AE19-62706E023703}">
                                <ahyp:hlinkClr xmlns:ahyp="http://schemas.microsoft.com/office/drawing/2018/hyperlinkcolor" val="tx"/>
                              </a:ext>
                            </a:extLst>
                          </a:hlinkClick>
                        </a:rPr>
                        <a:t>Adoption Content Pack for M365</a:t>
                      </a:r>
                      <a:r>
                        <a:rPr lang="en-GB" sz="1100" b="0" kern="1200">
                          <a:solidFill>
                            <a:srgbClr val="161716"/>
                          </a:solidFill>
                          <a:latin typeface="Segoe UI Semilight" panose="020B0402040204020203" pitchFamily="34" charset="0"/>
                          <a:ea typeface="+mn-ea"/>
                          <a:cs typeface="Segoe UI Semilight" panose="020B0402040204020203" pitchFamily="34" charset="0"/>
                        </a:rPr>
                        <a:t>)</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KPI Formula</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KPI Baseline</a:t>
                      </a:r>
                    </a:p>
                  </a:txBody>
                  <a:tcPr marL="89642" marR="89642" marT="44821" marB="44821">
                    <a:solidFill>
                      <a:srgbClr val="E3F1EF"/>
                    </a:solidFill>
                  </a:tcPr>
                </a:tc>
                <a:tc>
                  <a:txBody>
                    <a:bodyPr/>
                    <a:lstStyle/>
                    <a:p>
                      <a:pPr algn="ctr"/>
                      <a:r>
                        <a:rPr lang="en-GB" sz="1100" b="0" kern="1200">
                          <a:solidFill>
                            <a:srgbClr val="161716"/>
                          </a:solidFill>
                          <a:latin typeface="+mj-lt"/>
                          <a:ea typeface="+mn-ea"/>
                          <a:cs typeface="+mn-cs"/>
                        </a:rPr>
                        <a:t>KPI Target</a:t>
                      </a:r>
                    </a:p>
                  </a:txBody>
                  <a:tcPr marL="89642" marR="89642" marT="44821" marB="44821">
                    <a:solidFill>
                      <a:srgbClr val="E3F1EF"/>
                    </a:solidFill>
                  </a:tcPr>
                </a:tc>
                <a:extLst>
                  <a:ext uri="{0D108BD9-81ED-4DB2-BD59-A6C34878D82A}">
                    <a16:rowId xmlns:a16="http://schemas.microsoft.com/office/drawing/2014/main" val="869395065"/>
                  </a:ext>
                </a:extLst>
              </a:tr>
              <a:tr h="577667">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extLst>
                  <a:ext uri="{0D108BD9-81ED-4DB2-BD59-A6C34878D82A}">
                    <a16:rowId xmlns:a16="http://schemas.microsoft.com/office/drawing/2014/main" val="1217723285"/>
                  </a:ext>
                </a:extLst>
              </a:tr>
              <a:tr h="577667">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extLst>
                  <a:ext uri="{0D108BD9-81ED-4DB2-BD59-A6C34878D82A}">
                    <a16:rowId xmlns:a16="http://schemas.microsoft.com/office/drawing/2014/main" val="776464555"/>
                  </a:ext>
                </a:extLst>
              </a:tr>
              <a:tr h="655178">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extLst>
                  <a:ext uri="{0D108BD9-81ED-4DB2-BD59-A6C34878D82A}">
                    <a16:rowId xmlns:a16="http://schemas.microsoft.com/office/drawing/2014/main" val="1935929140"/>
                  </a:ext>
                </a:extLst>
              </a:tr>
              <a:tr h="641753">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extLst>
                  <a:ext uri="{0D108BD9-81ED-4DB2-BD59-A6C34878D82A}">
                    <a16:rowId xmlns:a16="http://schemas.microsoft.com/office/drawing/2014/main" val="1840287873"/>
                  </a:ext>
                </a:extLst>
              </a:tr>
              <a:tr h="644427">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extLst>
                  <a:ext uri="{0D108BD9-81ED-4DB2-BD59-A6C34878D82A}">
                    <a16:rowId xmlns:a16="http://schemas.microsoft.com/office/drawing/2014/main" val="1372657436"/>
                  </a:ext>
                </a:extLst>
              </a:tr>
              <a:tr h="610985">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extLst>
                  <a:ext uri="{0D108BD9-81ED-4DB2-BD59-A6C34878D82A}">
                    <a16:rowId xmlns:a16="http://schemas.microsoft.com/office/drawing/2014/main" val="3367114932"/>
                  </a:ext>
                </a:extLst>
              </a:tr>
            </a:tbl>
          </a:graphicData>
        </a:graphic>
      </p:graphicFrame>
      <p:sp>
        <p:nvSpPr>
          <p:cNvPr id="5" name="Title 2">
            <a:extLst>
              <a:ext uri="{FF2B5EF4-FFF2-40B4-BE49-F238E27FC236}">
                <a16:creationId xmlns:a16="http://schemas.microsoft.com/office/drawing/2014/main" id="{7B600450-813F-4332-90E0-9E3DF659468A}"/>
              </a:ext>
            </a:extLst>
          </p:cNvPr>
          <p:cNvSpPr txBox="1">
            <a:spLocks/>
          </p:cNvSpPr>
          <p:nvPr/>
        </p:nvSpPr>
        <p:spPr>
          <a:xfrm>
            <a:off x="192087" y="555626"/>
            <a:ext cx="11655425" cy="55880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defTabSz="91436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Build your success criteria scorecard</a:t>
            </a:r>
          </a:p>
        </p:txBody>
      </p:sp>
    </p:spTree>
    <p:extLst>
      <p:ext uri="{BB962C8B-B14F-4D97-AF65-F5344CB8AC3E}">
        <p14:creationId xmlns:p14="http://schemas.microsoft.com/office/powerpoint/2010/main" val="24040800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649" y="604839"/>
            <a:ext cx="8203623" cy="360362"/>
          </a:xfrm>
          <a:prstGeom prst="rect">
            <a:avLst/>
          </a:prstGeom>
        </p:spPr>
        <p:txBody>
          <a:bodyPr/>
          <a:lstStyle/>
          <a:p>
            <a:r>
              <a:rPr lang="en-US" sz="3200"/>
              <a:t>Define your success criteria details</a:t>
            </a:r>
          </a:p>
        </p:txBody>
      </p:sp>
      <p:sp>
        <p:nvSpPr>
          <p:cNvPr id="5" name="Rectangle 4">
            <a:extLst>
              <a:ext uri="{FF2B5EF4-FFF2-40B4-BE49-F238E27FC236}">
                <a16:creationId xmlns:a16="http://schemas.microsoft.com/office/drawing/2014/main" id="{AD59644A-8E43-45DD-A0C2-962C77CC7742}"/>
              </a:ext>
            </a:extLst>
          </p:cNvPr>
          <p:cNvSpPr/>
          <p:nvPr/>
        </p:nvSpPr>
        <p:spPr>
          <a:xfrm>
            <a:off x="4497404" y="1382843"/>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6" name="Rectangle 5">
            <a:extLst>
              <a:ext uri="{FF2B5EF4-FFF2-40B4-BE49-F238E27FC236}">
                <a16:creationId xmlns:a16="http://schemas.microsoft.com/office/drawing/2014/main" id="{0E8D9409-673A-4E26-A74A-4074EF092E09}"/>
              </a:ext>
            </a:extLst>
          </p:cNvPr>
          <p:cNvSpPr/>
          <p:nvPr/>
        </p:nvSpPr>
        <p:spPr>
          <a:xfrm>
            <a:off x="329882" y="1382843"/>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KPI Measure / Name</a:t>
            </a:r>
          </a:p>
        </p:txBody>
      </p:sp>
      <p:sp>
        <p:nvSpPr>
          <p:cNvPr id="7" name="Rectangle 6">
            <a:extLst>
              <a:ext uri="{FF2B5EF4-FFF2-40B4-BE49-F238E27FC236}">
                <a16:creationId xmlns:a16="http://schemas.microsoft.com/office/drawing/2014/main" id="{8D61C2DF-2268-47E0-B9E2-FF84F7B5652F}"/>
              </a:ext>
            </a:extLst>
          </p:cNvPr>
          <p:cNvSpPr/>
          <p:nvPr/>
        </p:nvSpPr>
        <p:spPr>
          <a:xfrm>
            <a:off x="4483706" y="2129466"/>
            <a:ext cx="7394328"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5"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8" name="Rectangle 7">
            <a:extLst>
              <a:ext uri="{FF2B5EF4-FFF2-40B4-BE49-F238E27FC236}">
                <a16:creationId xmlns:a16="http://schemas.microsoft.com/office/drawing/2014/main" id="{80E0E145-2D78-4C0B-9897-F3EF6A07E875}"/>
              </a:ext>
            </a:extLst>
          </p:cNvPr>
          <p:cNvSpPr/>
          <p:nvPr/>
        </p:nvSpPr>
        <p:spPr>
          <a:xfrm>
            <a:off x="329882" y="2129466"/>
            <a:ext cx="4135688"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KPI Reporting Frequency</a:t>
            </a:r>
          </a:p>
        </p:txBody>
      </p:sp>
      <p:sp>
        <p:nvSpPr>
          <p:cNvPr id="9" name="Rectangle 8">
            <a:extLst>
              <a:ext uri="{FF2B5EF4-FFF2-40B4-BE49-F238E27FC236}">
                <a16:creationId xmlns:a16="http://schemas.microsoft.com/office/drawing/2014/main" id="{118FDE26-0DF0-4A2A-B014-CF0A13BFD2D4}"/>
              </a:ext>
            </a:extLst>
          </p:cNvPr>
          <p:cNvSpPr/>
          <p:nvPr/>
        </p:nvSpPr>
        <p:spPr>
          <a:xfrm>
            <a:off x="4497404" y="2876089"/>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0" name="Rectangle 9">
            <a:extLst>
              <a:ext uri="{FF2B5EF4-FFF2-40B4-BE49-F238E27FC236}">
                <a16:creationId xmlns:a16="http://schemas.microsoft.com/office/drawing/2014/main" id="{0B26CFDA-FB9B-46C9-91DE-1321185D2EFE}"/>
              </a:ext>
            </a:extLst>
          </p:cNvPr>
          <p:cNvSpPr/>
          <p:nvPr/>
        </p:nvSpPr>
        <p:spPr>
          <a:xfrm>
            <a:off x="329882" y="2876089"/>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KPI Formula</a:t>
            </a:r>
          </a:p>
        </p:txBody>
      </p:sp>
      <p:sp>
        <p:nvSpPr>
          <p:cNvPr id="11" name="Rectangle 10">
            <a:extLst>
              <a:ext uri="{FF2B5EF4-FFF2-40B4-BE49-F238E27FC236}">
                <a16:creationId xmlns:a16="http://schemas.microsoft.com/office/drawing/2014/main" id="{D568F136-C4C2-4EFE-B239-C427C7F435CD}"/>
              </a:ext>
            </a:extLst>
          </p:cNvPr>
          <p:cNvSpPr/>
          <p:nvPr/>
        </p:nvSpPr>
        <p:spPr>
          <a:xfrm>
            <a:off x="4497404" y="3622712"/>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2" name="Rectangle 11">
            <a:extLst>
              <a:ext uri="{FF2B5EF4-FFF2-40B4-BE49-F238E27FC236}">
                <a16:creationId xmlns:a16="http://schemas.microsoft.com/office/drawing/2014/main" id="{BE40D442-2E07-4A7E-91F9-64FD1B916E7E}"/>
              </a:ext>
            </a:extLst>
          </p:cNvPr>
          <p:cNvSpPr/>
          <p:nvPr/>
        </p:nvSpPr>
        <p:spPr>
          <a:xfrm>
            <a:off x="329882" y="3622712"/>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Sources</a:t>
            </a:r>
          </a:p>
        </p:txBody>
      </p:sp>
      <p:sp>
        <p:nvSpPr>
          <p:cNvPr id="13" name="Rectangle 12">
            <a:extLst>
              <a:ext uri="{FF2B5EF4-FFF2-40B4-BE49-F238E27FC236}">
                <a16:creationId xmlns:a16="http://schemas.microsoft.com/office/drawing/2014/main" id="{445E39AA-649D-4372-AE4E-AB08AAAC6D61}"/>
              </a:ext>
            </a:extLst>
          </p:cNvPr>
          <p:cNvSpPr/>
          <p:nvPr/>
        </p:nvSpPr>
        <p:spPr>
          <a:xfrm>
            <a:off x="4504611" y="4369335"/>
            <a:ext cx="7373423"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8722" rIns="282547" bIns="158723"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4" name="Rectangle 13">
            <a:extLst>
              <a:ext uri="{FF2B5EF4-FFF2-40B4-BE49-F238E27FC236}">
                <a16:creationId xmlns:a16="http://schemas.microsoft.com/office/drawing/2014/main" id="{164C460A-E812-48C8-8258-A8EF4187E9EA}"/>
              </a:ext>
            </a:extLst>
          </p:cNvPr>
          <p:cNvSpPr/>
          <p:nvPr/>
        </p:nvSpPr>
        <p:spPr>
          <a:xfrm>
            <a:off x="329882" y="4369335"/>
            <a:ext cx="4147550"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05918" tIns="71628" rIns="105918" bIns="7162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Gathering, Transformation, </a:t>
            </a:r>
            <a:b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b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&amp; Analysis Process</a:t>
            </a:r>
          </a:p>
        </p:txBody>
      </p:sp>
      <p:sp>
        <p:nvSpPr>
          <p:cNvPr id="15" name="Rectangle 14">
            <a:extLst>
              <a:ext uri="{FF2B5EF4-FFF2-40B4-BE49-F238E27FC236}">
                <a16:creationId xmlns:a16="http://schemas.microsoft.com/office/drawing/2014/main" id="{0E1838E7-44EB-43C6-A5CE-A02C3E2F7EFC}"/>
              </a:ext>
            </a:extLst>
          </p:cNvPr>
          <p:cNvSpPr/>
          <p:nvPr/>
        </p:nvSpPr>
        <p:spPr>
          <a:xfrm>
            <a:off x="4497404" y="5115958"/>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6" name="Rectangle 15">
            <a:extLst>
              <a:ext uri="{FF2B5EF4-FFF2-40B4-BE49-F238E27FC236}">
                <a16:creationId xmlns:a16="http://schemas.microsoft.com/office/drawing/2014/main" id="{77CE3952-65EF-4525-B269-9A4F51E57082}"/>
              </a:ext>
            </a:extLst>
          </p:cNvPr>
          <p:cNvSpPr/>
          <p:nvPr/>
        </p:nvSpPr>
        <p:spPr>
          <a:xfrm>
            <a:off x="329882" y="5115958"/>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Gathering Instruments</a:t>
            </a:r>
          </a:p>
        </p:txBody>
      </p:sp>
      <p:sp>
        <p:nvSpPr>
          <p:cNvPr id="17" name="Rectangle 16">
            <a:extLst>
              <a:ext uri="{FF2B5EF4-FFF2-40B4-BE49-F238E27FC236}">
                <a16:creationId xmlns:a16="http://schemas.microsoft.com/office/drawing/2014/main" id="{14C6A1A9-3D75-4755-A44B-BDE87AF7F1C1}"/>
              </a:ext>
            </a:extLst>
          </p:cNvPr>
          <p:cNvSpPr/>
          <p:nvPr/>
        </p:nvSpPr>
        <p:spPr>
          <a:xfrm>
            <a:off x="4497404" y="5862582"/>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8" name="Rectangle 17">
            <a:extLst>
              <a:ext uri="{FF2B5EF4-FFF2-40B4-BE49-F238E27FC236}">
                <a16:creationId xmlns:a16="http://schemas.microsoft.com/office/drawing/2014/main" id="{0F410EAF-A892-49C8-BF41-C9DA7C954D43}"/>
              </a:ext>
            </a:extLst>
          </p:cNvPr>
          <p:cNvSpPr/>
          <p:nvPr/>
        </p:nvSpPr>
        <p:spPr>
          <a:xfrm>
            <a:off x="313966" y="5862582"/>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Gathering Owner</a:t>
            </a:r>
          </a:p>
        </p:txBody>
      </p:sp>
    </p:spTree>
    <p:extLst>
      <p:ext uri="{BB962C8B-B14F-4D97-AF65-F5344CB8AC3E}">
        <p14:creationId xmlns:p14="http://schemas.microsoft.com/office/powerpoint/2010/main" val="19920083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Lst>
          </p:cNvPr>
          <p:cNvSpPr/>
          <p:nvPr/>
        </p:nvSpPr>
        <p:spPr>
          <a:xfrm>
            <a:off x="300368" y="2534365"/>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55409" y="1572218"/>
            <a:ext cx="6907621"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Microsoft 365 Steering Committee </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7" name="Title 1">
            <a:extLst>
              <a:ext uri="{FF2B5EF4-FFF2-40B4-BE49-F238E27FC236}">
                <a16:creationId xmlns:a16="http://schemas.microsoft.com/office/drawing/2014/main" id="{C8B8B46D-881E-5345-84A6-80263275B55B}"/>
              </a:ext>
            </a:extLst>
          </p:cNvPr>
          <p:cNvSpPr txBox="1">
            <a:spLocks/>
          </p:cNvSpPr>
          <p:nvPr/>
        </p:nvSpPr>
        <p:spPr>
          <a:xfrm>
            <a:off x="125442" y="777949"/>
            <a:ext cx="11812557" cy="64635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Document your approach to reporting success</a:t>
            </a:r>
            <a:endParaRPr kumimoji="0" lang="en-NZ" sz="32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sp>
        <p:nvSpPr>
          <p:cNvPr id="18" name="Rectangle 17">
            <a:extLst>
              <a:ext uri="{FF2B5EF4-FFF2-40B4-BE49-F238E27FC236}">
                <a16:creationId xmlns:a16="http://schemas.microsoft.com/office/drawing/2014/main" id="{9A24AAAE-2AEE-9244-A668-BC79C1A0F57D}"/>
              </a:ext>
            </a:extLst>
          </p:cNvPr>
          <p:cNvSpPr/>
          <p:nvPr/>
        </p:nvSpPr>
        <p:spPr>
          <a:xfrm>
            <a:off x="300368" y="1572218"/>
            <a:ext cx="4455044" cy="839379"/>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cs typeface="Segoe UI Semibold"/>
              </a:rPr>
              <a:t>Monthly meetings</a:t>
            </a: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66368"/>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How often?</a:t>
            </a:r>
          </a:p>
        </p:txBody>
      </p:sp>
      <p:sp>
        <p:nvSpPr>
          <p:cNvPr id="22" name="Rectangle 21">
            <a:extLst>
              <a:ext uri="{FF2B5EF4-FFF2-40B4-BE49-F238E27FC236}">
                <a16:creationId xmlns:a16="http://schemas.microsoft.com/office/drawing/2014/main" id="{CBC70CC5-ADD6-8646-86AD-C94F130CD950}"/>
              </a:ext>
            </a:extLst>
          </p:cNvPr>
          <p:cNvSpPr/>
          <p:nvPr/>
        </p:nvSpPr>
        <p:spPr>
          <a:xfrm>
            <a:off x="300368" y="3755954"/>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In what format? </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cs typeface="Segoe UI Semibold"/>
              </a:rPr>
              <a:t>Share success scorecard during live meeting and post to Teams channel after monthly meeting for access by all key stakeholders</a:t>
            </a:r>
          </a:p>
        </p:txBody>
      </p:sp>
      <p:sp>
        <p:nvSpPr>
          <p:cNvPr id="25" name="Rectangle 24">
            <a:extLst>
              <a:ext uri="{FF2B5EF4-FFF2-40B4-BE49-F238E27FC236}">
                <a16:creationId xmlns:a16="http://schemas.microsoft.com/office/drawing/2014/main" id="{87B5C69D-7FD0-4B4C-9BA8-B073BF025D65}"/>
              </a:ext>
            </a:extLst>
          </p:cNvPr>
          <p:cNvSpPr/>
          <p:nvPr/>
        </p:nvSpPr>
        <p:spPr>
          <a:xfrm>
            <a:off x="300368" y="4966566"/>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cs typeface="Segoe UI Semibold"/>
              </a:rPr>
              <a:t>PowerPoint</a:t>
            </a:r>
          </a:p>
        </p:txBody>
      </p:sp>
      <p:sp>
        <p:nvSpPr>
          <p:cNvPr id="27" name="Rectangle 26">
            <a:extLst>
              <a:ext uri="{FF2B5EF4-FFF2-40B4-BE49-F238E27FC236}">
                <a16:creationId xmlns:a16="http://schemas.microsoft.com/office/drawing/2014/main" id="{88764FBC-4C97-4142-841B-C3664A8939EE}"/>
              </a:ext>
            </a:extLst>
          </p:cNvPr>
          <p:cNvSpPr/>
          <p:nvPr/>
        </p:nvSpPr>
        <p:spPr>
          <a:xfrm>
            <a:off x="333550" y="5128816"/>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Using which vehicles?</a:t>
            </a:r>
            <a:endParaRPr kumimoji="0" lang="en-US" sz="1200" i="0" u="none" strike="noStrike" kern="1200" cap="none" spc="0" normalizeH="0" baseline="0" noProof="0">
              <a:ln>
                <a:noFill/>
              </a:ln>
              <a:solidFill>
                <a:srgbClr val="FFFFFF"/>
              </a:solidFill>
              <a:effectLst/>
              <a:uLnTx/>
              <a:uFillTx/>
              <a:latin typeface="+mj-lt"/>
              <a:cs typeface="Segoe UI Semilight" panose="020B0402040204020203" pitchFamily="34" charset="0"/>
            </a:endParaRPr>
          </a:p>
        </p:txBody>
      </p:sp>
      <p:sp>
        <p:nvSpPr>
          <p:cNvPr id="29" name="Rectangle 28">
            <a:extLst>
              <a:ext uri="{FF2B5EF4-FFF2-40B4-BE49-F238E27FC236}">
                <a16:creationId xmlns:a16="http://schemas.microsoft.com/office/drawing/2014/main" id="{5E1D5D4B-9E9E-4C16-8402-A6A0C79CA593}"/>
              </a:ext>
            </a:extLst>
          </p:cNvPr>
          <p:cNvSpPr/>
          <p:nvPr/>
        </p:nvSpPr>
        <p:spPr>
          <a:xfrm>
            <a:off x="360116" y="1716938"/>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Who will you report success to?</a:t>
            </a:r>
          </a:p>
        </p:txBody>
      </p:sp>
    </p:spTree>
    <p:extLst>
      <p:ext uri="{BB962C8B-B14F-4D97-AF65-F5344CB8AC3E}">
        <p14:creationId xmlns:p14="http://schemas.microsoft.com/office/powerpoint/2010/main" val="23866708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6"/>
            <a:ext cx="5217059" cy="364970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defTabSz="913759" fontAlgn="base">
              <a:lnSpc>
                <a:spcPts val="1800"/>
              </a:lnSpc>
              <a:spcBef>
                <a:spcPct val="0"/>
              </a:spcBef>
              <a:spcAft>
                <a:spcPts val="1200"/>
              </a:spcAft>
              <a:buSzPct val="90000"/>
              <a:defRPr/>
            </a:pPr>
            <a:r>
              <a:rPr lang="en-NZ" sz="1600">
                <a:solidFill>
                  <a:srgbClr val="2F2F2F"/>
                </a:solidFill>
                <a:latin typeface="Segoe UI Semilight" panose="020B0402040204020203" pitchFamily="34" charset="0"/>
                <a:cs typeface="Segoe UI Semilight" panose="020B0402040204020203" pitchFamily="34" charset="0"/>
              </a:rPr>
              <a:t>Key factors that will tell you how ready your team members are for the transition to Microsoft 365</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Clear vision for the organization to adopt</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Clear vision for the individual to adopt</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Level of overall change</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Executive alignment</a:t>
            </a:r>
            <a:br>
              <a:rPr lang="en-NZ" sz="1600">
                <a:solidFill>
                  <a:srgbClr val="2F2F2F"/>
                </a:solidFill>
                <a:latin typeface="Segoe UI Semilight" panose="020B0402040204020203" pitchFamily="34" charset="0"/>
                <a:cs typeface="Segoe UI Semilight" panose="020B0402040204020203" pitchFamily="34" charset="0"/>
              </a:rPr>
            </a:br>
            <a:endParaRPr lang="en-NZ" sz="1600">
              <a:solidFill>
                <a:srgbClr val="2F2F2F"/>
              </a:solidFill>
              <a:latin typeface="Segoe UI Semilight" panose="020B0402040204020203" pitchFamily="34" charset="0"/>
              <a:cs typeface="Segoe UI Semilight" panose="020B0402040204020203" pitchFamily="34" charset="0"/>
            </a:endParaRPr>
          </a:p>
          <a:p>
            <a:pPr marL="0" lvl="1" defTabSz="913759" fontAlgn="base">
              <a:lnSpc>
                <a:spcPts val="1800"/>
              </a:lnSpc>
              <a:spcBef>
                <a:spcPct val="0"/>
              </a:spcBef>
              <a:spcAft>
                <a:spcPts val="1200"/>
              </a:spcAft>
              <a:buClr>
                <a:srgbClr val="DC3C00"/>
              </a:buClr>
              <a:buSzPct val="90000"/>
              <a:defRPr/>
            </a:pPr>
            <a:r>
              <a:rPr lang="en-NZ" sz="1600">
                <a:solidFill>
                  <a:srgbClr val="2F2F2F"/>
                </a:solidFill>
                <a:latin typeface="Segoe UI Semilight" panose="020B0402040204020203" pitchFamily="34" charset="0"/>
                <a:cs typeface="Segoe UI Semilight" panose="020B0402040204020203" pitchFamily="34" charset="0"/>
              </a:rPr>
              <a:t>Use the following technical readiness checklist and organizational readiness tools to assess the willingness </a:t>
            </a:r>
            <a:r>
              <a:rPr lang="en-NZ" sz="1600">
                <a:solidFill>
                  <a:srgbClr val="2F2F2F">
                    <a:lumMod val="90000"/>
                    <a:lumOff val="10000"/>
                  </a:srgbClr>
                </a:solidFill>
                <a:latin typeface="Segoe UI Semilight" panose="020B0402040204020203" pitchFamily="34" charset="0"/>
                <a:cs typeface="Segoe UI Semilight" panose="020B0402040204020203" pitchFamily="34" charset="0"/>
              </a:rPr>
              <a:t>and preparedness of your users and your organization to move to Microsoft 365.</a:t>
            </a:r>
            <a:endParaRPr lang="en-NZ" sz="1600">
              <a:solidFill>
                <a:srgbClr val="2F2F2F"/>
              </a:solidFill>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highlight>
                <a:srgbClr val="FFFF00"/>
              </a:highlight>
              <a:uLnTx/>
              <a:uFillTx/>
              <a:latin typeface="Segoe UI Semilight"/>
              <a:ea typeface="+mj-ea"/>
              <a:cs typeface="Segoe UI Semilight"/>
            </a:endParaRP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09" y="1368425"/>
            <a:ext cx="5114551"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0" normalizeH="0" baseline="0" noProof="0">
                <a:ln w="3175">
                  <a:noFill/>
                </a:ln>
                <a:solidFill>
                  <a:srgbClr val="000000"/>
                </a:solidFill>
                <a:effectLst/>
                <a:uLnTx/>
                <a:uFillTx/>
                <a:latin typeface="Segoe UI Semibold"/>
                <a:ea typeface="+mn-ea"/>
                <a:cs typeface="Segoe UI Semibold"/>
              </a:rPr>
              <a:t>Assess technical and organizational readiness</a:t>
            </a:r>
            <a:endParaRPr kumimoji="0" lang="en-US" sz="36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1677737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5">
            <a:extLst>
              <a:ext uri="{FF2B5EF4-FFF2-40B4-BE49-F238E27FC236}">
                <a16:creationId xmlns:a16="http://schemas.microsoft.com/office/drawing/2014/main" id="{8ACF8D17-2BDD-B247-A516-D55E53C7B57D}"/>
              </a:ext>
            </a:extLst>
          </p:cNvPr>
          <p:cNvSpPr/>
          <p:nvPr/>
        </p:nvSpPr>
        <p:spPr>
          <a:xfrm>
            <a:off x="783771" y="1173693"/>
            <a:ext cx="10389996" cy="695300"/>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rPr>
              <a:t>Technical Readiness is key to ensuring your organization is ready for launch. Use the checklist to identify items that need to be completed before go-live. Need help?  Review the </a:t>
            </a:r>
            <a:r>
              <a:rPr kumimoji="0" lang="en-US" sz="1600" b="0" i="0" u="none" strike="noStrike" kern="1200" cap="none" spc="0" normalizeH="0" baseline="0" noProof="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hlinkClick r:id="rId3"/>
              </a:rPr>
              <a:t>Technical Readiness and Governance Guide</a:t>
            </a:r>
            <a:r>
              <a:rPr kumimoji="0" lang="en-US" sz="1600" b="0" i="0" u="none" strike="noStrike" kern="1200" cap="none" spc="0" normalizeH="0" baseline="0" noProof="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rPr>
              <a:t>.</a:t>
            </a:r>
          </a:p>
        </p:txBody>
      </p:sp>
      <p:sp>
        <p:nvSpPr>
          <p:cNvPr id="9" name="Title 1">
            <a:extLst>
              <a:ext uri="{FF2B5EF4-FFF2-40B4-BE49-F238E27FC236}">
                <a16:creationId xmlns:a16="http://schemas.microsoft.com/office/drawing/2014/main" id="{F25F51E1-B8BD-8249-9AE3-6130BF7834D9}"/>
              </a:ext>
            </a:extLst>
          </p:cNvPr>
          <p:cNvSpPr txBox="1">
            <a:spLocks/>
          </p:cNvSpPr>
          <p:nvPr/>
        </p:nvSpPr>
        <p:spPr>
          <a:xfrm>
            <a:off x="414668" y="566153"/>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Complete the technical readiness checklist</a:t>
            </a:r>
          </a:p>
        </p:txBody>
      </p:sp>
      <p:graphicFrame>
        <p:nvGraphicFramePr>
          <p:cNvPr id="10" name="Table 3">
            <a:extLst>
              <a:ext uri="{FF2B5EF4-FFF2-40B4-BE49-F238E27FC236}">
                <a16:creationId xmlns:a16="http://schemas.microsoft.com/office/drawing/2014/main" id="{6CB515C2-F342-D347-8EDF-AA21F4CA47BA}"/>
              </a:ext>
            </a:extLst>
          </p:cNvPr>
          <p:cNvGraphicFramePr>
            <a:graphicFrameLocks noGrp="1"/>
          </p:cNvGraphicFramePr>
          <p:nvPr>
            <p:extLst>
              <p:ext uri="{D42A27DB-BD31-4B8C-83A1-F6EECF244321}">
                <p14:modId xmlns:p14="http://schemas.microsoft.com/office/powerpoint/2010/main" val="755638345"/>
              </p:ext>
            </p:extLst>
          </p:nvPr>
        </p:nvGraphicFramePr>
        <p:xfrm>
          <a:off x="219076" y="1781233"/>
          <a:ext cx="11877676" cy="4928026"/>
        </p:xfrm>
        <a:graphic>
          <a:graphicData uri="http://schemas.openxmlformats.org/drawingml/2006/table">
            <a:tbl>
              <a:tblPr>
                <a:tableStyleId>{9D7B26C5-4107-4FEC-AEDC-1716B250A1EF}</a:tableStyleId>
              </a:tblPr>
              <a:tblGrid>
                <a:gridCol w="4786875">
                  <a:extLst>
                    <a:ext uri="{9D8B030D-6E8A-4147-A177-3AD203B41FA5}">
                      <a16:colId xmlns:a16="http://schemas.microsoft.com/office/drawing/2014/main" val="690375846"/>
                    </a:ext>
                  </a:extLst>
                </a:gridCol>
                <a:gridCol w="1255701">
                  <a:extLst>
                    <a:ext uri="{9D8B030D-6E8A-4147-A177-3AD203B41FA5}">
                      <a16:colId xmlns:a16="http://schemas.microsoft.com/office/drawing/2014/main" val="1108070410"/>
                    </a:ext>
                  </a:extLst>
                </a:gridCol>
                <a:gridCol w="5835100">
                  <a:extLst>
                    <a:ext uri="{9D8B030D-6E8A-4147-A177-3AD203B41FA5}">
                      <a16:colId xmlns:a16="http://schemas.microsoft.com/office/drawing/2014/main" val="3535980231"/>
                    </a:ext>
                  </a:extLst>
                </a:gridCol>
              </a:tblGrid>
              <a:tr h="344800">
                <a:tc>
                  <a:txBody>
                    <a:bodyPr/>
                    <a:lstStyle/>
                    <a:p>
                      <a:pPr algn="ctr">
                        <a:lnSpc>
                          <a:spcPct val="100000"/>
                        </a:lnSpc>
                      </a:pPr>
                      <a:r>
                        <a:rPr lang="en-US" sz="1100" b="1" i="0" kern="1200">
                          <a:ln w="3175">
                            <a:noFill/>
                          </a:ln>
                          <a:solidFill>
                            <a:schemeClr val="bg2"/>
                          </a:solidFill>
                          <a:latin typeface="Segoe UI Semibold"/>
                          <a:ea typeface="+mn-ea"/>
                          <a:cs typeface="Segoe UI Semibold"/>
                        </a:rPr>
                        <a:t>Readiness Item</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74B47"/>
                    </a:solidFill>
                  </a:tcPr>
                </a:tc>
                <a:tc>
                  <a:txBody>
                    <a:bodyPr/>
                    <a:lstStyle/>
                    <a:p>
                      <a:pPr marL="0" algn="ctr" defTabSz="914400" rtl="0" eaLnBrk="1" latinLnBrk="0" hangingPunct="1">
                        <a:lnSpc>
                          <a:spcPct val="100000"/>
                        </a:lnSpc>
                      </a:pPr>
                      <a:r>
                        <a:rPr lang="en-US" sz="1100" b="1" i="0" kern="1200">
                          <a:ln w="3175">
                            <a:noFill/>
                          </a:ln>
                          <a:solidFill>
                            <a:schemeClr val="bg2"/>
                          </a:solidFill>
                          <a:latin typeface="Segoe UI Semibold"/>
                          <a:ea typeface="+mn-ea"/>
                          <a:cs typeface="Segoe UI Semibold"/>
                        </a:rPr>
                        <a:t>Complete? Y/N</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74B47"/>
                    </a:solidFill>
                  </a:tcPr>
                </a:tc>
                <a:tc>
                  <a:txBody>
                    <a:bodyPr/>
                    <a:lstStyle/>
                    <a:p>
                      <a:pPr marL="0" algn="ctr" defTabSz="914400" rtl="0" eaLnBrk="1" latinLnBrk="0" hangingPunct="1">
                        <a:lnSpc>
                          <a:spcPct val="100000"/>
                        </a:lnSpc>
                      </a:pPr>
                      <a:r>
                        <a:rPr lang="en-US" sz="1100" b="1" i="0" kern="1200">
                          <a:ln w="3175">
                            <a:noFill/>
                          </a:ln>
                          <a:solidFill>
                            <a:schemeClr val="bg2"/>
                          </a:solidFill>
                          <a:latin typeface="Segoe UI Semibold"/>
                          <a:ea typeface="+mn-ea"/>
                          <a:cs typeface="Segoe UI Semibold"/>
                        </a:rPr>
                        <a:t>Plan to Complete</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74B47"/>
                    </a:solidFill>
                  </a:tcPr>
                </a:tc>
                <a:extLst>
                  <a:ext uri="{0D108BD9-81ED-4DB2-BD59-A6C34878D82A}">
                    <a16:rowId xmlns:a16="http://schemas.microsoft.com/office/drawing/2014/main" val="2642787202"/>
                  </a:ext>
                </a:extLst>
              </a:tr>
              <a:tr h="380234">
                <a:tc>
                  <a:txBody>
                    <a:bodyPr/>
                    <a:lstStyle/>
                    <a:p>
                      <a:r>
                        <a:rPr lang="en-US" sz="1000" b="0" i="0" kern="1200">
                          <a:solidFill>
                            <a:srgbClr val="161716"/>
                          </a:solidFill>
                          <a:latin typeface="Segoe UI Semilight"/>
                          <a:ea typeface="+mn-ea"/>
                          <a:cs typeface="Segoe UI Semilight"/>
                        </a:rPr>
                        <a:t>Complete legal &amp; security review</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algn="l" defTabSz="932559" rtl="0" eaLnBrk="1" latinLnBrk="0" hangingPunct="1">
                        <a:lnSpc>
                          <a:spcPts val="1600"/>
                        </a:lnSpc>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algn="l" defTabSz="932559" rtl="0" eaLnBrk="1" latinLnBrk="0" hangingPunct="1">
                        <a:lnSpc>
                          <a:spcPts val="1600"/>
                        </a:lnSpc>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2797800472"/>
                  </a:ext>
                </a:extLst>
              </a:tr>
              <a:tr h="398170">
                <a:tc>
                  <a:txBody>
                    <a:bodyPr/>
                    <a:lstStyle/>
                    <a:p>
                      <a:r>
                        <a:rPr lang="en-US" sz="1000" b="0" i="0" kern="1200">
                          <a:solidFill>
                            <a:srgbClr val="161716"/>
                          </a:solidFill>
                          <a:latin typeface="Segoe UI Semilight"/>
                          <a:ea typeface="+mn-ea"/>
                          <a:cs typeface="Segoe UI Semilight"/>
                        </a:rPr>
                        <a:t>Review service capabilities with legal &amp; security teams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63338861"/>
                  </a:ext>
                </a:extLst>
              </a:tr>
              <a:tr h="380234">
                <a:tc>
                  <a:txBody>
                    <a:bodyPr/>
                    <a:lstStyle/>
                    <a:p>
                      <a:r>
                        <a:rPr lang="en-US" sz="1000" b="0" i="0" kern="1200">
                          <a:solidFill>
                            <a:srgbClr val="161716"/>
                          </a:solidFill>
                          <a:latin typeface="Segoe UI Semilight"/>
                          <a:ea typeface="+mn-ea"/>
                          <a:cs typeface="Segoe UI Semilight"/>
                        </a:rPr>
                        <a:t>Decide guest access and provisioning policies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1167046152"/>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Whitelist Microsoft 365 URL's &amp; IP addresses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525268913"/>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Implement enterprise policies and Microsoft 365 group governance policies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3769847368"/>
                  </a:ext>
                </a:extLst>
              </a:tr>
              <a:tr h="38023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a:solidFill>
                            <a:srgbClr val="161716"/>
                          </a:solidFill>
                          <a:latin typeface="Segoe UI Semilight"/>
                          <a:ea typeface="+mn-ea"/>
                          <a:cs typeface="Segoe UI Semilight"/>
                        </a:rPr>
                        <a:t>Assign report reader roles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887491970"/>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Complete network assessment (for Voice &amp; Video services)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1623068764"/>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Guest access Bandwidth planning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115405335"/>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Review minimum requirements spec and include mobile devices strategy</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3006224718"/>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Review Microsoft 365 Admin reporting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725323084"/>
                  </a:ext>
                </a:extLst>
              </a:tr>
              <a:tr h="38023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a:solidFill>
                            <a:srgbClr val="161716"/>
                          </a:solidFill>
                          <a:latin typeface="Segoe UI Semilight"/>
                          <a:ea typeface="+mn-ea"/>
                          <a:cs typeface="Segoe UI Semilight"/>
                        </a:rPr>
                        <a:t>Assign report reader role as needed</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2640833326"/>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Prepare help desk</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85907250"/>
                  </a:ext>
                </a:extLst>
              </a:tr>
            </a:tbl>
          </a:graphicData>
        </a:graphic>
      </p:graphicFrame>
    </p:spTree>
    <p:extLst>
      <p:ext uri="{BB962C8B-B14F-4D97-AF65-F5344CB8AC3E}">
        <p14:creationId xmlns:p14="http://schemas.microsoft.com/office/powerpoint/2010/main" val="38585509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Lst>
          </p:cNvPr>
          <p:cNvSpPr/>
          <p:nvPr/>
        </p:nvSpPr>
        <p:spPr>
          <a:xfrm>
            <a:off x="300368" y="2534365"/>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68581" y="1572218"/>
            <a:ext cx="6894449"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2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Moved </a:t>
            </a:r>
            <a:r>
              <a:rPr lang="en-US" sz="1200" i="1">
                <a:solidFill>
                  <a:srgbClr val="505050">
                    <a:hueOff val="0"/>
                    <a:satOff val="0"/>
                    <a:lumOff val="0"/>
                    <a:alphaOff val="0"/>
                  </a:srgbClr>
                </a:solidFill>
                <a:latin typeface="Segoe UI"/>
                <a:cs typeface="Segoe UI Semibold"/>
              </a:rPr>
              <a:t>file storage to the cloud two years ago using OneDrive. Employees shared that they knew ahead of time the change was coming and were told specifically how it would impact their role. In some cases, the impact was minimal, which reduced anxiety.</a:t>
            </a:r>
            <a:endParaRPr kumimoji="0" lang="en-US" sz="12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p:txBody>
      </p:sp>
      <p:sp>
        <p:nvSpPr>
          <p:cNvPr id="17" name="Title 1">
            <a:extLst>
              <a:ext uri="{FF2B5EF4-FFF2-40B4-BE49-F238E27FC236}">
                <a16:creationId xmlns:a16="http://schemas.microsoft.com/office/drawing/2014/main" id="{C8B8B46D-881E-5345-84A6-80263275B55B}"/>
              </a:ext>
            </a:extLst>
          </p:cNvPr>
          <p:cNvSpPr txBox="1">
            <a:spLocks/>
          </p:cNvSpPr>
          <p:nvPr/>
        </p:nvSpPr>
        <p:spPr>
          <a:xfrm>
            <a:off x="125443" y="777949"/>
            <a:ext cx="8240096"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Assess organizational factors</a:t>
            </a:r>
          </a:p>
        </p:txBody>
      </p:sp>
      <p:sp>
        <p:nvSpPr>
          <p:cNvPr id="18" name="Rectangle 17">
            <a:extLst>
              <a:ext uri="{FF2B5EF4-FFF2-40B4-BE49-F238E27FC236}">
                <a16:creationId xmlns:a16="http://schemas.microsoft.com/office/drawing/2014/main" id="{9A24AAAE-2AEE-9244-A668-BC79C1A0F57D}"/>
              </a:ext>
            </a:extLst>
          </p:cNvPr>
          <p:cNvSpPr/>
          <p:nvPr/>
        </p:nvSpPr>
        <p:spPr>
          <a:xfrm>
            <a:off x="300368" y="1572218"/>
            <a:ext cx="4455044" cy="839379"/>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94C8E648-50F6-554D-8370-537C2E810990}"/>
              </a:ext>
            </a:extLst>
          </p:cNvPr>
          <p:cNvSpPr/>
          <p:nvPr/>
        </p:nvSpPr>
        <p:spPr>
          <a:xfrm>
            <a:off x="419864" y="1664181"/>
            <a:ext cx="4229222" cy="590931"/>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Think about a time when your organization adopted a new technology. What made that adoption successful or not successful?</a:t>
            </a: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41654"/>
            <a:ext cx="4288970" cy="757130"/>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Employees may not be able to focus on Microsoft 365 if they are focused on other changes. Are there key initiatives taking place during the Microsoft 365 rollout that should be considered in your planning?</a:t>
            </a:r>
          </a:p>
        </p:txBody>
      </p:sp>
      <p:sp>
        <p:nvSpPr>
          <p:cNvPr id="22" name="Rectangle 21">
            <a:extLst>
              <a:ext uri="{FF2B5EF4-FFF2-40B4-BE49-F238E27FC236}">
                <a16:creationId xmlns:a16="http://schemas.microsoft.com/office/drawing/2014/main" id="{CBC70CC5-ADD6-8646-86AD-C94F130CD950}"/>
              </a:ext>
            </a:extLst>
          </p:cNvPr>
          <p:cNvSpPr/>
          <p:nvPr/>
        </p:nvSpPr>
        <p:spPr>
          <a:xfrm>
            <a:off x="300368" y="3755954"/>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757130"/>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What type of internal resources exist within your organization that can be leveraged for the adoption effort? This includes communications channels, change network, training cadence and leadership events.</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5" name="Rectangle 24">
            <a:extLst>
              <a:ext uri="{FF2B5EF4-FFF2-40B4-BE49-F238E27FC236}">
                <a16:creationId xmlns:a16="http://schemas.microsoft.com/office/drawing/2014/main" id="{87B5C69D-7FD0-4B4C-9BA8-B073BF025D65}"/>
              </a:ext>
            </a:extLst>
          </p:cNvPr>
          <p:cNvSpPr/>
          <p:nvPr/>
        </p:nvSpPr>
        <p:spPr>
          <a:xfrm>
            <a:off x="300368" y="4966566"/>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7" name="Rectangle 26">
            <a:extLst>
              <a:ext uri="{FF2B5EF4-FFF2-40B4-BE49-F238E27FC236}">
                <a16:creationId xmlns:a16="http://schemas.microsoft.com/office/drawing/2014/main" id="{88764FBC-4C97-4142-841B-C3664A8939EE}"/>
              </a:ext>
            </a:extLst>
          </p:cNvPr>
          <p:cNvSpPr/>
          <p:nvPr/>
        </p:nvSpPr>
        <p:spPr>
          <a:xfrm>
            <a:off x="419864" y="5187524"/>
            <a:ext cx="4315536" cy="590931"/>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cs typeface="Segoe UI Semibold"/>
              </a:rPr>
              <a:t>What are the perceived risks and benefits of the Microsoft 365 implementation? How can you highlight benefits? How can you mitigate risks?</a:t>
            </a:r>
          </a:p>
        </p:txBody>
      </p:sp>
    </p:spTree>
    <p:extLst>
      <p:ext uri="{BB962C8B-B14F-4D97-AF65-F5344CB8AC3E}">
        <p14:creationId xmlns:p14="http://schemas.microsoft.com/office/powerpoint/2010/main" val="25052272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DEFD15-A643-3B47-85DA-6016A3E00AD9}"/>
              </a:ext>
            </a:extLst>
          </p:cNvPr>
          <p:cNvSpPr txBox="1">
            <a:spLocks/>
          </p:cNvSpPr>
          <p:nvPr/>
        </p:nvSpPr>
        <p:spPr>
          <a:xfrm>
            <a:off x="312960" y="1021463"/>
            <a:ext cx="11593905" cy="102747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a:solidFill>
                  <a:srgbClr val="2F2F2F"/>
                </a:solidFill>
                <a:cs typeface="Segoe UI Semibold"/>
              </a:rPr>
              <a:t>Our Adoption Planning Workbook will guide you through the adoption planning process</a:t>
            </a:r>
            <a:endParaRPr lang="en-US" sz="3200">
              <a:solidFill>
                <a:srgbClr val="2F2F2F"/>
              </a:solidFill>
              <a:latin typeface="Segoe UI Semibold" panose="020B0402040204020203" pitchFamily="34" charset="0"/>
              <a:cs typeface="Segoe UI Semibold" panose="020B0402040204020203" pitchFamily="34" charset="0"/>
            </a:endParaRPr>
          </a:p>
        </p:txBody>
      </p:sp>
      <p:sp>
        <p:nvSpPr>
          <p:cNvPr id="15" name="Freeform 5">
            <a:extLst>
              <a:ext uri="{FF2B5EF4-FFF2-40B4-BE49-F238E27FC236}">
                <a16:creationId xmlns:a16="http://schemas.microsoft.com/office/drawing/2014/main" id="{E83DA1FA-C8EC-B647-87B2-419CCE6365E0}"/>
              </a:ext>
            </a:extLst>
          </p:cNvPr>
          <p:cNvSpPr>
            <a:spLocks/>
          </p:cNvSpPr>
          <p:nvPr/>
        </p:nvSpPr>
        <p:spPr bwMode="auto">
          <a:xfrm>
            <a:off x="0" y="2815124"/>
            <a:ext cx="12192000" cy="2947502"/>
          </a:xfrm>
          <a:custGeom>
            <a:avLst/>
            <a:gdLst>
              <a:gd name="T0" fmla="*/ 0 w 3802"/>
              <a:gd name="T1" fmla="*/ 469 h 1020"/>
              <a:gd name="T2" fmla="*/ 140 w 3802"/>
              <a:gd name="T3" fmla="*/ 469 h 1020"/>
              <a:gd name="T4" fmla="*/ 140 w 3802"/>
              <a:gd name="T5" fmla="*/ 468 h 1020"/>
              <a:gd name="T6" fmla="*/ 140 w 3802"/>
              <a:gd name="T7" fmla="*/ 191 h 1020"/>
              <a:gd name="T8" fmla="*/ 212 w 3802"/>
              <a:gd name="T9" fmla="*/ 118 h 1020"/>
              <a:gd name="T10" fmla="*/ 212 w 3802"/>
              <a:gd name="T11" fmla="*/ 118 h 1020"/>
              <a:gd name="T12" fmla="*/ 767 w 3802"/>
              <a:gd name="T13" fmla="*/ 118 h 1020"/>
              <a:gd name="T14" fmla="*/ 839 w 3802"/>
              <a:gd name="T15" fmla="*/ 191 h 1020"/>
              <a:gd name="T16" fmla="*/ 839 w 3802"/>
              <a:gd name="T17" fmla="*/ 468 h 1020"/>
              <a:gd name="T18" fmla="*/ 839 w 3802"/>
              <a:gd name="T19" fmla="*/ 948 h 1020"/>
              <a:gd name="T20" fmla="*/ 911 w 3802"/>
              <a:gd name="T21" fmla="*/ 1020 h 1020"/>
              <a:gd name="T22" fmla="*/ 1466 w 3802"/>
              <a:gd name="T23" fmla="*/ 1020 h 1020"/>
              <a:gd name="T24" fmla="*/ 1538 w 3802"/>
              <a:gd name="T25" fmla="*/ 948 h 1020"/>
              <a:gd name="T26" fmla="*/ 1538 w 3802"/>
              <a:gd name="T27" fmla="*/ 468 h 1020"/>
              <a:gd name="T28" fmla="*/ 1538 w 3802"/>
              <a:gd name="T29" fmla="*/ 72 h 1020"/>
              <a:gd name="T30" fmla="*/ 1611 w 3802"/>
              <a:gd name="T31" fmla="*/ 0 h 1020"/>
              <a:gd name="T32" fmla="*/ 1611 w 3802"/>
              <a:gd name="T33" fmla="*/ 0 h 1020"/>
              <a:gd name="T34" fmla="*/ 2165 w 3802"/>
              <a:gd name="T35" fmla="*/ 0 h 1020"/>
              <a:gd name="T36" fmla="*/ 2238 w 3802"/>
              <a:gd name="T37" fmla="*/ 72 h 1020"/>
              <a:gd name="T38" fmla="*/ 2238 w 3802"/>
              <a:gd name="T39" fmla="*/ 468 h 1020"/>
              <a:gd name="T40" fmla="*/ 2238 w 3802"/>
              <a:gd name="T41" fmla="*/ 881 h 1020"/>
              <a:gd name="T42" fmla="*/ 2310 w 3802"/>
              <a:gd name="T43" fmla="*/ 953 h 1020"/>
              <a:gd name="T44" fmla="*/ 2865 w 3802"/>
              <a:gd name="T45" fmla="*/ 953 h 1020"/>
              <a:gd name="T46" fmla="*/ 2937 w 3802"/>
              <a:gd name="T47" fmla="*/ 881 h 1020"/>
              <a:gd name="T48" fmla="*/ 2937 w 3802"/>
              <a:gd name="T49" fmla="*/ 468 h 1020"/>
              <a:gd name="T50" fmla="*/ 2937 w 3802"/>
              <a:gd name="T51" fmla="*/ 191 h 1020"/>
              <a:gd name="T52" fmla="*/ 3009 w 3802"/>
              <a:gd name="T53" fmla="*/ 118 h 1020"/>
              <a:gd name="T54" fmla="*/ 3009 w 3802"/>
              <a:gd name="T55" fmla="*/ 118 h 1020"/>
              <a:gd name="T56" fmla="*/ 3564 w 3802"/>
              <a:gd name="T57" fmla="*/ 118 h 1020"/>
              <a:gd name="T58" fmla="*/ 3636 w 3802"/>
              <a:gd name="T59" fmla="*/ 191 h 1020"/>
              <a:gd name="T60" fmla="*/ 3636 w 3802"/>
              <a:gd name="T61" fmla="*/ 468 h 1020"/>
              <a:gd name="T62" fmla="*/ 3636 w 3802"/>
              <a:gd name="T63" fmla="*/ 469 h 1020"/>
              <a:gd name="T64" fmla="*/ 3802 w 3802"/>
              <a:gd name="T65" fmla="*/ 46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2" h="1020">
                <a:moveTo>
                  <a:pt x="0" y="469"/>
                </a:moveTo>
                <a:cubicBezTo>
                  <a:pt x="140" y="469"/>
                  <a:pt x="140" y="469"/>
                  <a:pt x="140" y="469"/>
                </a:cubicBezTo>
                <a:cubicBezTo>
                  <a:pt x="140" y="468"/>
                  <a:pt x="140" y="468"/>
                  <a:pt x="140" y="468"/>
                </a:cubicBezTo>
                <a:cubicBezTo>
                  <a:pt x="140" y="191"/>
                  <a:pt x="140" y="191"/>
                  <a:pt x="140" y="191"/>
                </a:cubicBezTo>
                <a:cubicBezTo>
                  <a:pt x="140" y="151"/>
                  <a:pt x="172" y="118"/>
                  <a:pt x="212" y="118"/>
                </a:cubicBezTo>
                <a:cubicBezTo>
                  <a:pt x="212" y="118"/>
                  <a:pt x="212" y="118"/>
                  <a:pt x="212" y="118"/>
                </a:cubicBezTo>
                <a:cubicBezTo>
                  <a:pt x="767" y="118"/>
                  <a:pt x="767" y="118"/>
                  <a:pt x="767" y="118"/>
                </a:cubicBezTo>
                <a:cubicBezTo>
                  <a:pt x="807" y="118"/>
                  <a:pt x="839" y="151"/>
                  <a:pt x="839" y="191"/>
                </a:cubicBezTo>
                <a:cubicBezTo>
                  <a:pt x="839" y="468"/>
                  <a:pt x="839" y="468"/>
                  <a:pt x="839" y="468"/>
                </a:cubicBezTo>
                <a:cubicBezTo>
                  <a:pt x="839" y="948"/>
                  <a:pt x="839" y="948"/>
                  <a:pt x="839" y="948"/>
                </a:cubicBezTo>
                <a:cubicBezTo>
                  <a:pt x="839" y="988"/>
                  <a:pt x="872" y="1020"/>
                  <a:pt x="911" y="1020"/>
                </a:cubicBezTo>
                <a:cubicBezTo>
                  <a:pt x="1466" y="1020"/>
                  <a:pt x="1466" y="1020"/>
                  <a:pt x="1466" y="1020"/>
                </a:cubicBezTo>
                <a:cubicBezTo>
                  <a:pt x="1506" y="1020"/>
                  <a:pt x="1538" y="988"/>
                  <a:pt x="1538" y="948"/>
                </a:cubicBezTo>
                <a:cubicBezTo>
                  <a:pt x="1538" y="468"/>
                  <a:pt x="1538" y="468"/>
                  <a:pt x="1538" y="468"/>
                </a:cubicBezTo>
                <a:cubicBezTo>
                  <a:pt x="1538" y="72"/>
                  <a:pt x="1538" y="72"/>
                  <a:pt x="1538" y="72"/>
                </a:cubicBezTo>
                <a:cubicBezTo>
                  <a:pt x="1538" y="33"/>
                  <a:pt x="1571" y="0"/>
                  <a:pt x="1611" y="0"/>
                </a:cubicBezTo>
                <a:cubicBezTo>
                  <a:pt x="1611" y="0"/>
                  <a:pt x="1611" y="0"/>
                  <a:pt x="1611" y="0"/>
                </a:cubicBezTo>
                <a:cubicBezTo>
                  <a:pt x="2165" y="0"/>
                  <a:pt x="2165" y="0"/>
                  <a:pt x="2165" y="0"/>
                </a:cubicBezTo>
                <a:cubicBezTo>
                  <a:pt x="2205" y="0"/>
                  <a:pt x="2238" y="33"/>
                  <a:pt x="2238" y="72"/>
                </a:cubicBezTo>
                <a:cubicBezTo>
                  <a:pt x="2238" y="468"/>
                  <a:pt x="2238" y="468"/>
                  <a:pt x="2238" y="468"/>
                </a:cubicBezTo>
                <a:cubicBezTo>
                  <a:pt x="2238" y="881"/>
                  <a:pt x="2238" y="881"/>
                  <a:pt x="2238" y="881"/>
                </a:cubicBezTo>
                <a:cubicBezTo>
                  <a:pt x="2238" y="921"/>
                  <a:pt x="2270" y="953"/>
                  <a:pt x="2310" y="953"/>
                </a:cubicBezTo>
                <a:cubicBezTo>
                  <a:pt x="2865" y="953"/>
                  <a:pt x="2865" y="953"/>
                  <a:pt x="2865" y="953"/>
                </a:cubicBezTo>
                <a:cubicBezTo>
                  <a:pt x="2905" y="953"/>
                  <a:pt x="2937" y="921"/>
                  <a:pt x="2937" y="881"/>
                </a:cubicBezTo>
                <a:cubicBezTo>
                  <a:pt x="2937" y="468"/>
                  <a:pt x="2937" y="468"/>
                  <a:pt x="2937" y="468"/>
                </a:cubicBezTo>
                <a:cubicBezTo>
                  <a:pt x="2937" y="191"/>
                  <a:pt x="2937" y="191"/>
                  <a:pt x="2937" y="191"/>
                </a:cubicBezTo>
                <a:cubicBezTo>
                  <a:pt x="2937" y="151"/>
                  <a:pt x="2969" y="118"/>
                  <a:pt x="3009" y="118"/>
                </a:cubicBezTo>
                <a:cubicBezTo>
                  <a:pt x="3009" y="118"/>
                  <a:pt x="3009" y="118"/>
                  <a:pt x="3009" y="118"/>
                </a:cubicBezTo>
                <a:cubicBezTo>
                  <a:pt x="3564" y="118"/>
                  <a:pt x="3564" y="118"/>
                  <a:pt x="3564" y="118"/>
                </a:cubicBezTo>
                <a:cubicBezTo>
                  <a:pt x="3604" y="118"/>
                  <a:pt x="3636" y="151"/>
                  <a:pt x="3636" y="191"/>
                </a:cubicBezTo>
                <a:cubicBezTo>
                  <a:pt x="3636" y="468"/>
                  <a:pt x="3636" y="468"/>
                  <a:pt x="3636" y="468"/>
                </a:cubicBezTo>
                <a:cubicBezTo>
                  <a:pt x="3636" y="469"/>
                  <a:pt x="3636" y="469"/>
                  <a:pt x="3636" y="469"/>
                </a:cubicBezTo>
                <a:cubicBezTo>
                  <a:pt x="3802" y="469"/>
                  <a:pt x="3802" y="469"/>
                  <a:pt x="3802" y="469"/>
                </a:cubicBezTo>
              </a:path>
            </a:pathLst>
          </a:custGeom>
          <a:noFill/>
          <a:ln w="31750" cap="rnd">
            <a:solidFill>
              <a:srgbClr val="274B47"/>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154">
              <a:defRPr/>
            </a:pPr>
            <a:endParaRPr lang="en-US">
              <a:solidFill>
                <a:srgbClr val="2F2F2F"/>
              </a:solidFill>
              <a:latin typeface="Segoe UI"/>
            </a:endParaRPr>
          </a:p>
        </p:txBody>
      </p:sp>
      <p:sp>
        <p:nvSpPr>
          <p:cNvPr id="16" name="Rectangle 15">
            <a:extLst>
              <a:ext uri="{FF2B5EF4-FFF2-40B4-BE49-F238E27FC236}">
                <a16:creationId xmlns:a16="http://schemas.microsoft.com/office/drawing/2014/main" id="{C4D3B16C-5318-0640-9E18-CDC764D44071}"/>
              </a:ext>
            </a:extLst>
          </p:cNvPr>
          <p:cNvSpPr/>
          <p:nvPr/>
        </p:nvSpPr>
        <p:spPr bwMode="auto">
          <a:xfrm>
            <a:off x="665162" y="2742739"/>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Assemble your team</a:t>
            </a:r>
          </a:p>
        </p:txBody>
      </p:sp>
      <p:sp>
        <p:nvSpPr>
          <p:cNvPr id="17" name="Rectangle 16">
            <a:extLst>
              <a:ext uri="{FF2B5EF4-FFF2-40B4-BE49-F238E27FC236}">
                <a16:creationId xmlns:a16="http://schemas.microsoft.com/office/drawing/2014/main" id="{EFB5E662-719F-9143-BBE8-7B9096F7A5EF}"/>
              </a:ext>
            </a:extLst>
          </p:cNvPr>
          <p:cNvSpPr/>
          <p:nvPr/>
        </p:nvSpPr>
        <p:spPr>
          <a:xfrm>
            <a:off x="2741748" y="3198397"/>
            <a:ext cx="2095617" cy="2150805"/>
          </a:xfrm>
          <a:prstGeom prst="rect">
            <a:avLst/>
          </a:prstGeom>
        </p:spPr>
        <p:txBody>
          <a:bodyPr wrap="square" lIns="89642" tIns="89642" bIns="89642" anchor="t">
            <a:spAutoFit/>
          </a:bodyPr>
          <a:lstStyle/>
          <a:p>
            <a:pPr algn="ctr" defTabSz="914154">
              <a:defRPr/>
            </a:pPr>
            <a:r>
              <a:rPr lang="en-NZ" sz="1600">
                <a:solidFill>
                  <a:srgbClr val="2F2F2F"/>
                </a:solidFill>
                <a:latin typeface="Segoe UI Semilight" panose="020B0402040204020203" pitchFamily="34" charset="0"/>
                <a:cs typeface="Segoe UI Semilight" panose="020B0402040204020203" pitchFamily="34" charset="0"/>
              </a:rPr>
              <a:t>Partner with your team to clearly outline business strategy and key success metrics. Align business and technical needs to maximize outcomes.</a:t>
            </a:r>
          </a:p>
        </p:txBody>
      </p:sp>
      <p:sp>
        <p:nvSpPr>
          <p:cNvPr id="20" name="Rectangle 19">
            <a:extLst>
              <a:ext uri="{FF2B5EF4-FFF2-40B4-BE49-F238E27FC236}">
                <a16:creationId xmlns:a16="http://schemas.microsoft.com/office/drawing/2014/main" id="{CCEF88E0-8BAC-CF40-B8B2-66CF3B8D557E}"/>
              </a:ext>
            </a:extLst>
          </p:cNvPr>
          <p:cNvSpPr/>
          <p:nvPr/>
        </p:nvSpPr>
        <p:spPr>
          <a:xfrm>
            <a:off x="535828" y="3429000"/>
            <a:ext cx="2064155" cy="2397026"/>
          </a:xfrm>
          <a:prstGeom prst="rect">
            <a:avLst/>
          </a:prstGeom>
        </p:spPr>
        <p:txBody>
          <a:bodyPr wrap="square" lIns="89642" tIns="89642" bIns="89642" anchor="t">
            <a:spAutoFit/>
          </a:bodyPr>
          <a:lstStyle/>
          <a:p>
            <a:pPr algn="ctr" defTabSz="914154">
              <a:defRPr/>
            </a:pPr>
            <a:r>
              <a:rPr lang="en-NZ" sz="1600">
                <a:latin typeface="Segoe UI Semilight"/>
                <a:cs typeface="Segoe UI Semilight"/>
              </a:rPr>
              <a:t>Tap into the technical and business change agents. Recruit multi-disciplinary teams of executive sponsors, technical talent, core stakeholders, change agents and champions.</a:t>
            </a:r>
          </a:p>
        </p:txBody>
      </p:sp>
      <p:sp>
        <p:nvSpPr>
          <p:cNvPr id="21" name="Rectangle 20">
            <a:extLst>
              <a:ext uri="{FF2B5EF4-FFF2-40B4-BE49-F238E27FC236}">
                <a16:creationId xmlns:a16="http://schemas.microsoft.com/office/drawing/2014/main" id="{CA03048C-0969-3D4B-ADF2-2AB9360E7149}"/>
              </a:ext>
            </a:extLst>
          </p:cNvPr>
          <p:cNvSpPr/>
          <p:nvPr/>
        </p:nvSpPr>
        <p:spPr>
          <a:xfrm>
            <a:off x="4968219" y="3138721"/>
            <a:ext cx="2148840" cy="2150805"/>
          </a:xfrm>
          <a:prstGeom prst="rect">
            <a:avLst/>
          </a:prstGeom>
        </p:spPr>
        <p:txBody>
          <a:bodyPr wrap="square" lIns="89642" tIns="89642" bIns="89642">
            <a:spAutoFit/>
          </a:bodyPr>
          <a:lstStyle/>
          <a:p>
            <a:pPr algn="ctr" defTabSz="914154">
              <a:defRPr/>
            </a:pPr>
            <a:r>
              <a:rPr lang="en-NZ" sz="1600">
                <a:gradFill>
                  <a:gsLst>
                    <a:gs pos="1250">
                      <a:srgbClr val="2F2F2F"/>
                    </a:gs>
                    <a:gs pos="100000">
                      <a:srgbClr val="2F2F2F"/>
                    </a:gs>
                  </a:gsLst>
                  <a:lin ang="5400000" scaled="0"/>
                </a:gradFill>
                <a:latin typeface="Segoe UI Semilight" panose="020B0402040204020203" pitchFamily="34" charset="0"/>
                <a:cs typeface="Segoe UI Semilight" panose="020B0402040204020203" pitchFamily="34" charset="0"/>
              </a:rPr>
              <a:t>Determine the overall organizational readiness including leadership alignment,  user groups, technical, governance, support and feedback channels.</a:t>
            </a:r>
          </a:p>
        </p:txBody>
      </p:sp>
      <p:sp>
        <p:nvSpPr>
          <p:cNvPr id="22" name="Rectangle 21">
            <a:extLst>
              <a:ext uri="{FF2B5EF4-FFF2-40B4-BE49-F238E27FC236}">
                <a16:creationId xmlns:a16="http://schemas.microsoft.com/office/drawing/2014/main" id="{4367AF44-C529-CE4A-81DD-03C178F9C09B}"/>
              </a:ext>
            </a:extLst>
          </p:cNvPr>
          <p:cNvSpPr/>
          <p:nvPr/>
        </p:nvSpPr>
        <p:spPr>
          <a:xfrm>
            <a:off x="7218096" y="3335607"/>
            <a:ext cx="2180304" cy="1658362"/>
          </a:xfrm>
          <a:prstGeom prst="rect">
            <a:avLst/>
          </a:prstGeom>
        </p:spPr>
        <p:txBody>
          <a:bodyPr wrap="square" lIns="89642" tIns="89642" bIns="89642" anchor="t">
            <a:spAutoFit/>
          </a:bodyPr>
          <a:lstStyle/>
          <a:p>
            <a:pPr algn="ctr" defTabSz="914154">
              <a:defRPr/>
            </a:pPr>
            <a:r>
              <a:rPr lang="en-NZ" sz="1600">
                <a:latin typeface="Segoe UI Semilight"/>
                <a:cs typeface="Segoe UI Semilight"/>
              </a:rPr>
              <a:t>Plan the rollout cadence based on early adopter pilot program, Champion readiness and planned scope of change. </a:t>
            </a:r>
            <a:endParaRPr lang="en-NZ" sz="1600">
              <a:latin typeface="Segoe UI Semilight" panose="020B0402040204020203" pitchFamily="34" charset="0"/>
              <a:cs typeface="Segoe UI Semilight" panose="020B0402040204020203" pitchFamily="34" charset="0"/>
            </a:endParaRPr>
          </a:p>
        </p:txBody>
      </p:sp>
      <p:sp>
        <p:nvSpPr>
          <p:cNvPr id="23" name="Rectangle 22">
            <a:extLst>
              <a:ext uri="{FF2B5EF4-FFF2-40B4-BE49-F238E27FC236}">
                <a16:creationId xmlns:a16="http://schemas.microsoft.com/office/drawing/2014/main" id="{B2D068DD-F571-1B48-8A66-24226FB2544A}"/>
              </a:ext>
            </a:extLst>
          </p:cNvPr>
          <p:cNvSpPr/>
          <p:nvPr/>
        </p:nvSpPr>
        <p:spPr>
          <a:xfrm>
            <a:off x="9499437" y="3484374"/>
            <a:ext cx="2105207" cy="1904584"/>
          </a:xfrm>
          <a:prstGeom prst="rect">
            <a:avLst/>
          </a:prstGeom>
        </p:spPr>
        <p:txBody>
          <a:bodyPr wrap="square" lIns="89642" tIns="89642" bIns="89642" anchor="t">
            <a:spAutoFit/>
          </a:bodyPr>
          <a:lstStyle/>
          <a:p>
            <a:pPr algn="ctr" defTabSz="914154">
              <a:defRPr/>
            </a:pPr>
            <a:r>
              <a:rPr lang="en-NZ" sz="1600">
                <a:latin typeface="Segoe UI Semilight"/>
                <a:cs typeface="Segoe UI Semilight"/>
              </a:rPr>
              <a:t>Build awareness, deployment, training and feedback collection into the plan to continuously drive engagement and usage.</a:t>
            </a:r>
          </a:p>
        </p:txBody>
      </p:sp>
      <p:sp>
        <p:nvSpPr>
          <p:cNvPr id="29" name="Rectangle 28">
            <a:extLst>
              <a:ext uri="{FF2B5EF4-FFF2-40B4-BE49-F238E27FC236}">
                <a16:creationId xmlns:a16="http://schemas.microsoft.com/office/drawing/2014/main" id="{754EE43F-74F8-F245-89CB-4233F2525DBA}"/>
              </a:ext>
            </a:extLst>
          </p:cNvPr>
          <p:cNvSpPr/>
          <p:nvPr/>
        </p:nvSpPr>
        <p:spPr bwMode="auto">
          <a:xfrm>
            <a:off x="2918206" y="5391738"/>
            <a:ext cx="1828800" cy="942288"/>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Define strategy and scenarios</a:t>
            </a:r>
          </a:p>
        </p:txBody>
      </p:sp>
      <p:sp>
        <p:nvSpPr>
          <p:cNvPr id="30" name="Rectangle 29">
            <a:extLst>
              <a:ext uri="{FF2B5EF4-FFF2-40B4-BE49-F238E27FC236}">
                <a16:creationId xmlns:a16="http://schemas.microsoft.com/office/drawing/2014/main" id="{D74272C2-3228-9844-97EA-BBF7ADD0DF5D}"/>
              </a:ext>
            </a:extLst>
          </p:cNvPr>
          <p:cNvSpPr/>
          <p:nvPr/>
        </p:nvSpPr>
        <p:spPr bwMode="auto">
          <a:xfrm>
            <a:off x="5136468" y="2397890"/>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Assess readiness</a:t>
            </a:r>
          </a:p>
        </p:txBody>
      </p:sp>
      <p:sp>
        <p:nvSpPr>
          <p:cNvPr id="31" name="Rectangle 30">
            <a:extLst>
              <a:ext uri="{FF2B5EF4-FFF2-40B4-BE49-F238E27FC236}">
                <a16:creationId xmlns:a16="http://schemas.microsoft.com/office/drawing/2014/main" id="{EA104E4D-3649-AB44-8650-2DF0B90F41F2}"/>
              </a:ext>
            </a:extLst>
          </p:cNvPr>
          <p:cNvSpPr/>
          <p:nvPr/>
        </p:nvSpPr>
        <p:spPr bwMode="auto">
          <a:xfrm>
            <a:off x="7438805" y="5276383"/>
            <a:ext cx="1828800" cy="548640"/>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Build plan</a:t>
            </a:r>
          </a:p>
        </p:txBody>
      </p:sp>
      <p:sp>
        <p:nvSpPr>
          <p:cNvPr id="32" name="Rectangle 31">
            <a:extLst>
              <a:ext uri="{FF2B5EF4-FFF2-40B4-BE49-F238E27FC236}">
                <a16:creationId xmlns:a16="http://schemas.microsoft.com/office/drawing/2014/main" id="{6C53AB22-8FCC-5347-BDA0-9781A85ED041}"/>
              </a:ext>
            </a:extLst>
          </p:cNvPr>
          <p:cNvSpPr/>
          <p:nvPr/>
        </p:nvSpPr>
        <p:spPr bwMode="auto">
          <a:xfrm>
            <a:off x="9622781" y="2742739"/>
            <a:ext cx="1828800" cy="710112"/>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Onboard employees</a:t>
            </a:r>
          </a:p>
        </p:txBody>
      </p:sp>
    </p:spTree>
    <p:extLst>
      <p:ext uri="{BB962C8B-B14F-4D97-AF65-F5344CB8AC3E}">
        <p14:creationId xmlns:p14="http://schemas.microsoft.com/office/powerpoint/2010/main" val="751724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250"/>
                                        <p:tgtEl>
                                          <p:spTgt spid="15"/>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par>
                                <p:cTn id="10" presetID="6" presetClass="emph" presetSubtype="0" accel="100000" autoRev="1" fill="hold" grpId="1" nodeType="withEffect">
                                  <p:stCondLst>
                                    <p:cond delay="0"/>
                                  </p:stCondLst>
                                  <p:childTnLst>
                                    <p:animScale>
                                      <p:cBhvr>
                                        <p:cTn id="11" dur="250" fill="hold"/>
                                        <p:tgtEl>
                                          <p:spTgt spid="16"/>
                                        </p:tgtEl>
                                      </p:cBhvr>
                                      <p:by x="1000" y="1000"/>
                                    </p:animScale>
                                  </p:childTnLst>
                                </p:cTn>
                              </p:par>
                              <p:par>
                                <p:cTn id="12" presetID="10" presetClass="entr" presetSubtype="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63" presetClass="path" presetSubtype="0" decel="100000" fill="hold" grpId="1" nodeType="withEffect">
                                  <p:stCondLst>
                                    <p:cond delay="0"/>
                                  </p:stCondLst>
                                  <p:childTnLst>
                                    <p:animMotion origin="layout" path="M 3.33333E-6 -1.85185E-6 L -0.00013 0.0456 " pathEditMode="relative" rAng="0" ptsTypes="AA">
                                      <p:cBhvr>
                                        <p:cTn id="16" dur="750" spd="-100000" fill="hold"/>
                                        <p:tgtEl>
                                          <p:spTgt spid="17"/>
                                        </p:tgtEl>
                                        <p:attrNameLst>
                                          <p:attrName>ppt_x</p:attrName>
                                          <p:attrName>ppt_y</p:attrName>
                                        </p:attrNameLst>
                                      </p:cBhvr>
                                      <p:rCtr x="-13" y="2269"/>
                                    </p:animMotion>
                                  </p:childTnLst>
                                </p:cTn>
                              </p:par>
                              <p:par>
                                <p:cTn id="17" presetID="10" presetClass="entr" presetSubtype="0" fill="hold" grpId="0" nodeType="withEffect">
                                  <p:stCondLst>
                                    <p:cond delay="3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par>
                                <p:cTn id="20" presetID="63" presetClass="path" presetSubtype="0" decel="100000" fill="hold" grpId="1" nodeType="withEffect">
                                  <p:stCondLst>
                                    <p:cond delay="100"/>
                                  </p:stCondLst>
                                  <p:childTnLst>
                                    <p:animMotion origin="layout" path="M -1.66667E-6 1.48148E-6 L -1.66667E-6 -0.04375 " pathEditMode="relative" rAng="0" ptsTypes="AA">
                                      <p:cBhvr>
                                        <p:cTn id="21" dur="750" spd="-100000" fill="hold"/>
                                        <p:tgtEl>
                                          <p:spTgt spid="20"/>
                                        </p:tgtEl>
                                        <p:attrNameLst>
                                          <p:attrName>ppt_x</p:attrName>
                                          <p:attrName>ppt_y</p:attrName>
                                        </p:attrNameLst>
                                      </p:cBhvr>
                                      <p:rCtr x="0" y="-2199"/>
                                    </p:animMotion>
                                  </p:childTnLst>
                                </p:cTn>
                              </p:par>
                              <p:par>
                                <p:cTn id="22" presetID="10" presetClass="entr" presetSubtype="0" fill="hold" grpId="0" nodeType="withEffect">
                                  <p:stCondLst>
                                    <p:cond delay="4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par>
                                <p:cTn id="25" presetID="63" presetClass="path" presetSubtype="0" decel="100000" fill="hold" grpId="1" nodeType="withEffect">
                                  <p:stCondLst>
                                    <p:cond delay="200"/>
                                  </p:stCondLst>
                                  <p:childTnLst>
                                    <p:animMotion origin="layout" path="M 5E-6 3.7037E-6 L -0.00013 0.0456 " pathEditMode="relative" rAng="0" ptsTypes="AA">
                                      <p:cBhvr>
                                        <p:cTn id="26" dur="750" spd="-100000" fill="hold"/>
                                        <p:tgtEl>
                                          <p:spTgt spid="21"/>
                                        </p:tgtEl>
                                        <p:attrNameLst>
                                          <p:attrName>ppt_x</p:attrName>
                                          <p:attrName>ppt_y</p:attrName>
                                        </p:attrNameLst>
                                      </p:cBhvr>
                                      <p:rCtr x="-13" y="2269"/>
                                    </p:animMotion>
                                  </p:childTnLst>
                                </p:cTn>
                              </p:par>
                              <p:par>
                                <p:cTn id="27" presetID="10" presetClass="entr" presetSubtype="0" fill="hold" grpId="0" nodeType="withEffect">
                                  <p:stCondLst>
                                    <p:cond delay="5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63" presetClass="path" presetSubtype="0" decel="100000" fill="hold" grpId="1" nodeType="withEffect">
                                  <p:stCondLst>
                                    <p:cond delay="300"/>
                                  </p:stCondLst>
                                  <p:childTnLst>
                                    <p:animMotion origin="layout" path="M 4.16667E-6 2.22222E-6 L 4.16667E-6 -0.04375 " pathEditMode="relative" rAng="0" ptsTypes="AA">
                                      <p:cBhvr>
                                        <p:cTn id="31" dur="750" spd="-100000" fill="hold"/>
                                        <p:tgtEl>
                                          <p:spTgt spid="22"/>
                                        </p:tgtEl>
                                        <p:attrNameLst>
                                          <p:attrName>ppt_x</p:attrName>
                                          <p:attrName>ppt_y</p:attrName>
                                        </p:attrNameLst>
                                      </p:cBhvr>
                                      <p:rCtr x="0" y="-2199"/>
                                    </p:animMotion>
                                  </p:childTnLst>
                                </p:cTn>
                              </p:par>
                              <p:par>
                                <p:cTn id="32" presetID="10" presetClass="entr" presetSubtype="0" fill="hold" grpId="0" nodeType="withEffect">
                                  <p:stCondLst>
                                    <p:cond delay="6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63" presetClass="path" presetSubtype="0" decel="100000" fill="hold" grpId="1" nodeType="withEffect">
                                  <p:stCondLst>
                                    <p:cond delay="400"/>
                                  </p:stCondLst>
                                  <p:childTnLst>
                                    <p:animMotion origin="layout" path="M -2.08333E-7 -4.81481E-6 L -0.00013 0.04561 " pathEditMode="relative" rAng="0" ptsTypes="AA">
                                      <p:cBhvr>
                                        <p:cTn id="36" dur="750" spd="-100000" fill="hold"/>
                                        <p:tgtEl>
                                          <p:spTgt spid="23"/>
                                        </p:tgtEl>
                                        <p:attrNameLst>
                                          <p:attrName>ppt_x</p:attrName>
                                          <p:attrName>ppt_y</p:attrName>
                                        </p:attrNameLst>
                                      </p:cBhvr>
                                      <p:rCtr x="-13" y="2269"/>
                                    </p:animMotion>
                                  </p:childTnLst>
                                </p:cTn>
                              </p:par>
                              <p:par>
                                <p:cTn id="37" presetID="1" presetClass="entr" presetSubtype="0" fill="hold" grpId="0" nodeType="withEffect">
                                  <p:stCondLst>
                                    <p:cond delay="250"/>
                                  </p:stCondLst>
                                  <p:childTnLst>
                                    <p:set>
                                      <p:cBhvr>
                                        <p:cTn id="38" dur="1" fill="hold">
                                          <p:stCondLst>
                                            <p:cond delay="0"/>
                                          </p:stCondLst>
                                        </p:cTn>
                                        <p:tgtEl>
                                          <p:spTgt spid="29"/>
                                        </p:tgtEl>
                                        <p:attrNameLst>
                                          <p:attrName>style.visibility</p:attrName>
                                        </p:attrNameLst>
                                      </p:cBhvr>
                                      <p:to>
                                        <p:strVal val="visible"/>
                                      </p:to>
                                    </p:set>
                                  </p:childTnLst>
                                </p:cTn>
                              </p:par>
                              <p:par>
                                <p:cTn id="39" presetID="6" presetClass="emph" presetSubtype="0" accel="100000" autoRev="1" fill="hold" grpId="1" nodeType="withEffect">
                                  <p:stCondLst>
                                    <p:cond delay="0"/>
                                  </p:stCondLst>
                                  <p:childTnLst>
                                    <p:animScale>
                                      <p:cBhvr>
                                        <p:cTn id="40" dur="250" fill="hold"/>
                                        <p:tgtEl>
                                          <p:spTgt spid="29"/>
                                        </p:tgtEl>
                                      </p:cBhvr>
                                      <p:by x="1000" y="1000"/>
                                    </p:animScale>
                                  </p:childTnLst>
                                </p:cTn>
                              </p:par>
                              <p:par>
                                <p:cTn id="41" presetID="1"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childTnLst>
                                </p:cTn>
                              </p:par>
                              <p:par>
                                <p:cTn id="43" presetID="6" presetClass="emph" presetSubtype="0" accel="100000" autoRev="1" fill="hold" grpId="1" nodeType="withEffect">
                                  <p:stCondLst>
                                    <p:cond delay="0"/>
                                  </p:stCondLst>
                                  <p:childTnLst>
                                    <p:animScale>
                                      <p:cBhvr>
                                        <p:cTn id="44" dur="250" fill="hold"/>
                                        <p:tgtEl>
                                          <p:spTgt spid="30"/>
                                        </p:tgtEl>
                                      </p:cBhvr>
                                      <p:by x="1000" y="1000"/>
                                    </p:animScale>
                                  </p:childTnLst>
                                </p:cTn>
                              </p:par>
                              <p:par>
                                <p:cTn id="45" presetID="1" presetClass="entr" presetSubtype="0" fill="hold" grpId="0" nodeType="withEffect">
                                  <p:stCondLst>
                                    <p:cond delay="250"/>
                                  </p:stCondLst>
                                  <p:childTnLst>
                                    <p:set>
                                      <p:cBhvr>
                                        <p:cTn id="46" dur="1" fill="hold">
                                          <p:stCondLst>
                                            <p:cond delay="0"/>
                                          </p:stCondLst>
                                        </p:cTn>
                                        <p:tgtEl>
                                          <p:spTgt spid="31"/>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250" fill="hold"/>
                                        <p:tgtEl>
                                          <p:spTgt spid="31"/>
                                        </p:tgtEl>
                                      </p:cBhvr>
                                      <p:by x="1000" y="1000"/>
                                    </p:animScale>
                                  </p:childTnLst>
                                </p:cTn>
                              </p:par>
                              <p:par>
                                <p:cTn id="49" presetID="1" presetClass="entr" presetSubtype="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250" fill="hold"/>
                                        <p:tgtEl>
                                          <p:spTgt spid="32"/>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p:bldP spid="17" grpId="1"/>
      <p:bldP spid="20" grpId="0"/>
      <p:bldP spid="20" grpId="1"/>
      <p:bldP spid="21" grpId="0"/>
      <p:bldP spid="21" grpId="1"/>
      <p:bldP spid="22" grpId="0"/>
      <p:bldP spid="22" grpId="1"/>
      <p:bldP spid="23" grpId="0"/>
      <p:bldP spid="23" grpId="1"/>
      <p:bldP spid="29" grpId="0" animBg="1"/>
      <p:bldP spid="29" grpId="1" animBg="1"/>
      <p:bldP spid="30" grpId="0" animBg="1"/>
      <p:bldP spid="30" grpId="1" animBg="1"/>
      <p:bldP spid="31" grpId="0" animBg="1"/>
      <p:bldP spid="31" grpId="1" animBg="1"/>
      <p:bldP spid="32" grpId="0" animBg="1"/>
      <p:bldP spid="3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5">
            <a:extLst>
              <a:ext uri="{FF2B5EF4-FFF2-40B4-BE49-F238E27FC236}">
                <a16:creationId xmlns:a16="http://schemas.microsoft.com/office/drawing/2014/main" id="{7BE6C6A4-C8A0-7A44-95B1-B0F6AB1E78E3}"/>
              </a:ext>
            </a:extLst>
          </p:cNvPr>
          <p:cNvSpPr/>
          <p:nvPr/>
        </p:nvSpPr>
        <p:spPr>
          <a:xfrm>
            <a:off x="728061" y="1426688"/>
            <a:ext cx="10486618" cy="1062185"/>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979" tIns="8646" rIns="316979" bIns="8646" numCol="1" spcCol="1270" anchor="ctr" anchorCtr="0">
            <a:no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cs typeface="Segoe UI Semilight"/>
              </a:rPr>
              <a:t>When planning for adoption, users need to understand why the change is occurring for the organization and how Microsoft 365 will help individual employees achieve more. This includes ensuring they understand why the change is happening, what’s in it for them</a:t>
            </a:r>
            <a:r>
              <a:rPr lang="en-NZ" sz="1600">
                <a:solidFill>
                  <a:srgbClr val="2F2F2F"/>
                </a:solidFill>
                <a:latin typeface="Segoe UI Semilight"/>
                <a:cs typeface="Segoe UI Semilight"/>
              </a:rPr>
              <a:t>,</a:t>
            </a:r>
            <a:r>
              <a:rPr kumimoji="0" lang="en-NZ" sz="1600" b="0" i="0" u="none" strike="noStrike" kern="1200" cap="none" spc="0" normalizeH="0" baseline="0" noProof="0">
                <a:ln>
                  <a:noFill/>
                </a:ln>
                <a:solidFill>
                  <a:srgbClr val="2F2F2F"/>
                </a:solidFill>
                <a:effectLst/>
                <a:uLnTx/>
                <a:uFillTx/>
                <a:latin typeface="Segoe UI Semilight"/>
                <a:cs typeface="Segoe UI Semilight"/>
              </a:rPr>
              <a:t> and why they’re being asked to change. Capture these reasons below and use this content to build your communications and engagement content.</a:t>
            </a:r>
          </a:p>
        </p:txBody>
      </p:sp>
      <p:sp>
        <p:nvSpPr>
          <p:cNvPr id="15" name="Title 1">
            <a:extLst>
              <a:ext uri="{FF2B5EF4-FFF2-40B4-BE49-F238E27FC236}">
                <a16:creationId xmlns:a16="http://schemas.microsoft.com/office/drawing/2014/main" id="{1B241F90-673E-0747-A705-7F0AFBEB5A5F}"/>
              </a:ext>
            </a:extLst>
          </p:cNvPr>
          <p:cNvSpPr txBox="1">
            <a:spLocks/>
          </p:cNvSpPr>
          <p:nvPr/>
        </p:nvSpPr>
        <p:spPr>
          <a:xfrm>
            <a:off x="414668" y="819148"/>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Understand your “why”</a:t>
            </a:r>
          </a:p>
        </p:txBody>
      </p:sp>
      <p:grpSp>
        <p:nvGrpSpPr>
          <p:cNvPr id="16" name="Group 15">
            <a:extLst>
              <a:ext uri="{FF2B5EF4-FFF2-40B4-BE49-F238E27FC236}">
                <a16:creationId xmlns:a16="http://schemas.microsoft.com/office/drawing/2014/main" id="{8AD9A647-2707-D845-B99D-5095C19EDCE5}"/>
              </a:ext>
            </a:extLst>
          </p:cNvPr>
          <p:cNvGrpSpPr/>
          <p:nvPr/>
        </p:nvGrpSpPr>
        <p:grpSpPr>
          <a:xfrm>
            <a:off x="414668" y="2750131"/>
            <a:ext cx="5596271" cy="3549978"/>
            <a:chOff x="414668" y="2488873"/>
            <a:chExt cx="5596271" cy="3996987"/>
          </a:xfrm>
        </p:grpSpPr>
        <p:sp>
          <p:nvSpPr>
            <p:cNvPr id="17" name="Freeform: Shape 3">
              <a:extLst>
                <a:ext uri="{FF2B5EF4-FFF2-40B4-BE49-F238E27FC236}">
                  <a16:creationId xmlns:a16="http://schemas.microsoft.com/office/drawing/2014/main" id="{B0E7165D-9461-2A40-A751-DEBF09A9DA5F}"/>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Our company vision statement has always been to connect and collaborate. Now our virtual workplace will match our physical, open format workplace. Content will be shared. Communication will be streamlined. Connections will be made.</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8" name="Rectangle 17">
              <a:extLst>
                <a:ext uri="{FF2B5EF4-FFF2-40B4-BE49-F238E27FC236}">
                  <a16:creationId xmlns:a16="http://schemas.microsoft.com/office/drawing/2014/main" id="{883F8D66-FA22-2549-99B7-E114C8083263}"/>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227C841C-0A65-F24F-BD24-1EFF3DB1127D}"/>
                </a:ext>
              </a:extLst>
            </p:cNvPr>
            <p:cNvSpPr/>
            <p:nvPr/>
          </p:nvSpPr>
          <p:spPr>
            <a:xfrm>
              <a:off x="573238" y="2675966"/>
              <a:ext cx="5349097" cy="291086"/>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How will Microsoft 365 </a:t>
              </a:r>
              <a:r>
                <a:rPr kumimoji="0" lang="en-US" sz="1200" b="1" i="0" u="sng"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benefit your organization</a:t>
              </a: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t>
              </a:r>
            </a:p>
          </p:txBody>
        </p:sp>
      </p:grpSp>
      <p:grpSp>
        <p:nvGrpSpPr>
          <p:cNvPr id="20" name="Group 19">
            <a:extLst>
              <a:ext uri="{FF2B5EF4-FFF2-40B4-BE49-F238E27FC236}">
                <a16:creationId xmlns:a16="http://schemas.microsoft.com/office/drawing/2014/main" id="{24E28A64-6A17-4F4B-B8A5-C7FE5B41035F}"/>
              </a:ext>
            </a:extLst>
          </p:cNvPr>
          <p:cNvGrpSpPr/>
          <p:nvPr/>
        </p:nvGrpSpPr>
        <p:grpSpPr>
          <a:xfrm>
            <a:off x="6259028" y="2750130"/>
            <a:ext cx="5596272" cy="3549978"/>
            <a:chOff x="6259028" y="2488872"/>
            <a:chExt cx="5596272" cy="3996987"/>
          </a:xfrm>
        </p:grpSpPr>
        <p:sp>
          <p:nvSpPr>
            <p:cNvPr id="21" name="Freeform: Shape 3">
              <a:extLst>
                <a:ext uri="{FF2B5EF4-FFF2-40B4-BE49-F238E27FC236}">
                  <a16:creationId xmlns:a16="http://schemas.microsoft.com/office/drawing/2014/main" id="{B31CB3A3-EC24-404C-BF99-86366D1AD308}"/>
                </a:ext>
              </a:extLst>
            </p:cNvPr>
            <p:cNvSpPr/>
            <p:nvPr/>
          </p:nvSpPr>
          <p:spPr>
            <a:xfrm>
              <a:off x="6259029" y="2488872"/>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2" name="Rectangle 21">
              <a:extLst>
                <a:ext uri="{FF2B5EF4-FFF2-40B4-BE49-F238E27FC236}">
                  <a16:creationId xmlns:a16="http://schemas.microsoft.com/office/drawing/2014/main" id="{546207BC-8107-4F40-BD05-EC7E78D85374}"/>
                </a:ext>
              </a:extLst>
            </p:cNvPr>
            <p:cNvSpPr/>
            <p:nvPr/>
          </p:nvSpPr>
          <p:spPr>
            <a:xfrm>
              <a:off x="6259030"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64AF6069-6720-4247-B4B2-8BB7A0A0FCF2}"/>
                </a:ext>
              </a:extLst>
            </p:cNvPr>
            <p:cNvSpPr/>
            <p:nvPr/>
          </p:nvSpPr>
          <p:spPr>
            <a:xfrm>
              <a:off x="6259028" y="2675966"/>
              <a:ext cx="5596270" cy="291086"/>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How will Microsoft 365 </a:t>
              </a:r>
              <a:r>
                <a:rPr kumimoji="0" lang="en-US" sz="1200" b="1" i="0" u="sng"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benefit employees</a:t>
              </a: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t>
              </a:r>
            </a:p>
          </p:txBody>
        </p:sp>
      </p:grpSp>
    </p:spTree>
    <p:extLst>
      <p:ext uri="{BB962C8B-B14F-4D97-AF65-F5344CB8AC3E}">
        <p14:creationId xmlns:p14="http://schemas.microsoft.com/office/powerpoint/2010/main" val="16799237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494723"/>
            <a:ext cx="11440630" cy="407504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Identify key changes for each team</a:t>
            </a: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757130"/>
          </a:xfrm>
          <a:prstGeom prst="rect">
            <a:avLst/>
          </a:prstGeom>
        </p:spPr>
        <p:txBody>
          <a:bodyPr wrap="square">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Create a list of things that will change for your team members with the implementation of Microsoft 365. This includes the new technology as well as new ways of working and engaging. Make sure to incorporate these key changes in your Awareness and Training plans.</a:t>
            </a:r>
          </a:p>
        </p:txBody>
      </p:sp>
      <p:sp>
        <p:nvSpPr>
          <p:cNvPr id="14" name="Rectangle 13">
            <a:extLst>
              <a:ext uri="{FF2B5EF4-FFF2-40B4-BE49-F238E27FC236}">
                <a16:creationId xmlns:a16="http://schemas.microsoft.com/office/drawing/2014/main" id="{EDF2949A-4C90-9846-88BD-6FF9894B16FF}"/>
              </a:ext>
            </a:extLst>
          </p:cNvPr>
          <p:cNvSpPr/>
          <p:nvPr/>
        </p:nvSpPr>
        <p:spPr>
          <a:xfrm>
            <a:off x="565297" y="2628141"/>
            <a:ext cx="11061405" cy="1021690"/>
          </a:xfrm>
          <a:prstGeom prst="rect">
            <a:avLst/>
          </a:prstGeom>
        </p:spPr>
        <p:txBody>
          <a:bodyPr wrap="square" anchor="t">
            <a:spAutoFit/>
          </a:bodyPr>
          <a:lstStyle/>
          <a:p>
            <a:pPr marR="0" lvl="0" algn="l" defTabSz="914400" rtl="0" eaLnBrk="1" fontAlgn="auto" latinLnBrk="0" hangingPunct="1">
              <a:lnSpc>
                <a:spcPct val="150000"/>
              </a:lnSpc>
              <a:spcBef>
                <a:spcPts val="0"/>
              </a:spcBef>
              <a:spcAft>
                <a:spcPts val="0"/>
              </a:spcAft>
              <a:buClrTx/>
              <a:buSzTx/>
              <a:tabLst/>
              <a:defRPr/>
            </a:pPr>
            <a:endParaRPr lang="en-US" sz="1400" i="1">
              <a:solidFill>
                <a:schemeClr val="bg1">
                  <a:lumMod val="50000"/>
                </a:schemeClr>
              </a:solidFill>
              <a:latin typeface="Segoe U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a:ea typeface="+mn-ea"/>
              </a:rPr>
              <a:t>Employees will use Teams for conference calls instead of Skype for Business</a:t>
            </a:r>
            <a:endParaRPr kumimoji="0" lang="en-US" sz="1400" b="0" i="1" u="none" strike="noStrike" kern="1200" cap="none" spc="0" normalizeH="0" baseline="0" noProof="0">
              <a:ln>
                <a:noFill/>
              </a:ln>
              <a:solidFill>
                <a:schemeClr val="bg1">
                  <a:lumMod val="50000"/>
                </a:schemeClr>
              </a:solidFill>
              <a:effectLst/>
              <a:uLnTx/>
              <a:uFillTx/>
              <a:latin typeface="Segoe UI"/>
              <a:ea typeface="+mn-ea"/>
              <a:cs typeface="Segoe U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a:ea typeface="+mn-ea"/>
                <a:cs typeface="+mn-cs"/>
              </a:rPr>
              <a:t>Security requirements will change for all mobile devices accessing Microsoft 365</a:t>
            </a:r>
          </a:p>
        </p:txBody>
      </p:sp>
      <p:sp>
        <p:nvSpPr>
          <p:cNvPr id="6" name="Rectangle 5">
            <a:extLst>
              <a:ext uri="{FF2B5EF4-FFF2-40B4-BE49-F238E27FC236}">
                <a16:creationId xmlns:a16="http://schemas.microsoft.com/office/drawing/2014/main" id="{0E4106EE-B515-41E9-BCF9-C6C8D8BDC4F4}"/>
              </a:ext>
            </a:extLst>
          </p:cNvPr>
          <p:cNvSpPr/>
          <p:nvPr/>
        </p:nvSpPr>
        <p:spPr>
          <a:xfrm>
            <a:off x="414668" y="2494724"/>
            <a:ext cx="11440630" cy="368550"/>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6E6E6"/>
                </a:solidFill>
                <a:effectLst/>
                <a:uLnTx/>
                <a:uFillTx/>
                <a:latin typeface="Segoe UI"/>
                <a:ea typeface="+mn-ea"/>
                <a:cs typeface="+mn-cs"/>
              </a:rPr>
              <a:t>Team: </a:t>
            </a:r>
            <a:r>
              <a:rPr kumimoji="0" lang="en-US" sz="1400" b="0" i="1" u="none" strike="noStrike" kern="1200" cap="none" spc="0" normalizeH="0" baseline="0" noProof="0">
                <a:ln>
                  <a:noFill/>
                </a:ln>
                <a:solidFill>
                  <a:srgbClr val="E6E6E6"/>
                </a:solidFill>
                <a:effectLst/>
                <a:uLnTx/>
                <a:uFillTx/>
                <a:latin typeface="Segoe UI"/>
                <a:ea typeface="+mn-ea"/>
                <a:cs typeface="+mn-cs"/>
              </a:rPr>
              <a:t>Sales</a:t>
            </a:r>
          </a:p>
        </p:txBody>
      </p:sp>
    </p:spTree>
    <p:extLst>
      <p:ext uri="{BB962C8B-B14F-4D97-AF65-F5344CB8AC3E}">
        <p14:creationId xmlns:p14="http://schemas.microsoft.com/office/powerpoint/2010/main" val="21089214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9" name="Rectangle 8">
            <a:extLst>
              <a:ext uri="{FF2B5EF4-FFF2-40B4-BE49-F238E27FC236}">
                <a16:creationId xmlns:a16="http://schemas.microsoft.com/office/drawing/2014/main" id="{3A341A39-6EEE-4041-BE8F-BD500D7F789B}"/>
              </a:ext>
            </a:extLst>
          </p:cNvPr>
          <p:cNvSpPr/>
          <p:nvPr/>
        </p:nvSpPr>
        <p:spPr>
          <a:xfrm>
            <a:off x="414667" y="2793683"/>
            <a:ext cx="2232839"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C78B35DE-0F30-2746-B295-E6F4FDD55D09}"/>
              </a:ext>
            </a:extLst>
          </p:cNvPr>
          <p:cNvSpPr/>
          <p:nvPr/>
        </p:nvSpPr>
        <p:spPr>
          <a:xfrm>
            <a:off x="414668" y="3978772"/>
            <a:ext cx="2232839"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1" name="Freeform: Shape 3">
            <a:extLst>
              <a:ext uri="{FF2B5EF4-FFF2-40B4-BE49-F238E27FC236}">
                <a16:creationId xmlns:a16="http://schemas.microsoft.com/office/drawing/2014/main" id="{85CEF948-FE63-0042-B85F-3DA28FAD9FD1}"/>
              </a:ext>
            </a:extLst>
          </p:cNvPr>
          <p:cNvSpPr/>
          <p:nvPr/>
        </p:nvSpPr>
        <p:spPr>
          <a:xfrm>
            <a:off x="2647506" y="2783023"/>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Mo</a:t>
            </a:r>
            <a:r>
              <a:rPr lang="en-US" sz="1400" i="1" err="1">
                <a:solidFill>
                  <a:srgbClr val="505050">
                    <a:hueOff val="0"/>
                    <a:satOff val="0"/>
                    <a:lumOff val="0"/>
                    <a:alphaOff val="0"/>
                  </a:srgbClr>
                </a:solidFill>
                <a:latin typeface="Segoe UI"/>
                <a:cs typeface="Segoe UI Semibold"/>
              </a:rPr>
              <a:t>ving</a:t>
            </a:r>
            <a:r>
              <a:rPr lang="en-US" sz="1400" i="1">
                <a:solidFill>
                  <a:srgbClr val="505050">
                    <a:hueOff val="0"/>
                    <a:satOff val="0"/>
                    <a:lumOff val="0"/>
                    <a:alphaOff val="0"/>
                  </a:srgbClr>
                </a:solidFill>
                <a:latin typeface="Segoe UI"/>
                <a:cs typeface="Segoe UI Semibold"/>
              </a:rPr>
              <a:t> to cloud services has been a goal of IT and business units for the last two years. All key leaders are on board with the decision to move to Microsoft 365.</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p:txBody>
      </p:sp>
      <p:sp>
        <p:nvSpPr>
          <p:cNvPr id="12" name="Title 1">
            <a:extLst>
              <a:ext uri="{FF2B5EF4-FFF2-40B4-BE49-F238E27FC236}">
                <a16:creationId xmlns:a16="http://schemas.microsoft.com/office/drawing/2014/main" id="{2644B0AD-1F0F-BB4E-890A-321F41E04F51}"/>
              </a:ext>
            </a:extLst>
          </p:cNvPr>
          <p:cNvSpPr txBox="1">
            <a:spLocks/>
          </p:cNvSpPr>
          <p:nvPr/>
        </p:nvSpPr>
        <p:spPr>
          <a:xfrm>
            <a:off x="0" y="891497"/>
            <a:ext cx="11363325"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areas of alignment</a:t>
            </a:r>
          </a:p>
        </p:txBody>
      </p:sp>
      <p:sp>
        <p:nvSpPr>
          <p:cNvPr id="13" name="Rectangle 12">
            <a:extLst>
              <a:ext uri="{FF2B5EF4-FFF2-40B4-BE49-F238E27FC236}">
                <a16:creationId xmlns:a16="http://schemas.microsoft.com/office/drawing/2014/main" id="{1C049F1D-6FE6-4147-9B25-4E9AEB1F235B}"/>
              </a:ext>
            </a:extLst>
          </p:cNvPr>
          <p:cNvSpPr/>
          <p:nvPr/>
        </p:nvSpPr>
        <p:spPr>
          <a:xfrm>
            <a:off x="414667" y="3181111"/>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6" name="Rectangle 15">
            <a:extLst>
              <a:ext uri="{FF2B5EF4-FFF2-40B4-BE49-F238E27FC236}">
                <a16:creationId xmlns:a16="http://schemas.microsoft.com/office/drawing/2014/main" id="{451B80CB-6E7E-8842-9884-BDEC57FC08B4}"/>
              </a:ext>
            </a:extLst>
          </p:cNvPr>
          <p:cNvSpPr/>
          <p:nvPr/>
        </p:nvSpPr>
        <p:spPr>
          <a:xfrm>
            <a:off x="414668" y="4379420"/>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misalignment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7" name="Rectangle 16">
            <a:extLst>
              <a:ext uri="{FF2B5EF4-FFF2-40B4-BE49-F238E27FC236}">
                <a16:creationId xmlns:a16="http://schemas.microsoft.com/office/drawing/2014/main" id="{17E3614A-1700-A94C-939C-F95CA61D8CFF}"/>
              </a:ext>
            </a:extLst>
          </p:cNvPr>
          <p:cNvSpPr/>
          <p:nvPr/>
        </p:nvSpPr>
        <p:spPr>
          <a:xfrm>
            <a:off x="414668" y="5176664"/>
            <a:ext cx="2232838"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80DCD9E3-6302-6E41-8367-DB81EA255912}"/>
              </a:ext>
            </a:extLst>
          </p:cNvPr>
          <p:cNvSpPr/>
          <p:nvPr/>
        </p:nvSpPr>
        <p:spPr>
          <a:xfrm>
            <a:off x="447850" y="5576589"/>
            <a:ext cx="2199656"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Key implications</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9" name="Rectangle 18">
            <a:extLst>
              <a:ext uri="{FF2B5EF4-FFF2-40B4-BE49-F238E27FC236}">
                <a16:creationId xmlns:a16="http://schemas.microsoft.com/office/drawing/2014/main" id="{2BAEFAD8-4F3A-2F48-B716-6CEE8837CE84}"/>
              </a:ext>
            </a:extLst>
          </p:cNvPr>
          <p:cNvSpPr/>
          <p:nvPr/>
        </p:nvSpPr>
        <p:spPr>
          <a:xfrm>
            <a:off x="1213506" y="1600405"/>
            <a:ext cx="9764988" cy="535531"/>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sym typeface="Calibri"/>
              </a:rPr>
              <a:t>To ensure that leaders demonstrate support, there must be alignment on key project goals, timelines and objectives. Use this worksheet to capture areas of alignment and misalignment and the implications of both. </a:t>
            </a:r>
            <a:endPar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20" name="Freeform: Shape 3">
            <a:extLst>
              <a:ext uri="{FF2B5EF4-FFF2-40B4-BE49-F238E27FC236}">
                <a16:creationId xmlns:a16="http://schemas.microsoft.com/office/drawing/2014/main" id="{75A03B78-4365-304E-8C7E-2D14287B4FF0}"/>
              </a:ext>
            </a:extLst>
          </p:cNvPr>
          <p:cNvSpPr/>
          <p:nvPr/>
        </p:nvSpPr>
        <p:spPr>
          <a:xfrm>
            <a:off x="2647506" y="398091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lang="en-US" sz="1400" i="1">
                <a:solidFill>
                  <a:srgbClr val="505050">
                    <a:hueOff val="0"/>
                    <a:satOff val="0"/>
                    <a:lumOff val="0"/>
                    <a:alphaOff val="0"/>
                  </a:srgbClr>
                </a:solidFill>
                <a:latin typeface="Segoe UI"/>
              </a:rPr>
              <a:t>Core business functions have shared that the IT timeline is too aggressive for teams like Sales and Marketing, who need to focus exclusively on driving sales until the close of Q4. There are concerns about the current plans to launch new technology during that time period.</a:t>
            </a: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1" name="Freeform: Shape 3">
            <a:extLst>
              <a:ext uri="{FF2B5EF4-FFF2-40B4-BE49-F238E27FC236}">
                <a16:creationId xmlns:a16="http://schemas.microsoft.com/office/drawing/2014/main" id="{DC37E778-4572-A74D-807C-B77322064F2A}"/>
              </a:ext>
            </a:extLst>
          </p:cNvPr>
          <p:cNvSpPr/>
          <p:nvPr/>
        </p:nvSpPr>
        <p:spPr>
          <a:xfrm>
            <a:off x="2647506" y="517666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Tx/>
              <a:buChar char="•"/>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rPr>
              <a:t>Consider current change climate for each business group and plan user readiness activities accordingly. </a:t>
            </a:r>
            <a:r>
              <a:rPr lang="en-US" sz="1400" i="1">
                <a:solidFill>
                  <a:srgbClr val="505050">
                    <a:hueOff val="0"/>
                    <a:satOff val="0"/>
                    <a:lumOff val="0"/>
                    <a:alphaOff val="0"/>
                  </a:srgbClr>
                </a:solidFill>
                <a:latin typeface="Segoe UI"/>
              </a:rPr>
              <a:t>Communicate adoption and usage risks to Program Manager.</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Tree>
    <p:extLst>
      <p:ext uri="{BB962C8B-B14F-4D97-AF65-F5344CB8AC3E}">
        <p14:creationId xmlns:p14="http://schemas.microsoft.com/office/powerpoint/2010/main" val="881024276"/>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361910" y="2949603"/>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kumimoji="0" lang="en-NZ" sz="1800" b="0" i="0" u="none" strike="noStrike" kern="1200" cap="none" spc="0" normalizeH="0" baseline="0" noProof="0">
                <a:ln>
                  <a:noFill/>
                </a:ln>
                <a:solidFill>
                  <a:srgbClr val="2F2F2F"/>
                </a:solidFill>
                <a:effectLst/>
                <a:uLnTx/>
                <a:uFillTx/>
                <a:latin typeface="Segoe UI Semilight"/>
                <a:cs typeface="Segoe UI Semilight"/>
              </a:rPr>
              <a:t>Before building your Awareness Plan, take time to understand who needs to be informed, key </a:t>
            </a:r>
            <a:r>
              <a:rPr lang="en-NZ" sz="1800">
                <a:solidFill>
                  <a:srgbClr val="2F2F2F"/>
                </a:solidFill>
                <a:latin typeface="Segoe UI Semilight"/>
                <a:cs typeface="Segoe UI Semilight"/>
              </a:rPr>
              <a:t>messages to convey, </a:t>
            </a:r>
            <a:r>
              <a:rPr kumimoji="0" lang="en-NZ" sz="1800" b="0" i="0" u="none" strike="noStrike" kern="1200" cap="none" spc="0" normalizeH="0" baseline="0" noProof="0">
                <a:ln>
                  <a:noFill/>
                </a:ln>
                <a:solidFill>
                  <a:srgbClr val="2F2F2F"/>
                </a:solidFill>
                <a:effectLst/>
                <a:uLnTx/>
                <a:uFillTx/>
                <a:latin typeface="Segoe UI Semilight"/>
                <a:cs typeface="Segoe UI Semilight"/>
              </a:rPr>
              <a:t>and preferences for communication</a:t>
            </a:r>
            <a:r>
              <a:rPr lang="en-NZ" sz="1800">
                <a:solidFill>
                  <a:srgbClr val="2F2F2F"/>
                </a:solidFill>
                <a:latin typeface="Segoe UI Semilight"/>
                <a:cs typeface="Segoe UI Semilight"/>
              </a:rPr>
              <a:t> channels</a:t>
            </a:r>
            <a:r>
              <a:rPr kumimoji="0" lang="en-NZ" sz="1800" b="0" i="0" u="none" strike="noStrike" kern="1200" cap="none" spc="0" normalizeH="0" baseline="0" noProof="0">
                <a:ln>
                  <a:noFill/>
                </a:ln>
                <a:solidFill>
                  <a:srgbClr val="2F2F2F"/>
                </a:solidFill>
                <a:effectLst/>
                <a:uLnTx/>
                <a:uFillTx/>
                <a:latin typeface="Segoe UI Semilight"/>
                <a:cs typeface="Segoe UI Semilight"/>
              </a:rPr>
              <a:t>.</a:t>
            </a: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5734090" cy="120017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awareness strategy</a:t>
            </a:r>
          </a:p>
        </p:txBody>
      </p:sp>
    </p:spTree>
    <p:extLst>
      <p:ext uri="{BB962C8B-B14F-4D97-AF65-F5344CB8AC3E}">
        <p14:creationId xmlns:p14="http://schemas.microsoft.com/office/powerpoint/2010/main" val="366616446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2AB4-4B74-6C4D-BE3A-D3AF13754221}"/>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Who needs to be informed?</a:t>
            </a:r>
          </a:p>
        </p:txBody>
      </p:sp>
      <p:grpSp>
        <p:nvGrpSpPr>
          <p:cNvPr id="6" name="Group 5">
            <a:extLst>
              <a:ext uri="{FF2B5EF4-FFF2-40B4-BE49-F238E27FC236}">
                <a16:creationId xmlns:a16="http://schemas.microsoft.com/office/drawing/2014/main" id="{D76314B1-E737-4C4F-92C1-393FA993D133}"/>
              </a:ext>
            </a:extLst>
          </p:cNvPr>
          <p:cNvGrpSpPr/>
          <p:nvPr/>
        </p:nvGrpSpPr>
        <p:grpSpPr>
          <a:xfrm>
            <a:off x="414669" y="2115248"/>
            <a:ext cx="3692908" cy="3996987"/>
            <a:chOff x="414668" y="2488873"/>
            <a:chExt cx="5596271" cy="3996987"/>
          </a:xfrm>
        </p:grpSpPr>
        <p:sp>
          <p:nvSpPr>
            <p:cNvPr id="7" name="Freeform: Shape 3">
              <a:extLst>
                <a:ext uri="{FF2B5EF4-FFF2-40B4-BE49-F238E27FC236}">
                  <a16:creationId xmlns:a16="http://schemas.microsoft.com/office/drawing/2014/main" id="{EC1AF639-EE6C-B64D-B37D-EB50E1B81468}"/>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7A664086-0608-C54B-9089-EE186ACC7444}"/>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C2C0BFD-6369-D84B-A684-062CFAB22EE3}"/>
                </a:ext>
              </a:extLst>
            </p:cNvPr>
            <p:cNvSpPr/>
            <p:nvPr/>
          </p:nvSpPr>
          <p:spPr>
            <a:xfrm>
              <a:off x="538253" y="2608599"/>
              <a:ext cx="5349097" cy="4247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Groups impacted by the</a:t>
              </a:r>
              <a:b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Microsoft 365 Implementation</a:t>
              </a:r>
            </a:p>
          </p:txBody>
        </p:sp>
      </p:grpSp>
      <p:grpSp>
        <p:nvGrpSpPr>
          <p:cNvPr id="13" name="Group 12">
            <a:extLst>
              <a:ext uri="{FF2B5EF4-FFF2-40B4-BE49-F238E27FC236}">
                <a16:creationId xmlns:a16="http://schemas.microsoft.com/office/drawing/2014/main" id="{2B013578-4172-C344-985C-0BA3AAB89335}"/>
              </a:ext>
            </a:extLst>
          </p:cNvPr>
          <p:cNvGrpSpPr/>
          <p:nvPr/>
        </p:nvGrpSpPr>
        <p:grpSpPr>
          <a:xfrm>
            <a:off x="4343467" y="2103234"/>
            <a:ext cx="3692908" cy="3996987"/>
            <a:chOff x="414668" y="2488873"/>
            <a:chExt cx="5596271" cy="3996987"/>
          </a:xfrm>
        </p:grpSpPr>
        <p:sp>
          <p:nvSpPr>
            <p:cNvPr id="14" name="Freeform: Shape 3">
              <a:extLst>
                <a:ext uri="{FF2B5EF4-FFF2-40B4-BE49-F238E27FC236}">
                  <a16:creationId xmlns:a16="http://schemas.microsoft.com/office/drawing/2014/main" id="{CD87D388-762C-6140-A276-2B264C87EB1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08A36B2C-69B7-464B-8ACB-D6428D46402E}"/>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F8C678A5-A099-3849-9C30-9010EC326D3A}"/>
                </a:ext>
              </a:extLst>
            </p:cNvPr>
            <p:cNvSpPr/>
            <p:nvPr/>
          </p:nvSpPr>
          <p:spPr>
            <a:xfrm>
              <a:off x="538253" y="2608599"/>
              <a:ext cx="5349097" cy="4247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Audiences who will drive the</a:t>
              </a:r>
              <a:b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change forward</a:t>
              </a:r>
            </a:p>
          </p:txBody>
        </p:sp>
      </p:grpSp>
      <p:grpSp>
        <p:nvGrpSpPr>
          <p:cNvPr id="17" name="Group 16">
            <a:extLst>
              <a:ext uri="{FF2B5EF4-FFF2-40B4-BE49-F238E27FC236}">
                <a16:creationId xmlns:a16="http://schemas.microsoft.com/office/drawing/2014/main" id="{8305C557-AD48-E64E-9E1F-0CECC258AD9D}"/>
              </a:ext>
            </a:extLst>
          </p:cNvPr>
          <p:cNvGrpSpPr/>
          <p:nvPr/>
        </p:nvGrpSpPr>
        <p:grpSpPr>
          <a:xfrm>
            <a:off x="8272265" y="2103234"/>
            <a:ext cx="3692908" cy="3996987"/>
            <a:chOff x="414668" y="2488873"/>
            <a:chExt cx="5596271" cy="3996987"/>
          </a:xfrm>
        </p:grpSpPr>
        <p:sp>
          <p:nvSpPr>
            <p:cNvPr id="18" name="Freeform: Shape 3">
              <a:extLst>
                <a:ext uri="{FF2B5EF4-FFF2-40B4-BE49-F238E27FC236}">
                  <a16:creationId xmlns:a16="http://schemas.microsoft.com/office/drawing/2014/main" id="{9B5227FF-5DF1-A348-B9EC-121262DD6A1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9" name="Rectangle 18">
              <a:extLst>
                <a:ext uri="{FF2B5EF4-FFF2-40B4-BE49-F238E27FC236}">
                  <a16:creationId xmlns:a16="http://schemas.microsoft.com/office/drawing/2014/main" id="{2DA622FE-F14F-EB4F-B0F1-93C0DD7B30F8}"/>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7ACF54C5-AB4C-9642-BF05-EDEC176BDCDC}"/>
                </a:ext>
              </a:extLst>
            </p:cNvPr>
            <p:cNvSpPr/>
            <p:nvPr/>
          </p:nvSpPr>
          <p:spPr>
            <a:xfrm>
              <a:off x="538253" y="2659183"/>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Support Organizations</a:t>
              </a:r>
            </a:p>
          </p:txBody>
        </p:sp>
      </p:grpSp>
      <p:sp>
        <p:nvSpPr>
          <p:cNvPr id="21" name="TextBox 20">
            <a:extLst>
              <a:ext uri="{FF2B5EF4-FFF2-40B4-BE49-F238E27FC236}">
                <a16:creationId xmlns:a16="http://schemas.microsoft.com/office/drawing/2014/main" id="{F0D9CBFC-F404-4548-A887-F162846E05CD}"/>
              </a:ext>
            </a:extLst>
          </p:cNvPr>
          <p:cNvSpPr txBox="1"/>
          <p:nvPr/>
        </p:nvSpPr>
        <p:spPr>
          <a:xfrm>
            <a:off x="414668" y="2744259"/>
            <a:ext cx="3323303" cy="760208"/>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Sales team</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bg1">
                  <a:lumMod val="50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22" name="TextBox 21">
            <a:extLst>
              <a:ext uri="{FF2B5EF4-FFF2-40B4-BE49-F238E27FC236}">
                <a16:creationId xmlns:a16="http://schemas.microsoft.com/office/drawing/2014/main" id="{8E857A33-EC30-C148-8D71-0E2184B20E92}"/>
              </a:ext>
            </a:extLst>
          </p:cNvPr>
          <p:cNvSpPr txBox="1"/>
          <p:nvPr/>
        </p:nvSpPr>
        <p:spPr>
          <a:xfrm>
            <a:off x="4343466" y="2744259"/>
            <a:ext cx="3323303" cy="48936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Manager</a:t>
            </a:r>
            <a:r>
              <a:rPr kumimoji="0" lang="en-US" sz="1400" b="0" i="0" u="none" strike="noStrike" kern="1200" cap="none" spc="0" normalizeH="0" baseline="0" noProof="0">
                <a:ln>
                  <a:noFill/>
                </a:ln>
                <a:solidFill>
                  <a:schemeClr val="bg1">
                    <a:lumMod val="50000"/>
                  </a:schemeClr>
                </a:solidFill>
                <a:effectLst/>
                <a:uLnTx/>
                <a:uFillTx/>
                <a:latin typeface="Segoe UI Semilight"/>
                <a:ea typeface="+mn-ea"/>
                <a:cs typeface="Segoe UI Semilight"/>
              </a:rPr>
              <a:t>s</a:t>
            </a:r>
          </a:p>
        </p:txBody>
      </p:sp>
      <p:sp>
        <p:nvSpPr>
          <p:cNvPr id="23" name="TextBox 22">
            <a:extLst>
              <a:ext uri="{FF2B5EF4-FFF2-40B4-BE49-F238E27FC236}">
                <a16:creationId xmlns:a16="http://schemas.microsoft.com/office/drawing/2014/main" id="{4BAF76CA-7525-274D-9A53-102A226D51CC}"/>
              </a:ext>
            </a:extLst>
          </p:cNvPr>
          <p:cNvSpPr txBox="1"/>
          <p:nvPr/>
        </p:nvSpPr>
        <p:spPr>
          <a:xfrm>
            <a:off x="8273636" y="2744259"/>
            <a:ext cx="3323303" cy="48936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IT operations</a:t>
            </a:r>
          </a:p>
        </p:txBody>
      </p:sp>
    </p:spTree>
    <p:extLst>
      <p:ext uri="{BB962C8B-B14F-4D97-AF65-F5344CB8AC3E}">
        <p14:creationId xmlns:p14="http://schemas.microsoft.com/office/powerpoint/2010/main" val="24643963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6D109-936D-D041-B487-D70A245F9A8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What do they need to know?</a:t>
            </a:r>
          </a:p>
        </p:txBody>
      </p:sp>
      <p:grpSp>
        <p:nvGrpSpPr>
          <p:cNvPr id="6" name="Group 5">
            <a:extLst>
              <a:ext uri="{FF2B5EF4-FFF2-40B4-BE49-F238E27FC236}">
                <a16:creationId xmlns:a16="http://schemas.microsoft.com/office/drawing/2014/main" id="{F28F3F0D-666B-E246-89A8-F4A1F3448657}"/>
              </a:ext>
            </a:extLst>
          </p:cNvPr>
          <p:cNvGrpSpPr/>
          <p:nvPr/>
        </p:nvGrpSpPr>
        <p:grpSpPr>
          <a:xfrm>
            <a:off x="414669" y="2115248"/>
            <a:ext cx="5498982" cy="3996987"/>
            <a:chOff x="414668" y="2488873"/>
            <a:chExt cx="5596271" cy="3996987"/>
          </a:xfrm>
        </p:grpSpPr>
        <p:sp>
          <p:nvSpPr>
            <p:cNvPr id="7" name="Freeform: Shape 3">
              <a:extLst>
                <a:ext uri="{FF2B5EF4-FFF2-40B4-BE49-F238E27FC236}">
                  <a16:creationId xmlns:a16="http://schemas.microsoft.com/office/drawing/2014/main" id="{BD469B64-DBAD-7745-85E0-9F7B4019020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E918F3F5-DD06-EC41-AA31-C6252C9149E1}"/>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00BC936-700D-2947-BC23-26894BD58709}"/>
                </a:ext>
              </a:extLst>
            </p:cNvPr>
            <p:cNvSpPr/>
            <p:nvPr/>
          </p:nvSpPr>
          <p:spPr>
            <a:xfrm>
              <a:off x="538252" y="2674572"/>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For the Transition State</a:t>
              </a:r>
            </a:p>
          </p:txBody>
        </p:sp>
      </p:grpSp>
      <p:grpSp>
        <p:nvGrpSpPr>
          <p:cNvPr id="13" name="Group 12">
            <a:extLst>
              <a:ext uri="{FF2B5EF4-FFF2-40B4-BE49-F238E27FC236}">
                <a16:creationId xmlns:a16="http://schemas.microsoft.com/office/drawing/2014/main" id="{0E10E6F6-192C-2644-8D86-1880721E280C}"/>
              </a:ext>
            </a:extLst>
          </p:cNvPr>
          <p:cNvGrpSpPr/>
          <p:nvPr/>
        </p:nvGrpSpPr>
        <p:grpSpPr>
          <a:xfrm>
            <a:off x="6278349" y="2115248"/>
            <a:ext cx="5498982" cy="3996987"/>
            <a:chOff x="414668" y="2488873"/>
            <a:chExt cx="5596271" cy="3996987"/>
          </a:xfrm>
        </p:grpSpPr>
        <p:sp>
          <p:nvSpPr>
            <p:cNvPr id="14" name="Freeform: Shape 3">
              <a:extLst>
                <a:ext uri="{FF2B5EF4-FFF2-40B4-BE49-F238E27FC236}">
                  <a16:creationId xmlns:a16="http://schemas.microsoft.com/office/drawing/2014/main" id="{E8D66CE7-3A23-134B-973B-50281A45DA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228F6E16-B739-5F41-A8F7-8FCFA28108B0}"/>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4BED3E78-A41C-5043-8A62-6414570DE081}"/>
                </a:ext>
              </a:extLst>
            </p:cNvPr>
            <p:cNvSpPr/>
            <p:nvPr/>
          </p:nvSpPr>
          <p:spPr>
            <a:xfrm>
              <a:off x="538253" y="2691616"/>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In the Future State</a:t>
              </a:r>
            </a:p>
          </p:txBody>
        </p:sp>
      </p:grpSp>
      <p:sp>
        <p:nvSpPr>
          <p:cNvPr id="17" name="TextBox 16">
            <a:extLst>
              <a:ext uri="{FF2B5EF4-FFF2-40B4-BE49-F238E27FC236}">
                <a16:creationId xmlns:a16="http://schemas.microsoft.com/office/drawing/2014/main" id="{C821342B-8027-DE4B-BDBC-9E446991BACD}"/>
              </a:ext>
            </a:extLst>
          </p:cNvPr>
          <p:cNvSpPr txBox="1"/>
          <p:nvPr/>
        </p:nvSpPr>
        <p:spPr>
          <a:xfrm>
            <a:off x="414668" y="2744259"/>
            <a:ext cx="5173313" cy="510909"/>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Plans for sunsetting old system</a:t>
            </a:r>
          </a:p>
        </p:txBody>
      </p:sp>
      <p:sp>
        <p:nvSpPr>
          <p:cNvPr id="18" name="TextBox 17">
            <a:extLst>
              <a:ext uri="{FF2B5EF4-FFF2-40B4-BE49-F238E27FC236}">
                <a16:creationId xmlns:a16="http://schemas.microsoft.com/office/drawing/2014/main" id="{426AA04D-67D5-6046-9452-E0B7DA3D0CB5}"/>
              </a:ext>
            </a:extLst>
          </p:cNvPr>
          <p:cNvSpPr txBox="1"/>
          <p:nvPr/>
        </p:nvSpPr>
        <p:spPr>
          <a:xfrm>
            <a:off x="6278348" y="2756872"/>
            <a:ext cx="5173313" cy="901657"/>
          </a:xfrm>
          <a:prstGeom prst="rect">
            <a:avLst/>
          </a:prstGeom>
          <a:noFill/>
        </p:spPr>
        <p:txBody>
          <a:bodyPr wrap="square" lIns="182880" tIns="146304" rIns="182880" bIns="146304" rtlCol="0" anchor="t">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Big picture overview of new environment and role in it</a:t>
            </a:r>
            <a:endParaRPr kumimoji="0" lang="en-US" sz="1400" b="0" i="1" u="none" strike="noStrike" kern="1200" cap="none" spc="0" normalizeH="0" baseline="0" noProof="0">
              <a:ln>
                <a:noFill/>
              </a:ln>
              <a:solidFill>
                <a:schemeClr val="bg1">
                  <a:lumMod val="50000"/>
                </a:schemeClr>
              </a:solidFill>
              <a:effectLst/>
              <a:uLnTx/>
              <a:uFillTx/>
              <a:latin typeface="Segoe UI Semilight" panose="020B04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New process skills/knowledg</a:t>
            </a:r>
            <a:r>
              <a:rPr kumimoji="0" lang="en-US" sz="1400" b="0" i="0" u="none" strike="noStrike" kern="1200" cap="none" spc="0" normalizeH="0" baseline="0" noProof="0">
                <a:ln>
                  <a:noFill/>
                </a:ln>
                <a:solidFill>
                  <a:schemeClr val="bg1">
                    <a:lumMod val="50000"/>
                  </a:schemeClr>
                </a:solidFill>
                <a:effectLst/>
                <a:uLnTx/>
                <a:uFillTx/>
                <a:latin typeface="Segoe UI Semilight"/>
                <a:ea typeface="+mn-ea"/>
                <a:cs typeface="Segoe UI Semilight"/>
              </a:rPr>
              <a:t>e</a:t>
            </a:r>
          </a:p>
        </p:txBody>
      </p:sp>
    </p:spTree>
    <p:extLst>
      <p:ext uri="{BB962C8B-B14F-4D97-AF65-F5344CB8AC3E}">
        <p14:creationId xmlns:p14="http://schemas.microsoft.com/office/powerpoint/2010/main" val="238692594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C275E1F-F6D0-F548-B00D-9165CD35B3CE}"/>
              </a:ext>
            </a:extLst>
          </p:cNvPr>
          <p:cNvSpPr/>
          <p:nvPr/>
        </p:nvSpPr>
        <p:spPr>
          <a:xfrm>
            <a:off x="4853119" y="1822810"/>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6" name="Rectangle 5">
            <a:extLst>
              <a:ext uri="{FF2B5EF4-FFF2-40B4-BE49-F238E27FC236}">
                <a16:creationId xmlns:a16="http://schemas.microsoft.com/office/drawing/2014/main" id="{02734A3F-95E2-3242-84C0-D36FD0EBD0B4}"/>
              </a:ext>
            </a:extLst>
          </p:cNvPr>
          <p:cNvSpPr/>
          <p:nvPr/>
        </p:nvSpPr>
        <p:spPr>
          <a:xfrm>
            <a:off x="414668" y="3057011"/>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7" name="Title 1">
            <a:extLst>
              <a:ext uri="{FF2B5EF4-FFF2-40B4-BE49-F238E27FC236}">
                <a16:creationId xmlns:a16="http://schemas.microsoft.com/office/drawing/2014/main" id="{50372F9C-12F1-B447-BC13-4F9D84F331EB}"/>
              </a:ext>
            </a:extLst>
          </p:cNvPr>
          <p:cNvSpPr txBox="1">
            <a:spLocks/>
          </p:cNvSpPr>
          <p:nvPr/>
        </p:nvSpPr>
        <p:spPr>
          <a:xfrm>
            <a:off x="420718" y="949325"/>
            <a:ext cx="11389794"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How do they like to communicate?</a:t>
            </a:r>
          </a:p>
        </p:txBody>
      </p:sp>
      <p:sp>
        <p:nvSpPr>
          <p:cNvPr id="8" name="Rectangle 7">
            <a:extLst>
              <a:ext uri="{FF2B5EF4-FFF2-40B4-BE49-F238E27FC236}">
                <a16:creationId xmlns:a16="http://schemas.microsoft.com/office/drawing/2014/main" id="{1EC139D1-197E-6346-B828-2B303E7BF933}"/>
              </a:ext>
            </a:extLst>
          </p:cNvPr>
          <p:cNvSpPr/>
          <p:nvPr/>
        </p:nvSpPr>
        <p:spPr>
          <a:xfrm>
            <a:off x="414668" y="1822810"/>
            <a:ext cx="4455044" cy="1111434"/>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35F21E9-02B8-CE40-AAF4-0B38E8D37E0D}"/>
              </a:ext>
            </a:extLst>
          </p:cNvPr>
          <p:cNvSpPr/>
          <p:nvPr/>
        </p:nvSpPr>
        <p:spPr>
          <a:xfrm>
            <a:off x="414669" y="2231461"/>
            <a:ext cx="443845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Recommended Modalities</a:t>
            </a:r>
          </a:p>
        </p:txBody>
      </p:sp>
      <p:sp>
        <p:nvSpPr>
          <p:cNvPr id="10" name="Freeform: Shape 3">
            <a:extLst>
              <a:ext uri="{FF2B5EF4-FFF2-40B4-BE49-F238E27FC236}">
                <a16:creationId xmlns:a16="http://schemas.microsoft.com/office/drawing/2014/main" id="{F1513810-C481-4346-A606-7628FBD47978}"/>
              </a:ext>
            </a:extLst>
          </p:cNvPr>
          <p:cNvSpPr/>
          <p:nvPr/>
        </p:nvSpPr>
        <p:spPr>
          <a:xfrm>
            <a:off x="4869711" y="30570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Rectangle 10">
            <a:extLst>
              <a:ext uri="{FF2B5EF4-FFF2-40B4-BE49-F238E27FC236}">
                <a16:creationId xmlns:a16="http://schemas.microsoft.com/office/drawing/2014/main" id="{467BBD67-A631-6E4C-9690-1FDB0A488D73}"/>
              </a:ext>
            </a:extLst>
          </p:cNvPr>
          <p:cNvSpPr/>
          <p:nvPr/>
        </p:nvSpPr>
        <p:spPr>
          <a:xfrm>
            <a:off x="419686" y="3451699"/>
            <a:ext cx="44500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Preferred Modalities</a:t>
            </a:r>
          </a:p>
        </p:txBody>
      </p:sp>
      <p:sp>
        <p:nvSpPr>
          <p:cNvPr id="12" name="Rectangle 11">
            <a:extLst>
              <a:ext uri="{FF2B5EF4-FFF2-40B4-BE49-F238E27FC236}">
                <a16:creationId xmlns:a16="http://schemas.microsoft.com/office/drawing/2014/main" id="{1762FC37-D0E0-204A-ACD5-26F6C0E99AF2}"/>
              </a:ext>
            </a:extLst>
          </p:cNvPr>
          <p:cNvSpPr/>
          <p:nvPr/>
        </p:nvSpPr>
        <p:spPr>
          <a:xfrm>
            <a:off x="414668" y="4275708"/>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FC43F83-6982-3747-A76E-6ADA1B6916B5}"/>
              </a:ext>
            </a:extLst>
          </p:cNvPr>
          <p:cNvSpPr/>
          <p:nvPr/>
        </p:nvSpPr>
        <p:spPr>
          <a:xfrm>
            <a:off x="414668" y="4629846"/>
            <a:ext cx="44550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Ideal Timing</a:t>
            </a:r>
          </a:p>
        </p:txBody>
      </p:sp>
      <p:sp>
        <p:nvSpPr>
          <p:cNvPr id="14" name="Freeform: Shape 3">
            <a:extLst>
              <a:ext uri="{FF2B5EF4-FFF2-40B4-BE49-F238E27FC236}">
                <a16:creationId xmlns:a16="http://schemas.microsoft.com/office/drawing/2014/main" id="{6124B206-B48A-6941-B452-06BF4A69965C}"/>
              </a:ext>
            </a:extLst>
          </p:cNvPr>
          <p:cNvSpPr/>
          <p:nvPr/>
        </p:nvSpPr>
        <p:spPr>
          <a:xfrm>
            <a:off x="4869710" y="4275708"/>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5B572D7F-2578-7944-812E-BF3B4A68DF3D}"/>
              </a:ext>
            </a:extLst>
          </p:cNvPr>
          <p:cNvSpPr/>
          <p:nvPr/>
        </p:nvSpPr>
        <p:spPr>
          <a:xfrm>
            <a:off x="414668" y="5489212"/>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F07C17AE-EDA8-1D44-90AE-2D9A8ADA739F}"/>
              </a:ext>
            </a:extLst>
          </p:cNvPr>
          <p:cNvSpPr/>
          <p:nvPr/>
        </p:nvSpPr>
        <p:spPr>
          <a:xfrm>
            <a:off x="4869710" y="5486320"/>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C88CE87E-0F9A-924C-A21A-0A7B599A7B55}"/>
              </a:ext>
            </a:extLst>
          </p:cNvPr>
          <p:cNvSpPr/>
          <p:nvPr/>
        </p:nvSpPr>
        <p:spPr>
          <a:xfrm>
            <a:off x="381488" y="5859973"/>
            <a:ext cx="44882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Helpful Resources</a:t>
            </a:r>
          </a:p>
        </p:txBody>
      </p:sp>
      <p:sp>
        <p:nvSpPr>
          <p:cNvPr id="21" name="Rectangle 20">
            <a:extLst>
              <a:ext uri="{FF2B5EF4-FFF2-40B4-BE49-F238E27FC236}">
                <a16:creationId xmlns:a16="http://schemas.microsoft.com/office/drawing/2014/main" id="{AE332235-9E02-324D-9FD8-16D31E338BD9}"/>
              </a:ext>
            </a:extLst>
          </p:cNvPr>
          <p:cNvSpPr/>
          <p:nvPr/>
        </p:nvSpPr>
        <p:spPr>
          <a:xfrm>
            <a:off x="4957342" y="2040670"/>
            <a:ext cx="6732355" cy="769441"/>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2F2F2F"/>
                </a:solidFill>
                <a:effectLst/>
                <a:uLnTx/>
                <a:uFillTx/>
                <a:latin typeface="Segoe UI Semilight"/>
                <a:cs typeface="Segoe UI Semilight"/>
              </a:rPr>
              <a:t>Email:</a:t>
            </a:r>
            <a:r>
              <a:rPr kumimoji="0" lang="en-US" sz="1100" b="0" i="0" u="none" strike="noStrike" kern="1200" cap="none" spc="0" normalizeH="0" baseline="0" noProof="0">
                <a:ln>
                  <a:noFill/>
                </a:ln>
                <a:solidFill>
                  <a:srgbClr val="2F2F2F"/>
                </a:solidFill>
                <a:effectLst/>
                <a:uLnTx/>
                <a:uFillTx/>
                <a:latin typeface="Segoe UI Semilight"/>
                <a:cs typeface="Segoe UI Semilight"/>
              </a:rPr>
              <a:t> Use company email to connect individually, through distribution lists, or company-wide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2F2F2F"/>
                </a:solidFill>
                <a:effectLst/>
                <a:uLnTx/>
                <a:uFillTx/>
                <a:latin typeface="Segoe UI Semilight"/>
                <a:cs typeface="Segoe UI Semilight"/>
              </a:rPr>
              <a:t>Social:</a:t>
            </a:r>
            <a:r>
              <a:rPr kumimoji="0" lang="en-US" sz="1100" b="0" i="0" u="none" strike="noStrike" kern="1200" cap="none" spc="0" normalizeH="0" baseline="0" noProof="0">
                <a:ln>
                  <a:noFill/>
                </a:ln>
                <a:solidFill>
                  <a:srgbClr val="2F2F2F"/>
                </a:solidFill>
                <a:effectLst/>
                <a:uLnTx/>
                <a:uFillTx/>
                <a:latin typeface="Segoe UI Semilight"/>
                <a:cs typeface="Segoe UI Semilight"/>
              </a:rPr>
              <a:t> Leverage social networking sites to push out helpful project updates and engage with employees</a:t>
            </a:r>
            <a:endParaRPr lang="en-US" sz="1100" b="0" i="0" u="none" strike="noStrike" kern="1200" cap="none" spc="0" baseline="0" noProof="0">
              <a:solidFill>
                <a:srgbClr val="2F2F2F"/>
              </a:solidFill>
              <a:latin typeface="Segoe UI Semilight"/>
              <a:cs typeface="Segoe UI Semi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2F2F2F"/>
                </a:solidFill>
                <a:effectLst/>
                <a:uLnTx/>
                <a:uFillTx/>
                <a:latin typeface="Segoe UI Semilight"/>
                <a:cs typeface="Segoe UI Semilight"/>
              </a:rPr>
              <a:t>In-Person: </a:t>
            </a:r>
            <a:r>
              <a:rPr kumimoji="0" lang="en-US" sz="1100" b="0" i="0" u="none" strike="noStrike" kern="1200" cap="none" spc="0" normalizeH="0" baseline="0" noProof="0">
                <a:ln>
                  <a:noFill/>
                </a:ln>
                <a:solidFill>
                  <a:srgbClr val="2F2F2F"/>
                </a:solidFill>
                <a:effectLst/>
                <a:uLnTx/>
                <a:uFillTx/>
                <a:latin typeface="Segoe UI Semilight"/>
                <a:cs typeface="Segoe UI Semilight"/>
              </a:rPr>
              <a:t>Town Halls, Focus Groups and 1:1 conversations provide leadership an opportunity to answer questions and interact with the team</a:t>
            </a:r>
            <a:endParaRPr lang="en-US" sz="1100" b="0" i="0" u="none" strike="noStrike" kern="1200" cap="none" spc="0" baseline="0" noProof="0">
              <a:solidFill>
                <a:srgbClr val="2F2F2F"/>
              </a:solidFill>
              <a:latin typeface="Segoe UI Semilight"/>
              <a:cs typeface="Segoe UI Semilight"/>
            </a:endParaRPr>
          </a:p>
        </p:txBody>
      </p:sp>
      <p:sp>
        <p:nvSpPr>
          <p:cNvPr id="22" name="Rectangle 21">
            <a:extLst>
              <a:ext uri="{FF2B5EF4-FFF2-40B4-BE49-F238E27FC236}">
                <a16:creationId xmlns:a16="http://schemas.microsoft.com/office/drawing/2014/main" id="{792E650A-C19E-F143-8B25-7E3F85B1BD07}"/>
              </a:ext>
            </a:extLst>
          </p:cNvPr>
          <p:cNvSpPr/>
          <p:nvPr/>
        </p:nvSpPr>
        <p:spPr>
          <a:xfrm>
            <a:off x="4973933" y="3148277"/>
            <a:ext cx="5929293" cy="523220"/>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2F2F2F"/>
                </a:solidFill>
                <a:effectLst/>
                <a:uLnTx/>
                <a:uFillTx/>
                <a:latin typeface="Segoe UI Semilight"/>
                <a:cs typeface="Segoe UI Semilight"/>
              </a:rPr>
              <a:t>Incorporate all content into </a:t>
            </a:r>
            <a:r>
              <a:rPr lang="en-US" sz="1400" i="1">
                <a:solidFill>
                  <a:srgbClr val="2F2F2F"/>
                </a:solidFill>
                <a:latin typeface="Segoe UI Semilight"/>
                <a:cs typeface="Segoe UI Semilight"/>
              </a:rPr>
              <a:t>employee-preferred</a:t>
            </a:r>
            <a:r>
              <a:rPr kumimoji="0" lang="en-US" sz="1400" b="0" i="1" u="none" strike="noStrike" kern="1200" cap="none" spc="0" normalizeH="0" baseline="0" noProof="0">
                <a:ln>
                  <a:noFill/>
                </a:ln>
                <a:solidFill>
                  <a:srgbClr val="2F2F2F"/>
                </a:solidFill>
                <a:effectLst/>
                <a:uLnTx/>
                <a:uFillTx/>
                <a:latin typeface="Segoe UI Semilight"/>
                <a:cs typeface="Segoe UI Semilight"/>
              </a:rPr>
              <a:t> all-company memos, current Yammer site and during C-Suite Town Halls.</a:t>
            </a:r>
          </a:p>
        </p:txBody>
      </p:sp>
      <p:sp>
        <p:nvSpPr>
          <p:cNvPr id="23" name="Rectangle 22">
            <a:extLst>
              <a:ext uri="{FF2B5EF4-FFF2-40B4-BE49-F238E27FC236}">
                <a16:creationId xmlns:a16="http://schemas.microsoft.com/office/drawing/2014/main" id="{F5595ACA-A6D8-664D-9041-94C315B10E1C}"/>
              </a:ext>
            </a:extLst>
          </p:cNvPr>
          <p:cNvSpPr/>
          <p:nvPr/>
        </p:nvSpPr>
        <p:spPr>
          <a:xfrm>
            <a:off x="5028384" y="4356257"/>
            <a:ext cx="6732355" cy="307777"/>
          </a:xfrm>
          <a:prstGeom prst="rect">
            <a:avLst/>
          </a:prstGeom>
        </p:spPr>
        <p:txBody>
          <a:bodyPr wrap="square" anchor="t">
            <a:spAutoFit/>
          </a:bodyPr>
          <a:lstStyle/>
          <a:p>
            <a:pPr marL="187325" marR="0" lvl="0" indent="-1873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Include in weekly all-company memo because of high readership</a:t>
            </a:r>
            <a:endParaRPr lang="en-US">
              <a:cs typeface="Segoe UI"/>
            </a:endParaRPr>
          </a:p>
        </p:txBody>
      </p:sp>
      <p:sp>
        <p:nvSpPr>
          <p:cNvPr id="24" name="Rectangle 23">
            <a:extLst>
              <a:ext uri="{FF2B5EF4-FFF2-40B4-BE49-F238E27FC236}">
                <a16:creationId xmlns:a16="http://schemas.microsoft.com/office/drawing/2014/main" id="{CB59B897-8594-984E-99C2-24C07643CEBC}"/>
              </a:ext>
            </a:extLst>
          </p:cNvPr>
          <p:cNvSpPr/>
          <p:nvPr/>
        </p:nvSpPr>
        <p:spPr>
          <a:xfrm>
            <a:off x="5028383" y="5571481"/>
            <a:ext cx="6732355" cy="307777"/>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2F2F2F"/>
                </a:solidFill>
                <a:effectLst/>
                <a:uLnTx/>
                <a:uFillTx/>
                <a:latin typeface="Segoe UI Semilight"/>
                <a:cs typeface="Segoe UI Semilight"/>
              </a:rPr>
              <a:t>Microsoft 365 scenario videos in Productivity </a:t>
            </a:r>
            <a:r>
              <a:rPr lang="en-US" sz="1400" i="1">
                <a:solidFill>
                  <a:srgbClr val="2F2F2F"/>
                </a:solidFill>
                <a:latin typeface="Segoe UI Semilight"/>
                <a:cs typeface="Segoe UI Semilight"/>
              </a:rPr>
              <a:t>Library</a:t>
            </a:r>
            <a:endPar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9779016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264735"/>
            <a:ext cx="11440630" cy="416588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F2F2F"/>
                </a:solidFill>
                <a:effectLst/>
                <a:uLnTx/>
                <a:uFillTx/>
                <a:latin typeface="Segoe UI Semibold"/>
                <a:ea typeface="+mj-ea"/>
                <a:cs typeface="+mj-cs"/>
              </a:rPr>
              <a:t>Which content will be helpful for your communication plan?</a:t>
            </a:r>
            <a:endParaRPr kumimoji="0" lang="en-US" sz="3200" b="1"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313932"/>
          </a:xfrm>
          <a:prstGeom prst="rect">
            <a:avLst/>
          </a:prstGeom>
        </p:spPr>
        <p:txBody>
          <a:bodyPr wrap="square" anchor="t">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ea typeface="+mn-ea"/>
                <a:cs typeface="Segoe UI Semilight"/>
              </a:rPr>
              <a:t>After exploring Microsoft resources, hyperlink and track content below.</a:t>
            </a:r>
            <a:endPar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4" name="Rectangle 13">
            <a:extLst>
              <a:ext uri="{FF2B5EF4-FFF2-40B4-BE49-F238E27FC236}">
                <a16:creationId xmlns:a16="http://schemas.microsoft.com/office/drawing/2014/main" id="{EDF2949A-4C90-9846-88BD-6FF9894B16FF}"/>
              </a:ext>
            </a:extLst>
          </p:cNvPr>
          <p:cNvSpPr/>
          <p:nvPr/>
        </p:nvSpPr>
        <p:spPr>
          <a:xfrm>
            <a:off x="565297" y="2326182"/>
            <a:ext cx="11061405" cy="375359"/>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NZ" sz="1400" i="1">
                <a:solidFill>
                  <a:schemeClr val="bg1">
                    <a:lumMod val="50000"/>
                  </a:schemeClr>
                </a:solidFill>
                <a:latin typeface="Segoe UI"/>
              </a:rPr>
              <a:t>Office 365 </a:t>
            </a:r>
            <a:r>
              <a:rPr kumimoji="0" lang="en-NZ" sz="1400" b="0" i="1" u="none" strike="noStrike" kern="1200" cap="none" spc="0" normalizeH="0" baseline="0" noProof="0">
                <a:ln>
                  <a:noFill/>
                </a:ln>
                <a:solidFill>
                  <a:schemeClr val="bg1">
                    <a:lumMod val="50000"/>
                  </a:schemeClr>
                </a:solidFill>
                <a:effectLst/>
                <a:uLnTx/>
                <a:uFillTx/>
                <a:latin typeface="Segoe UI"/>
                <a:ea typeface="+mn-ea"/>
                <a:cs typeface="+mn-cs"/>
              </a:rPr>
              <a:t>Awareness templates on Resource Hub</a:t>
            </a:r>
          </a:p>
        </p:txBody>
      </p:sp>
    </p:spTree>
    <p:extLst>
      <p:ext uri="{BB962C8B-B14F-4D97-AF65-F5344CB8AC3E}">
        <p14:creationId xmlns:p14="http://schemas.microsoft.com/office/powerpoint/2010/main" val="41698136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431484" y="2899908"/>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a:ln>
                  <a:noFill/>
                </a:ln>
                <a:solidFill>
                  <a:srgbClr val="2F2F2F"/>
                </a:solidFill>
                <a:effectLst/>
                <a:uLnTx/>
                <a:uFillTx/>
                <a:latin typeface="Segoe UI Semilight"/>
                <a:ea typeface="+mj-ea"/>
                <a:cs typeface="Segoe UI Semilight"/>
              </a:rPr>
              <a:t>Before building your training plan, take time to understand the groups who require training, topics to cover</a:t>
            </a:r>
            <a:r>
              <a:rPr lang="en-NZ" sz="1800">
                <a:solidFill>
                  <a:srgbClr val="2F2F2F"/>
                </a:solidFill>
                <a:latin typeface="Segoe UI Semilight"/>
                <a:cs typeface="Segoe UI Semilight"/>
              </a:rPr>
              <a:t>,</a:t>
            </a:r>
            <a:r>
              <a:rPr kumimoji="0" lang="en-NZ" sz="1800" b="0" i="0" u="none" strike="noStrike" kern="1200" cap="none" spc="0" normalizeH="0" baseline="0" noProof="0">
                <a:ln>
                  <a:noFill/>
                </a:ln>
                <a:solidFill>
                  <a:srgbClr val="2F2F2F"/>
                </a:solidFill>
                <a:effectLst/>
                <a:uLnTx/>
                <a:uFillTx/>
                <a:latin typeface="Segoe UI Semilight"/>
                <a:ea typeface="+mj-ea"/>
                <a:cs typeface="Segoe UI Semilight"/>
              </a:rPr>
              <a:t> and audience learning preferences.</a:t>
            </a: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4362490" cy="61277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training strategy</a:t>
            </a:r>
          </a:p>
        </p:txBody>
      </p:sp>
    </p:spTree>
    <p:extLst>
      <p:ext uri="{BB962C8B-B14F-4D97-AF65-F5344CB8AC3E}">
        <p14:creationId xmlns:p14="http://schemas.microsoft.com/office/powerpoint/2010/main" val="134372574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6D109-936D-D041-B487-D70A245F9A8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a:solidFill>
                  <a:srgbClr val="000000"/>
                </a:solidFill>
                <a:latin typeface="Segoe UI Semibold" panose="020B0402040204020203" pitchFamily="34" charset="0"/>
                <a:cs typeface="Segoe UI Semibold" panose="020B0402040204020203" pitchFamily="34" charset="0"/>
              </a:rPr>
              <a:t>Document key t</a:t>
            </a: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raining considerations</a:t>
            </a:r>
          </a:p>
        </p:txBody>
      </p:sp>
      <p:grpSp>
        <p:nvGrpSpPr>
          <p:cNvPr id="6" name="Group 5">
            <a:extLst>
              <a:ext uri="{FF2B5EF4-FFF2-40B4-BE49-F238E27FC236}">
                <a16:creationId xmlns:a16="http://schemas.microsoft.com/office/drawing/2014/main" id="{F28F3F0D-666B-E246-89A8-F4A1F3448657}"/>
              </a:ext>
            </a:extLst>
          </p:cNvPr>
          <p:cNvGrpSpPr/>
          <p:nvPr/>
        </p:nvGrpSpPr>
        <p:grpSpPr>
          <a:xfrm>
            <a:off x="414669" y="2115248"/>
            <a:ext cx="5498982" cy="2043513"/>
            <a:chOff x="414668" y="2488873"/>
            <a:chExt cx="5596271" cy="3996987"/>
          </a:xfrm>
        </p:grpSpPr>
        <p:sp>
          <p:nvSpPr>
            <p:cNvPr id="7" name="Freeform: Shape 3">
              <a:extLst>
                <a:ext uri="{FF2B5EF4-FFF2-40B4-BE49-F238E27FC236}">
                  <a16:creationId xmlns:a16="http://schemas.microsoft.com/office/drawing/2014/main" id="{BD469B64-DBAD-7745-85E0-9F7B4019020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Skype for Business</a:t>
              </a: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Outlook</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E918F3F5-DD06-EC41-AA31-C6252C9149E1}"/>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00BC936-700D-2947-BC23-26894BD58709}"/>
                </a:ext>
              </a:extLst>
            </p:cNvPr>
            <p:cNvSpPr/>
            <p:nvPr/>
          </p:nvSpPr>
          <p:spPr>
            <a:xfrm>
              <a:off x="538252" y="2519798"/>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Current productivity tools</a:t>
              </a:r>
            </a:p>
          </p:txBody>
        </p:sp>
      </p:grpSp>
      <p:grpSp>
        <p:nvGrpSpPr>
          <p:cNvPr id="13" name="Group 12">
            <a:extLst>
              <a:ext uri="{FF2B5EF4-FFF2-40B4-BE49-F238E27FC236}">
                <a16:creationId xmlns:a16="http://schemas.microsoft.com/office/drawing/2014/main" id="{0E10E6F6-192C-2644-8D86-1880721E280C}"/>
              </a:ext>
            </a:extLst>
          </p:cNvPr>
          <p:cNvGrpSpPr/>
          <p:nvPr/>
        </p:nvGrpSpPr>
        <p:grpSpPr>
          <a:xfrm>
            <a:off x="6278349" y="2115249"/>
            <a:ext cx="5498982" cy="2043514"/>
            <a:chOff x="414668" y="2488873"/>
            <a:chExt cx="5596271" cy="3996987"/>
          </a:xfrm>
        </p:grpSpPr>
        <p:sp>
          <p:nvSpPr>
            <p:cNvPr id="14" name="Freeform: Shape 3">
              <a:extLst>
                <a:ext uri="{FF2B5EF4-FFF2-40B4-BE49-F238E27FC236}">
                  <a16:creationId xmlns:a16="http://schemas.microsoft.com/office/drawing/2014/main" id="{E8D66CE7-3A23-134B-973B-50281A45DA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Employees in general are very comfortable with technology. Exception is operations </a:t>
              </a:r>
              <a:r>
                <a:rPr lang="en-US" sz="1400" i="1">
                  <a:solidFill>
                    <a:srgbClr val="505050">
                      <a:hueOff val="0"/>
                      <a:satOff val="0"/>
                      <a:lumOff val="0"/>
                      <a:alphaOff val="0"/>
                    </a:srgbClr>
                  </a:solidFill>
                  <a:latin typeface="Segoe UI"/>
                  <a:cs typeface="Segoe UI Semibold"/>
                </a:rPr>
                <a:t>team, which does not rely on technology to complete day-to-day tasks.</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228F6E16-B739-5F41-A8F7-8FCFA28108B0}"/>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4BED3E78-A41C-5043-8A62-6414570DE081}"/>
                </a:ext>
              </a:extLst>
            </p:cNvPr>
            <p:cNvSpPr/>
            <p:nvPr/>
          </p:nvSpPr>
          <p:spPr>
            <a:xfrm>
              <a:off x="538253" y="2519650"/>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Technology literacy</a:t>
              </a:r>
            </a:p>
          </p:txBody>
        </p:sp>
      </p:grpSp>
      <p:sp>
        <p:nvSpPr>
          <p:cNvPr id="19" name="Rectangle 18">
            <a:extLst>
              <a:ext uri="{FF2B5EF4-FFF2-40B4-BE49-F238E27FC236}">
                <a16:creationId xmlns:a16="http://schemas.microsoft.com/office/drawing/2014/main" id="{F9DE5A66-5106-4744-B613-4969CFE5307E}"/>
              </a:ext>
            </a:extLst>
          </p:cNvPr>
          <p:cNvSpPr/>
          <p:nvPr/>
        </p:nvSpPr>
        <p:spPr>
          <a:xfrm>
            <a:off x="1159834" y="1488700"/>
            <a:ext cx="9872332" cy="313932"/>
          </a:xfrm>
          <a:prstGeom prst="rect">
            <a:avLst/>
          </a:prstGeom>
        </p:spPr>
        <p:txBody>
          <a:bodyPr wrap="square">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When you are putting together your training plan, you will need to take into consideration:</a:t>
            </a:r>
          </a:p>
        </p:txBody>
      </p:sp>
      <p:grpSp>
        <p:nvGrpSpPr>
          <p:cNvPr id="20" name="Group 19">
            <a:extLst>
              <a:ext uri="{FF2B5EF4-FFF2-40B4-BE49-F238E27FC236}">
                <a16:creationId xmlns:a16="http://schemas.microsoft.com/office/drawing/2014/main" id="{F8E84E96-D867-44CF-980F-E95658E0D1C4}"/>
              </a:ext>
            </a:extLst>
          </p:cNvPr>
          <p:cNvGrpSpPr/>
          <p:nvPr/>
        </p:nvGrpSpPr>
        <p:grpSpPr>
          <a:xfrm>
            <a:off x="414669" y="4347543"/>
            <a:ext cx="5498982" cy="2043513"/>
            <a:chOff x="414668" y="2488873"/>
            <a:chExt cx="5596271" cy="3996987"/>
          </a:xfrm>
        </p:grpSpPr>
        <p:sp>
          <p:nvSpPr>
            <p:cNvPr id="21" name="Freeform: Shape 3">
              <a:extLst>
                <a:ext uri="{FF2B5EF4-FFF2-40B4-BE49-F238E27FC236}">
                  <a16:creationId xmlns:a16="http://schemas.microsoft.com/office/drawing/2014/main" id="{BC40ECA4-693D-4467-AE4D-E467C3445E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0" marR="0" lvl="1" algn="l" defTabSz="266700" rtl="0" eaLnBrk="1" fontAlgn="auto" latinLnBrk="0" hangingPunct="1">
                <a:lnSpc>
                  <a:spcPct val="90000"/>
                </a:lnSpc>
                <a:spcBef>
                  <a:spcPct val="0"/>
                </a:spcBef>
                <a:spcAft>
                  <a:spcPct val="15000"/>
                </a:spcAft>
                <a:buClrTx/>
                <a:buSzTx/>
                <a:tabLst/>
                <a:defRPr/>
              </a:pPr>
              <a:endParaRPr lang="en-US" sz="1400">
                <a:solidFill>
                  <a:srgbClr val="505050">
                    <a:hueOff val="0"/>
                    <a:satOff val="0"/>
                    <a:lumOff val="0"/>
                    <a:alphaOff val="0"/>
                  </a:srgbClr>
                </a:solidFill>
                <a:latin typeface="Segoe UI"/>
                <a:cs typeface="Segoe UI Semibold"/>
              </a:endParaRPr>
            </a:p>
            <a:p>
              <a:pPr marL="285750" marR="0" lvl="1" indent="-55563" algn="l" defTabSz="2667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Training has launched for new time-tracking software in operations department. Can leverage cadence to introduce Microsoft 365.</a:t>
              </a:r>
            </a:p>
          </p:txBody>
        </p:sp>
        <p:sp>
          <p:nvSpPr>
            <p:cNvPr id="22" name="Rectangle 21">
              <a:extLst>
                <a:ext uri="{FF2B5EF4-FFF2-40B4-BE49-F238E27FC236}">
                  <a16:creationId xmlns:a16="http://schemas.microsoft.com/office/drawing/2014/main" id="{D2BEEB1A-FF70-4162-98C1-8924F6C5AF1A}"/>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38C0CA6A-F12A-4655-AC9A-2B6AAA48648F}"/>
                </a:ext>
              </a:extLst>
            </p:cNvPr>
            <p:cNvSpPr/>
            <p:nvPr/>
          </p:nvSpPr>
          <p:spPr>
            <a:xfrm>
              <a:off x="538252" y="2519798"/>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Current change programs</a:t>
              </a:r>
            </a:p>
          </p:txBody>
        </p:sp>
      </p:grpSp>
      <p:grpSp>
        <p:nvGrpSpPr>
          <p:cNvPr id="24" name="Group 23">
            <a:extLst>
              <a:ext uri="{FF2B5EF4-FFF2-40B4-BE49-F238E27FC236}">
                <a16:creationId xmlns:a16="http://schemas.microsoft.com/office/drawing/2014/main" id="{50CD6896-CEAC-4BF0-B017-6737C7C04346}"/>
              </a:ext>
            </a:extLst>
          </p:cNvPr>
          <p:cNvGrpSpPr/>
          <p:nvPr/>
        </p:nvGrpSpPr>
        <p:grpSpPr>
          <a:xfrm>
            <a:off x="6278349" y="4347544"/>
            <a:ext cx="5498982" cy="2043514"/>
            <a:chOff x="414668" y="2488873"/>
            <a:chExt cx="5596271" cy="3996987"/>
          </a:xfrm>
        </p:grpSpPr>
        <p:sp>
          <p:nvSpPr>
            <p:cNvPr id="25" name="Freeform: Shape 3">
              <a:extLst>
                <a:ext uri="{FF2B5EF4-FFF2-40B4-BE49-F238E27FC236}">
                  <a16:creationId xmlns:a16="http://schemas.microsoft.com/office/drawing/2014/main" id="{7F431406-774D-47B5-BB7B-9652FB39126A}"/>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Short, on-line, easily accessible training modules</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6" name="Rectangle 25">
              <a:extLst>
                <a:ext uri="{FF2B5EF4-FFF2-40B4-BE49-F238E27FC236}">
                  <a16:creationId xmlns:a16="http://schemas.microsoft.com/office/drawing/2014/main" id="{B7F4EDAF-A003-4E7B-A0A4-A5EF78B0DE52}"/>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D06B7DF4-240A-4761-9687-9767C51EADF6}"/>
                </a:ext>
              </a:extLst>
            </p:cNvPr>
            <p:cNvSpPr/>
            <p:nvPr/>
          </p:nvSpPr>
          <p:spPr>
            <a:xfrm>
              <a:off x="538253" y="2519650"/>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Training preferences</a:t>
              </a:r>
            </a:p>
          </p:txBody>
        </p:sp>
      </p:grpSp>
    </p:spTree>
    <p:extLst>
      <p:ext uri="{BB962C8B-B14F-4D97-AF65-F5344CB8AC3E}">
        <p14:creationId xmlns:p14="http://schemas.microsoft.com/office/powerpoint/2010/main" val="13802660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1650034"/>
            <a:ext cx="6038890" cy="50212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lang="en-NZ" sz="1800">
                <a:latin typeface="Segoe UI Semilight"/>
                <a:cs typeface="Segoe UI Semilight"/>
              </a:rPr>
              <a:t>We have identified four key teams that are critical to a successful adoption effort. Each stakeholder group has a specific role in the implementation and should be engaged early and often. The next few pages will outline the specific role these stakeholders will have in your adoption process.</a:t>
            </a:r>
          </a:p>
          <a:p>
            <a:pPr>
              <a:lnSpc>
                <a:spcPct val="100000"/>
              </a:lnSpc>
              <a:spcAft>
                <a:spcPts val="588"/>
              </a:spcAft>
              <a:defRPr/>
            </a:pPr>
            <a:endParaRPr lang="en-NZ" sz="1800">
              <a:solidFill>
                <a:srgbClr val="FFFFFF">
                  <a:lumMod val="25000"/>
                </a:srgbClr>
              </a:solidFill>
              <a:latin typeface="Segoe UI Semilight" panose="020B0402040204020203" pitchFamily="34" charset="0"/>
              <a:cs typeface="Segoe UI Semilight" panose="020B0402040204020203" pitchFamily="34" charset="0"/>
            </a:endParaRPr>
          </a:p>
          <a:p>
            <a:pPr defTabSz="913759" fontAlgn="base">
              <a:spcAft>
                <a:spcPts val="1200"/>
              </a:spcAft>
              <a:defRPr/>
            </a:pPr>
            <a:r>
              <a:rPr lang="en-US" sz="1800">
                <a:cs typeface="Segoe UI Semilight" panose="020B0402040204020203" pitchFamily="34" charset="0"/>
              </a:rPr>
              <a:t>1) Executive Sponsors</a:t>
            </a:r>
            <a:endParaRPr lang="en-US" sz="1800">
              <a:cs typeface="Segoe UI Semibold"/>
            </a:endParaRPr>
          </a:p>
          <a:p>
            <a:pPr defTabSz="913759" fontAlgn="base">
              <a:spcAft>
                <a:spcPts val="1200"/>
              </a:spcAft>
              <a:defRPr/>
            </a:pPr>
            <a:r>
              <a:rPr lang="en-US" sz="1800">
                <a:cs typeface="Segoe UI Semilight" panose="020B0402040204020203" pitchFamily="34" charset="0"/>
              </a:rPr>
              <a:t>2) Success Owner</a:t>
            </a:r>
            <a:endParaRPr lang="en-US">
              <a:cs typeface="Segoe UI Semibold"/>
            </a:endParaRPr>
          </a:p>
          <a:p>
            <a:pPr defTabSz="913759" fontAlgn="base">
              <a:spcAft>
                <a:spcPts val="1200"/>
              </a:spcAft>
              <a:defRPr/>
            </a:pPr>
            <a:r>
              <a:rPr lang="en-US" sz="1800">
                <a:cs typeface="Segoe UI Semilight" panose="020B0402040204020203" pitchFamily="34" charset="0"/>
              </a:rPr>
              <a:t>3) Early Adopters</a:t>
            </a:r>
            <a:endParaRPr lang="en-US">
              <a:cs typeface="Segoe UI Semibold"/>
            </a:endParaRPr>
          </a:p>
          <a:p>
            <a:pPr defTabSz="913759" fontAlgn="base">
              <a:spcAft>
                <a:spcPts val="1200"/>
              </a:spcAft>
              <a:defRPr/>
            </a:pPr>
            <a:r>
              <a:rPr lang="en-US" sz="1800">
                <a:cs typeface="Segoe UI Semilight" panose="020B0402040204020203" pitchFamily="34" charset="0"/>
              </a:rPr>
              <a:t>4) Champions</a:t>
            </a:r>
            <a:endParaRPr lang="en-NZ">
              <a:latin typeface="Segoe UI Semilight"/>
              <a:cs typeface="Segoe UI Semilight"/>
            </a:endParaRPr>
          </a:p>
          <a:p>
            <a:pPr defTabSz="913759" fontAlgn="base">
              <a:spcAft>
                <a:spcPts val="1200"/>
              </a:spcAft>
              <a:defRPr/>
            </a:pPr>
            <a:endParaRPr lang="en-US" sz="1800">
              <a:latin typeface="Segoe UI Semibold"/>
              <a:cs typeface="Segoe UI Semibold"/>
            </a:endParaRPr>
          </a:p>
          <a:p>
            <a:pPr defTabSz="913759" fontAlgn="base">
              <a:spcAft>
                <a:spcPts val="1200"/>
              </a:spcAft>
              <a:defRPr/>
            </a:pPr>
            <a:r>
              <a:rPr kumimoji="0" lang="en-NZ" sz="1800" b="0" i="0" u="none" strike="noStrike" kern="1200" cap="none" spc="0" normalizeH="0" baseline="0" noProof="0">
                <a:ln>
                  <a:noFill/>
                </a:ln>
                <a:solidFill>
                  <a:srgbClr val="2F2F2F"/>
                </a:solidFill>
                <a:effectLst/>
                <a:uLnTx/>
                <a:uFillTx/>
                <a:latin typeface="Segoe UI Semilight"/>
                <a:cs typeface="Segoe UI Semilight"/>
              </a:rPr>
              <a:t>Use the following slides to identify key stakeholders </a:t>
            </a:r>
            <a:r>
              <a:rPr lang="en-NZ" sz="1800">
                <a:solidFill>
                  <a:srgbClr val="2F2F2F"/>
                </a:solidFill>
                <a:latin typeface="Segoe UI Semilight"/>
                <a:cs typeface="Segoe UI Semilight"/>
              </a:rPr>
              <a:t>and others</a:t>
            </a:r>
            <a:r>
              <a:rPr kumimoji="0" lang="en-NZ" sz="1800" b="0" i="0" u="none" strike="noStrike" kern="1200" cap="none" spc="0" normalizeH="0" baseline="0" noProof="0">
                <a:ln>
                  <a:noFill/>
                </a:ln>
                <a:solidFill>
                  <a:srgbClr val="2F2F2F"/>
                </a:solidFill>
                <a:effectLst/>
                <a:uLnTx/>
                <a:uFillTx/>
                <a:latin typeface="Segoe UI Semilight"/>
                <a:cs typeface="Segoe UI Semilight"/>
              </a:rPr>
              <a:t> involved in the adoption effort.</a:t>
            </a:r>
            <a:endParaRPr lang="en-NZ">
              <a:latin typeface="Segoe UI Semilight"/>
              <a:cs typeface="Segoe UI Semilight"/>
            </a:endParaRP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813436"/>
            <a:ext cx="4362490"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a:cs typeface="Segoe UI Semibold"/>
              </a:rPr>
              <a:t>Assemble your </a:t>
            </a:r>
            <a:r>
              <a:rPr lang="en-NZ" sz="3200" spc="-100">
                <a:solidFill>
                  <a:srgbClr val="000000"/>
                </a:solidFill>
                <a:latin typeface="Segoe UI Semibold"/>
                <a:cs typeface="Segoe UI Semibold"/>
              </a:rPr>
              <a:t>team</a:t>
            </a:r>
            <a:endPar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spTree>
    <p:extLst>
      <p:ext uri="{BB962C8B-B14F-4D97-AF65-F5344CB8AC3E}">
        <p14:creationId xmlns:p14="http://schemas.microsoft.com/office/powerpoint/2010/main" val="33685597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71C114-6F5B-BA45-ACD7-DCFB5732BAA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Who needs to be trained?</a:t>
            </a:r>
          </a:p>
        </p:txBody>
      </p:sp>
      <p:grpSp>
        <p:nvGrpSpPr>
          <p:cNvPr id="6" name="Group 5">
            <a:extLst>
              <a:ext uri="{FF2B5EF4-FFF2-40B4-BE49-F238E27FC236}">
                <a16:creationId xmlns:a16="http://schemas.microsoft.com/office/drawing/2014/main" id="{88691BB2-1F83-6E4F-A340-1EF837B27B0E}"/>
              </a:ext>
            </a:extLst>
          </p:cNvPr>
          <p:cNvGrpSpPr/>
          <p:nvPr/>
        </p:nvGrpSpPr>
        <p:grpSpPr>
          <a:xfrm>
            <a:off x="414669" y="2115248"/>
            <a:ext cx="3692908" cy="3996987"/>
            <a:chOff x="414668" y="2488873"/>
            <a:chExt cx="5596271" cy="3996987"/>
          </a:xfrm>
        </p:grpSpPr>
        <p:sp>
          <p:nvSpPr>
            <p:cNvPr id="7" name="Freeform: Shape 3">
              <a:extLst>
                <a:ext uri="{FF2B5EF4-FFF2-40B4-BE49-F238E27FC236}">
                  <a16:creationId xmlns:a16="http://schemas.microsoft.com/office/drawing/2014/main" id="{8CBFCADC-44FD-4843-953D-E43BC5776BF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Sales</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Marketing</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HR</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IT</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Operations</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05C49C2D-99CC-994F-8E24-265F13935E1C}"/>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FC7E4C0-2D66-D84C-B058-8BEC5F3FBFAC}"/>
                </a:ext>
              </a:extLst>
            </p:cNvPr>
            <p:cNvSpPr/>
            <p:nvPr/>
          </p:nvSpPr>
          <p:spPr>
            <a:xfrm>
              <a:off x="538252" y="2608599"/>
              <a:ext cx="5349097" cy="4524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Groups impacted by the</a:t>
              </a:r>
              <a:b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Microsoft 365 Implementation</a:t>
              </a:r>
            </a:p>
          </p:txBody>
        </p:sp>
      </p:grpSp>
      <p:grpSp>
        <p:nvGrpSpPr>
          <p:cNvPr id="13" name="Group 12">
            <a:extLst>
              <a:ext uri="{FF2B5EF4-FFF2-40B4-BE49-F238E27FC236}">
                <a16:creationId xmlns:a16="http://schemas.microsoft.com/office/drawing/2014/main" id="{325114DA-78A5-9048-84AF-B355618436A7}"/>
              </a:ext>
            </a:extLst>
          </p:cNvPr>
          <p:cNvGrpSpPr/>
          <p:nvPr/>
        </p:nvGrpSpPr>
        <p:grpSpPr>
          <a:xfrm>
            <a:off x="4343467" y="2103234"/>
            <a:ext cx="3692908" cy="3996987"/>
            <a:chOff x="414668" y="2488873"/>
            <a:chExt cx="5596271" cy="3996987"/>
          </a:xfrm>
        </p:grpSpPr>
        <p:sp>
          <p:nvSpPr>
            <p:cNvPr id="14" name="Freeform: Shape 3">
              <a:extLst>
                <a:ext uri="{FF2B5EF4-FFF2-40B4-BE49-F238E27FC236}">
                  <a16:creationId xmlns:a16="http://schemas.microsoft.com/office/drawing/2014/main" id="{C5BEBAB4-C5C7-2148-B4A1-2D2B3F05E083}"/>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Microsoft 365 Early Adopters</a:t>
              </a: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Microsoft 365 Champions</a:t>
              </a: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Exec Sponsor</a:t>
              </a: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Steering Committee</a:t>
              </a:r>
            </a:p>
          </p:txBody>
        </p:sp>
        <p:sp>
          <p:nvSpPr>
            <p:cNvPr id="15" name="Rectangle 14">
              <a:extLst>
                <a:ext uri="{FF2B5EF4-FFF2-40B4-BE49-F238E27FC236}">
                  <a16:creationId xmlns:a16="http://schemas.microsoft.com/office/drawing/2014/main" id="{F59059E5-0E4E-8442-9E75-3C95699A404C}"/>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CC21F55E-106D-D24E-9F06-01F4BEEBFDDD}"/>
                </a:ext>
              </a:extLst>
            </p:cNvPr>
            <p:cNvSpPr/>
            <p:nvPr/>
          </p:nvSpPr>
          <p:spPr>
            <a:xfrm>
              <a:off x="538253" y="2608599"/>
              <a:ext cx="5349097" cy="4524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Audiences who will drive the</a:t>
              </a:r>
              <a:b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change forward</a:t>
              </a:r>
            </a:p>
          </p:txBody>
        </p:sp>
      </p:grpSp>
      <p:grpSp>
        <p:nvGrpSpPr>
          <p:cNvPr id="17" name="Group 16">
            <a:extLst>
              <a:ext uri="{FF2B5EF4-FFF2-40B4-BE49-F238E27FC236}">
                <a16:creationId xmlns:a16="http://schemas.microsoft.com/office/drawing/2014/main" id="{04AE5925-0A46-0A40-A3A4-1BD1F20898AB}"/>
              </a:ext>
            </a:extLst>
          </p:cNvPr>
          <p:cNvGrpSpPr/>
          <p:nvPr/>
        </p:nvGrpSpPr>
        <p:grpSpPr>
          <a:xfrm>
            <a:off x="8272265" y="2103234"/>
            <a:ext cx="3692908" cy="3996987"/>
            <a:chOff x="414668" y="2488873"/>
            <a:chExt cx="5596271" cy="3996987"/>
          </a:xfrm>
        </p:grpSpPr>
        <p:sp>
          <p:nvSpPr>
            <p:cNvPr id="18" name="Freeform: Shape 3">
              <a:extLst>
                <a:ext uri="{FF2B5EF4-FFF2-40B4-BE49-F238E27FC236}">
                  <a16:creationId xmlns:a16="http://schemas.microsoft.com/office/drawing/2014/main" id="{D074CD13-D3D3-774E-8481-202DF3D77C6E}"/>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defTabSz="266700" fontAlgn="auto">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IT Help Desk</a:t>
              </a:r>
            </a:p>
          </p:txBody>
        </p:sp>
        <p:sp>
          <p:nvSpPr>
            <p:cNvPr id="19" name="Rectangle 18">
              <a:extLst>
                <a:ext uri="{FF2B5EF4-FFF2-40B4-BE49-F238E27FC236}">
                  <a16:creationId xmlns:a16="http://schemas.microsoft.com/office/drawing/2014/main" id="{83E6D0DA-0700-6A49-BF65-A23AE40182A0}"/>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19E4F43F-87C8-FD4B-B2EC-58A83B6D211A}"/>
                </a:ext>
              </a:extLst>
            </p:cNvPr>
            <p:cNvSpPr/>
            <p:nvPr/>
          </p:nvSpPr>
          <p:spPr>
            <a:xfrm>
              <a:off x="538253" y="2659183"/>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Support Organizations</a:t>
              </a:r>
            </a:p>
          </p:txBody>
        </p:sp>
      </p:grpSp>
    </p:spTree>
    <p:extLst>
      <p:ext uri="{BB962C8B-B14F-4D97-AF65-F5344CB8AC3E}">
        <p14:creationId xmlns:p14="http://schemas.microsoft.com/office/powerpoint/2010/main" val="18221036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3F8F03-5E94-6741-A8FC-BE96EF8B8B96}"/>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What do they need to learn?</a:t>
            </a:r>
          </a:p>
        </p:txBody>
      </p:sp>
      <p:grpSp>
        <p:nvGrpSpPr>
          <p:cNvPr id="6" name="Group 5">
            <a:extLst>
              <a:ext uri="{FF2B5EF4-FFF2-40B4-BE49-F238E27FC236}">
                <a16:creationId xmlns:a16="http://schemas.microsoft.com/office/drawing/2014/main" id="{9284A166-7D9F-484A-BE64-D6C52507A6D8}"/>
              </a:ext>
            </a:extLst>
          </p:cNvPr>
          <p:cNvGrpSpPr/>
          <p:nvPr/>
        </p:nvGrpSpPr>
        <p:grpSpPr>
          <a:xfrm>
            <a:off x="414669" y="2115248"/>
            <a:ext cx="5498982" cy="3996987"/>
            <a:chOff x="414668" y="2488873"/>
            <a:chExt cx="5596271" cy="3996987"/>
          </a:xfrm>
        </p:grpSpPr>
        <p:sp>
          <p:nvSpPr>
            <p:cNvPr id="7" name="Freeform: Shape 3">
              <a:extLst>
                <a:ext uri="{FF2B5EF4-FFF2-40B4-BE49-F238E27FC236}">
                  <a16:creationId xmlns:a16="http://schemas.microsoft.com/office/drawing/2014/main" id="{794A7A19-D1A1-2949-A3E3-4D12C22E59F9}"/>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9F84EE7C-F95C-734C-8C4D-7310E1C223E8}"/>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97F1C9E-7BB4-5A48-AE12-C34552D99522}"/>
                </a:ext>
              </a:extLst>
            </p:cNvPr>
            <p:cNvSpPr/>
            <p:nvPr/>
          </p:nvSpPr>
          <p:spPr>
            <a:xfrm>
              <a:off x="538252" y="2674572"/>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For the Transition State</a:t>
              </a:r>
            </a:p>
          </p:txBody>
        </p:sp>
      </p:grpSp>
      <p:grpSp>
        <p:nvGrpSpPr>
          <p:cNvPr id="13" name="Group 12">
            <a:extLst>
              <a:ext uri="{FF2B5EF4-FFF2-40B4-BE49-F238E27FC236}">
                <a16:creationId xmlns:a16="http://schemas.microsoft.com/office/drawing/2014/main" id="{A5DC4B8E-7A1D-8846-944A-F10FE92085D4}"/>
              </a:ext>
            </a:extLst>
          </p:cNvPr>
          <p:cNvGrpSpPr/>
          <p:nvPr/>
        </p:nvGrpSpPr>
        <p:grpSpPr>
          <a:xfrm>
            <a:off x="6278349" y="2115248"/>
            <a:ext cx="5498982" cy="3996987"/>
            <a:chOff x="414668" y="2488873"/>
            <a:chExt cx="5596271" cy="3996987"/>
          </a:xfrm>
        </p:grpSpPr>
        <p:sp>
          <p:nvSpPr>
            <p:cNvPr id="14" name="Freeform: Shape 3">
              <a:extLst>
                <a:ext uri="{FF2B5EF4-FFF2-40B4-BE49-F238E27FC236}">
                  <a16:creationId xmlns:a16="http://schemas.microsoft.com/office/drawing/2014/main" id="{DA52DEB7-79EA-B04C-B992-D239153E5851}"/>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14489F5A-31F3-D245-896D-D67B7D422191}"/>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8F932756-4A8D-1C49-8963-C783FC6063AC}"/>
                </a:ext>
              </a:extLst>
            </p:cNvPr>
            <p:cNvSpPr/>
            <p:nvPr/>
          </p:nvSpPr>
          <p:spPr>
            <a:xfrm>
              <a:off x="538253" y="2691616"/>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In the Future State</a:t>
              </a:r>
            </a:p>
          </p:txBody>
        </p:sp>
      </p:grpSp>
      <p:sp>
        <p:nvSpPr>
          <p:cNvPr id="21" name="TextBox 20">
            <a:extLst>
              <a:ext uri="{FF2B5EF4-FFF2-40B4-BE49-F238E27FC236}">
                <a16:creationId xmlns:a16="http://schemas.microsoft.com/office/drawing/2014/main" id="{1E0F8481-DBE9-4FF6-B6A4-5680E9A8DB68}"/>
              </a:ext>
            </a:extLst>
          </p:cNvPr>
          <p:cNvSpPr txBox="1"/>
          <p:nvPr/>
        </p:nvSpPr>
        <p:spPr>
          <a:xfrm>
            <a:off x="414668" y="2744259"/>
            <a:ext cx="5173313" cy="510909"/>
          </a:xfrm>
          <a:prstGeom prst="rect">
            <a:avLst/>
          </a:prstGeom>
          <a:noFill/>
        </p:spPr>
        <p:txBody>
          <a:bodyPr wrap="square" lIns="182880" tIns="146304" rIns="182880" bIns="146304" rtlCol="0" anchor="t">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Plans for sunsetting old system</a:t>
            </a:r>
          </a:p>
        </p:txBody>
      </p:sp>
      <p:sp>
        <p:nvSpPr>
          <p:cNvPr id="22" name="TextBox 21">
            <a:extLst>
              <a:ext uri="{FF2B5EF4-FFF2-40B4-BE49-F238E27FC236}">
                <a16:creationId xmlns:a16="http://schemas.microsoft.com/office/drawing/2014/main" id="{1F27D6D1-3BDE-4CE3-8906-CCE81876F826}"/>
              </a:ext>
            </a:extLst>
          </p:cNvPr>
          <p:cNvSpPr txBox="1"/>
          <p:nvPr/>
        </p:nvSpPr>
        <p:spPr>
          <a:xfrm>
            <a:off x="6278348" y="2689117"/>
            <a:ext cx="5173313" cy="803297"/>
          </a:xfrm>
          <a:prstGeom prst="rect">
            <a:avLst/>
          </a:prstGeom>
          <a:noFill/>
        </p:spPr>
        <p:txBody>
          <a:bodyPr wrap="square" lIns="182880" tIns="146304" rIns="182880" bIns="146304" rtlCol="0" anchor="t">
            <a:spAutoFit/>
          </a:bodyPr>
          <a:lstStyle/>
          <a:p>
            <a:pPr marL="171450" indent="-171450">
              <a:spcAft>
                <a:spcPts val="600"/>
              </a:spcAft>
              <a:buFont typeface="Arial" panose="020B0604020202020204" pitchFamily="34" charset="0"/>
              <a:buChar char="•"/>
              <a:defRPr/>
            </a:pPr>
            <a:r>
              <a:rPr lang="en-US" sz="1400" i="1">
                <a:solidFill>
                  <a:schemeClr val="bg1">
                    <a:lumMod val="50000"/>
                  </a:schemeClr>
                </a:solidFill>
                <a:latin typeface="Segoe UI Semilight"/>
                <a:cs typeface="Segoe UI Semilight"/>
              </a:rPr>
              <a:t>Big picture overview of new environment and role in it</a:t>
            </a:r>
          </a:p>
          <a:p>
            <a:pPr marL="171450" indent="-171450">
              <a:spcAft>
                <a:spcPts val="600"/>
              </a:spcAft>
              <a:buFont typeface="Arial" panose="020B0604020202020204" pitchFamily="34" charset="0"/>
              <a:buChar char="•"/>
              <a:defRPr/>
            </a:pPr>
            <a:r>
              <a:rPr lang="en-US" sz="1400" i="1">
                <a:solidFill>
                  <a:schemeClr val="bg1">
                    <a:lumMod val="50000"/>
                  </a:schemeClr>
                </a:solidFill>
                <a:latin typeface="Segoe UI Semilight"/>
                <a:cs typeface="Segoe UI Semilight"/>
              </a:rPr>
              <a:t>New process skills/knowledge</a:t>
            </a:r>
          </a:p>
        </p:txBody>
      </p:sp>
    </p:spTree>
    <p:extLst>
      <p:ext uri="{BB962C8B-B14F-4D97-AF65-F5344CB8AC3E}">
        <p14:creationId xmlns:p14="http://schemas.microsoft.com/office/powerpoint/2010/main" val="173950559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FFA8177-2F68-ED45-8782-5EA79042FEB3}"/>
              </a:ext>
            </a:extLst>
          </p:cNvPr>
          <p:cNvSpPr/>
          <p:nvPr/>
        </p:nvSpPr>
        <p:spPr>
          <a:xfrm>
            <a:off x="4853119" y="1841539"/>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6" name="Rectangle 5">
            <a:extLst>
              <a:ext uri="{FF2B5EF4-FFF2-40B4-BE49-F238E27FC236}">
                <a16:creationId xmlns:a16="http://schemas.microsoft.com/office/drawing/2014/main" id="{3C1A7482-2483-4A45-AE73-59A4980E2079}"/>
              </a:ext>
            </a:extLst>
          </p:cNvPr>
          <p:cNvSpPr/>
          <p:nvPr/>
        </p:nvSpPr>
        <p:spPr>
          <a:xfrm>
            <a:off x="414668" y="3057011"/>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7" name="Title 1">
            <a:extLst>
              <a:ext uri="{FF2B5EF4-FFF2-40B4-BE49-F238E27FC236}">
                <a16:creationId xmlns:a16="http://schemas.microsoft.com/office/drawing/2014/main" id="{C253B963-6E80-1B41-BF1A-B61FE5370A6C}"/>
              </a:ext>
            </a:extLst>
          </p:cNvPr>
          <p:cNvSpPr txBox="1">
            <a:spLocks/>
          </p:cNvSpPr>
          <p:nvPr/>
        </p:nvSpPr>
        <p:spPr>
          <a:xfrm>
            <a:off x="420718" y="949325"/>
            <a:ext cx="11389794"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How do they prefer to learn?</a:t>
            </a:r>
          </a:p>
        </p:txBody>
      </p:sp>
      <p:sp>
        <p:nvSpPr>
          <p:cNvPr id="8" name="Rectangle 7">
            <a:extLst>
              <a:ext uri="{FF2B5EF4-FFF2-40B4-BE49-F238E27FC236}">
                <a16:creationId xmlns:a16="http://schemas.microsoft.com/office/drawing/2014/main" id="{1EEC2412-049D-4B4C-A112-2256758F6EA9}"/>
              </a:ext>
            </a:extLst>
          </p:cNvPr>
          <p:cNvSpPr/>
          <p:nvPr/>
        </p:nvSpPr>
        <p:spPr>
          <a:xfrm>
            <a:off x="414668" y="1822810"/>
            <a:ext cx="4455044" cy="1111434"/>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92A18C3C-0DEE-1645-86A4-3B2AB70051C1}"/>
              </a:ext>
            </a:extLst>
          </p:cNvPr>
          <p:cNvSpPr/>
          <p:nvPr/>
        </p:nvSpPr>
        <p:spPr>
          <a:xfrm>
            <a:off x="414669" y="2231461"/>
            <a:ext cx="443845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Recommended Modalities</a:t>
            </a:r>
          </a:p>
        </p:txBody>
      </p:sp>
      <p:sp>
        <p:nvSpPr>
          <p:cNvPr id="10" name="Freeform: Shape 3">
            <a:extLst>
              <a:ext uri="{FF2B5EF4-FFF2-40B4-BE49-F238E27FC236}">
                <a16:creationId xmlns:a16="http://schemas.microsoft.com/office/drawing/2014/main" id="{AD339F4B-2DDB-2C43-9D8F-856301337A41}"/>
              </a:ext>
            </a:extLst>
          </p:cNvPr>
          <p:cNvSpPr/>
          <p:nvPr/>
        </p:nvSpPr>
        <p:spPr>
          <a:xfrm>
            <a:off x="4869711" y="3058457"/>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Rectangle 10">
            <a:extLst>
              <a:ext uri="{FF2B5EF4-FFF2-40B4-BE49-F238E27FC236}">
                <a16:creationId xmlns:a16="http://schemas.microsoft.com/office/drawing/2014/main" id="{D977BF38-4C89-434B-AB43-6CBAD5A5090E}"/>
              </a:ext>
            </a:extLst>
          </p:cNvPr>
          <p:cNvSpPr/>
          <p:nvPr/>
        </p:nvSpPr>
        <p:spPr>
          <a:xfrm>
            <a:off x="419686" y="3451699"/>
            <a:ext cx="44500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Preferred Modalities</a:t>
            </a:r>
          </a:p>
        </p:txBody>
      </p:sp>
      <p:sp>
        <p:nvSpPr>
          <p:cNvPr id="12" name="Rectangle 11">
            <a:extLst>
              <a:ext uri="{FF2B5EF4-FFF2-40B4-BE49-F238E27FC236}">
                <a16:creationId xmlns:a16="http://schemas.microsoft.com/office/drawing/2014/main" id="{7E8CC8D4-5340-6745-AB74-A6A666A7DEF7}"/>
              </a:ext>
            </a:extLst>
          </p:cNvPr>
          <p:cNvSpPr/>
          <p:nvPr/>
        </p:nvSpPr>
        <p:spPr>
          <a:xfrm>
            <a:off x="414668" y="4278600"/>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0587700-9029-9C4A-9E26-75649C958F16}"/>
              </a:ext>
            </a:extLst>
          </p:cNvPr>
          <p:cNvSpPr/>
          <p:nvPr/>
        </p:nvSpPr>
        <p:spPr>
          <a:xfrm>
            <a:off x="414668" y="4629846"/>
            <a:ext cx="44550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Ideal Timing</a:t>
            </a:r>
          </a:p>
        </p:txBody>
      </p:sp>
      <p:sp>
        <p:nvSpPr>
          <p:cNvPr id="14" name="Freeform: Shape 3">
            <a:extLst>
              <a:ext uri="{FF2B5EF4-FFF2-40B4-BE49-F238E27FC236}">
                <a16:creationId xmlns:a16="http://schemas.microsoft.com/office/drawing/2014/main" id="{C7D5F29D-B086-C84A-8B1D-5BA5ED902BCD}"/>
              </a:ext>
            </a:extLst>
          </p:cNvPr>
          <p:cNvSpPr/>
          <p:nvPr/>
        </p:nvSpPr>
        <p:spPr>
          <a:xfrm>
            <a:off x="4869710" y="4275708"/>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B5194F28-435C-8A45-A34E-C46CA1F986E0}"/>
              </a:ext>
            </a:extLst>
          </p:cNvPr>
          <p:cNvSpPr/>
          <p:nvPr/>
        </p:nvSpPr>
        <p:spPr>
          <a:xfrm>
            <a:off x="414668" y="5489212"/>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9A6925F-68DE-B74E-B075-99E039A2345B}"/>
              </a:ext>
            </a:extLst>
          </p:cNvPr>
          <p:cNvSpPr/>
          <p:nvPr/>
        </p:nvSpPr>
        <p:spPr>
          <a:xfrm>
            <a:off x="4869710" y="5486320"/>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B896A67F-E093-8541-A250-26D3647DED2D}"/>
              </a:ext>
            </a:extLst>
          </p:cNvPr>
          <p:cNvSpPr/>
          <p:nvPr/>
        </p:nvSpPr>
        <p:spPr>
          <a:xfrm>
            <a:off x="381488" y="5859973"/>
            <a:ext cx="44882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Helpful Resources</a:t>
            </a:r>
          </a:p>
        </p:txBody>
      </p:sp>
      <p:sp>
        <p:nvSpPr>
          <p:cNvPr id="21" name="Rectangle 20">
            <a:extLst>
              <a:ext uri="{FF2B5EF4-FFF2-40B4-BE49-F238E27FC236}">
                <a16:creationId xmlns:a16="http://schemas.microsoft.com/office/drawing/2014/main" id="{0FCF80FF-3F29-F44F-A288-64B166A4DE5F}"/>
              </a:ext>
            </a:extLst>
          </p:cNvPr>
          <p:cNvSpPr/>
          <p:nvPr/>
        </p:nvSpPr>
        <p:spPr>
          <a:xfrm>
            <a:off x="4973933" y="3138338"/>
            <a:ext cx="6732355" cy="523220"/>
          </a:xfrm>
          <a:prstGeom prst="rect">
            <a:avLst/>
          </a:prstGeom>
        </p:spPr>
        <p:txBody>
          <a:bodyPr wrap="square" anchor="t">
            <a:spAutoFit/>
          </a:bodyPr>
          <a:lstStyle/>
          <a:p>
            <a:pPr marL="171450" indent="-171450">
              <a:buFont typeface="Arial" panose="020B0604020202020204" pitchFamily="34" charset="0"/>
              <a:buChar char="•"/>
              <a:defRPr/>
            </a:pPr>
            <a:r>
              <a:rPr lang="en-US" sz="1400" i="1">
                <a:solidFill>
                  <a:srgbClr val="2F2F2F"/>
                </a:solidFill>
                <a:latin typeface="Segoe UI Semilight"/>
                <a:cs typeface="Segoe UI Semilight"/>
              </a:rPr>
              <a:t>Incorporate web-based training modules into Company Training portal for easy navigation</a:t>
            </a:r>
          </a:p>
        </p:txBody>
      </p:sp>
      <p:sp>
        <p:nvSpPr>
          <p:cNvPr id="22" name="Rectangle 21">
            <a:extLst>
              <a:ext uri="{FF2B5EF4-FFF2-40B4-BE49-F238E27FC236}">
                <a16:creationId xmlns:a16="http://schemas.microsoft.com/office/drawing/2014/main" id="{BB4CF092-3A69-B446-92FC-FA6A3DBD6C93}"/>
              </a:ext>
            </a:extLst>
          </p:cNvPr>
          <p:cNvSpPr/>
          <p:nvPr/>
        </p:nvSpPr>
        <p:spPr>
          <a:xfrm>
            <a:off x="5028384" y="4366196"/>
            <a:ext cx="6732355" cy="307777"/>
          </a:xfrm>
          <a:prstGeom prst="rect">
            <a:avLst/>
          </a:prstGeom>
        </p:spPr>
        <p:txBody>
          <a:bodyPr wrap="square">
            <a:spAutoFit/>
          </a:bodyPr>
          <a:lstStyle/>
          <a:p>
            <a:pPr marL="171450" indent="-171450">
              <a:buFont typeface="Arial" panose="020B0604020202020204" pitchFamily="34" charset="0"/>
              <a:buChar char="•"/>
              <a:defRPr/>
            </a:pPr>
            <a:r>
              <a:rPr lang="en-US" sz="1400" i="1">
                <a:solidFill>
                  <a:srgbClr val="2F2F2F"/>
                </a:solidFill>
                <a:latin typeface="Segoe UI Semilight" panose="020B0402040204020203" pitchFamily="34" charset="0"/>
                <a:cs typeface="Segoe UI Semilight" panose="020B0402040204020203" pitchFamily="34" charset="0"/>
              </a:rPr>
              <a:t>Avoid scheduling during end of month/quarter/year for sales team</a:t>
            </a:r>
          </a:p>
        </p:txBody>
      </p:sp>
      <p:sp>
        <p:nvSpPr>
          <p:cNvPr id="23" name="Rectangle 22">
            <a:extLst>
              <a:ext uri="{FF2B5EF4-FFF2-40B4-BE49-F238E27FC236}">
                <a16:creationId xmlns:a16="http://schemas.microsoft.com/office/drawing/2014/main" id="{7CCC3D70-07E0-924B-B56E-17B936CF27EA}"/>
              </a:ext>
            </a:extLst>
          </p:cNvPr>
          <p:cNvSpPr/>
          <p:nvPr/>
        </p:nvSpPr>
        <p:spPr>
          <a:xfrm>
            <a:off x="5028383" y="5541664"/>
            <a:ext cx="6732355" cy="307777"/>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2F2F2F"/>
                </a:solidFill>
                <a:effectLst/>
                <a:uLnTx/>
                <a:uFillTx/>
                <a:latin typeface="Segoe UI Semilight"/>
                <a:cs typeface="Segoe UI Semilight"/>
              </a:rPr>
              <a:t>Office 365 Training Materials (see Productivity </a:t>
            </a:r>
            <a:r>
              <a:rPr lang="en-US" sz="1400" i="1">
                <a:solidFill>
                  <a:srgbClr val="2F2F2F"/>
                </a:solidFill>
                <a:latin typeface="Segoe UI Semilight"/>
                <a:cs typeface="Segoe UI Semilight"/>
              </a:rPr>
              <a:t>Library</a:t>
            </a:r>
            <a:r>
              <a:rPr kumimoji="0" lang="en-US" sz="1400" b="0" i="1" u="none" strike="noStrike" kern="1200" cap="none" spc="0" normalizeH="0" baseline="0" noProof="0">
                <a:ln>
                  <a:noFill/>
                </a:ln>
                <a:solidFill>
                  <a:srgbClr val="2F2F2F"/>
                </a:solidFill>
                <a:effectLst/>
                <a:uLnTx/>
                <a:uFillTx/>
                <a:latin typeface="Segoe UI Semilight"/>
                <a:cs typeface="Segoe UI Semilight"/>
              </a:rPr>
              <a:t> on Fast Track)</a:t>
            </a:r>
          </a:p>
        </p:txBody>
      </p:sp>
      <p:sp>
        <p:nvSpPr>
          <p:cNvPr id="24" name="Rectangle 23">
            <a:extLst>
              <a:ext uri="{FF2B5EF4-FFF2-40B4-BE49-F238E27FC236}">
                <a16:creationId xmlns:a16="http://schemas.microsoft.com/office/drawing/2014/main" id="{F37AD024-DC70-5749-A01C-54BE775621B7}"/>
              </a:ext>
            </a:extLst>
          </p:cNvPr>
          <p:cNvSpPr/>
          <p:nvPr/>
        </p:nvSpPr>
        <p:spPr>
          <a:xfrm>
            <a:off x="4973933" y="1949755"/>
            <a:ext cx="6578970" cy="707886"/>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Face-to-face training </a:t>
            </a:r>
            <a:r>
              <a:rPr kumimoji="0" lang="en-US" sz="10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 Sponsors (1 hour), Ambassadors Training (1 hour), Change Champions (1 hour), Manager (1 hour)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Web-based training </a:t>
            </a:r>
            <a:r>
              <a:rPr kumimoji="0" lang="en-US" sz="10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 On-demand webinars, videos, Online Training (OLT) for O365 training</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Self-paced training </a:t>
            </a:r>
            <a:r>
              <a:rPr kumimoji="0" lang="en-US" sz="10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 Review Theodore training activities incorporating personas and scenarios, Frequently Asked Questions (FAQ) sheets</a:t>
            </a:r>
          </a:p>
        </p:txBody>
      </p:sp>
    </p:spTree>
    <p:extLst>
      <p:ext uri="{BB962C8B-B14F-4D97-AF65-F5344CB8AC3E}">
        <p14:creationId xmlns:p14="http://schemas.microsoft.com/office/powerpoint/2010/main" val="27903543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264735"/>
            <a:ext cx="11440630" cy="385031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lvl="1" indent="-57150" defTabSz="266700">
              <a:lnSpc>
                <a:spcPct val="90000"/>
              </a:lnSpc>
              <a:spcBef>
                <a:spcPct val="0"/>
              </a:spcBef>
              <a:spcAft>
                <a:spcPct val="15000"/>
              </a:spcAft>
              <a:buFontTx/>
              <a:buChar char="•"/>
              <a:defRPr/>
            </a:pPr>
            <a:r>
              <a:rPr lang="en-US" sz="1400" i="1">
                <a:ln w="3175">
                  <a:noFill/>
                </a:ln>
                <a:solidFill>
                  <a:srgbClr val="2D78D7"/>
                </a:solidFill>
                <a:cs typeface="Segoe UI Light" panose="020B0502040204020203" pitchFamily="34" charset="0"/>
                <a:hlinkClick r:id="rId3"/>
              </a:rPr>
              <a:t>Microsoft Support Desk</a:t>
            </a:r>
            <a:r>
              <a:rPr lang="en-US" sz="1400" i="1">
                <a:ln w="3175">
                  <a:noFill/>
                </a:ln>
                <a:solidFill>
                  <a:srgbClr val="2D78D7"/>
                </a:solidFill>
                <a:cs typeface="Segoe UI Light" panose="020B0502040204020203" pitchFamily="34" charset="0"/>
              </a:rPr>
              <a:t> </a:t>
            </a:r>
            <a:r>
              <a:rPr lang="en-US" sz="1400" i="1">
                <a:ln w="3175">
                  <a:noFill/>
                </a:ln>
                <a:solidFill>
                  <a:schemeClr val="tx1"/>
                </a:solidFill>
                <a:cs typeface="Segoe UI Light" panose="020B0502040204020203" pitchFamily="34" charset="0"/>
              </a:rPr>
              <a:t>contact information</a:t>
            </a:r>
          </a:p>
          <a:p>
            <a:pPr marL="0" marR="0" lvl="1" algn="l" defTabSz="266700" rtl="0" eaLnBrk="1" fontAlgn="auto" latinLnBrk="0" hangingPunct="1">
              <a:lnSpc>
                <a:spcPct val="90000"/>
              </a:lnSpc>
              <a:spcBef>
                <a:spcPct val="0"/>
              </a:spcBef>
              <a:spcAft>
                <a:spcPct val="15000"/>
              </a:spcAft>
              <a:buClrTx/>
              <a:buSzTx/>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F2F2F"/>
                </a:solidFill>
                <a:effectLst/>
                <a:uLnTx/>
                <a:uFillTx/>
                <a:latin typeface="Segoe UI Semibold"/>
                <a:ea typeface="+mj-ea"/>
                <a:cs typeface="+mj-cs"/>
              </a:rPr>
              <a:t>Which content will be helpful for your training plan?</a:t>
            </a:r>
            <a:endParaRPr kumimoji="0" lang="en-US" sz="3200" b="1"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313932"/>
          </a:xfrm>
          <a:prstGeom prst="rect">
            <a:avLst/>
          </a:prstGeom>
        </p:spPr>
        <p:txBody>
          <a:bodyPr wrap="square" anchor="t">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ea typeface="+mn-ea"/>
                <a:cs typeface="Segoe UI Semilight"/>
              </a:rPr>
              <a:t>Hyperlink and list the content below for future reference</a:t>
            </a:r>
            <a:endPar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67744487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361910" y="3016172"/>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a:ln>
                <a:noFill/>
              </a:ln>
              <a:solidFill>
                <a:srgbClr val="2F2F2F"/>
              </a:solidFill>
              <a:effectLst/>
              <a:uLnTx/>
              <a:uFillTx/>
              <a:latin typeface="Segoe UI Semilight"/>
              <a:ea typeface="+mj-ea"/>
              <a:cs typeface="Segoe UI Semilight"/>
            </a:endParaRP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5074794" cy="115052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Early Adopter and Champions programs</a:t>
            </a:r>
          </a:p>
        </p:txBody>
      </p:sp>
    </p:spTree>
    <p:extLst>
      <p:ext uri="{BB962C8B-B14F-4D97-AF65-F5344CB8AC3E}">
        <p14:creationId xmlns:p14="http://schemas.microsoft.com/office/powerpoint/2010/main" val="19349861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C1C516-A3C2-4A42-BE8A-88A561178F95}"/>
              </a:ext>
            </a:extLst>
          </p:cNvPr>
          <p:cNvSpPr>
            <a:spLocks noGrp="1"/>
          </p:cNvSpPr>
          <p:nvPr>
            <p:ph type="title" idx="4294967295"/>
          </p:nvPr>
        </p:nvSpPr>
        <p:spPr>
          <a:xfrm>
            <a:off x="463511" y="1562269"/>
            <a:ext cx="4521200" cy="900113"/>
          </a:xfrm>
          <a:prstGeom prst="rect">
            <a:avLst/>
          </a:prstGeom>
        </p:spPr>
        <p:txBody>
          <a:bodyPr anchor="t"/>
          <a:lstStyle/>
          <a:p>
            <a:r>
              <a:rPr lang="en-US" sz="3200"/>
              <a:t>Launch your Early Adopter Program</a:t>
            </a:r>
          </a:p>
        </p:txBody>
      </p:sp>
      <p:sp>
        <p:nvSpPr>
          <p:cNvPr id="10" name="TextBox 9">
            <a:extLst>
              <a:ext uri="{FF2B5EF4-FFF2-40B4-BE49-F238E27FC236}">
                <a16:creationId xmlns:a16="http://schemas.microsoft.com/office/drawing/2014/main" id="{380323F7-BBC8-48B9-9F7B-20D520FEEDB8}"/>
              </a:ext>
            </a:extLst>
          </p:cNvPr>
          <p:cNvSpPr txBox="1"/>
          <p:nvPr/>
        </p:nvSpPr>
        <p:spPr>
          <a:xfrm>
            <a:off x="297466" y="2856736"/>
            <a:ext cx="4521200" cy="2828467"/>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Use </a:t>
            </a: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hlinkClick r:id="rId2"/>
              </a:rPr>
              <a:t>Microsoft’s Early Adopter Guide</a:t>
            </a: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 to build and launch your Early Adopter Program.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161716"/>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The guide includes: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Program timelines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Communications and training samples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Survey templates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161716"/>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161716"/>
              </a:solidFill>
              <a:effectLst/>
              <a:uLnTx/>
              <a:uFillTx/>
              <a:latin typeface="Segoe UI Semilight"/>
              <a:ea typeface="+mn-ea"/>
              <a:cs typeface="Segoe UI Semilight"/>
            </a:endParaRPr>
          </a:p>
        </p:txBody>
      </p:sp>
      <p:pic>
        <p:nvPicPr>
          <p:cNvPr id="2" name="Picture 1">
            <a:extLst>
              <a:ext uri="{FF2B5EF4-FFF2-40B4-BE49-F238E27FC236}">
                <a16:creationId xmlns:a16="http://schemas.microsoft.com/office/drawing/2014/main" id="{C693C545-CC34-4F56-95D8-F11E691EFF57}"/>
              </a:ext>
            </a:extLst>
          </p:cNvPr>
          <p:cNvPicPr>
            <a:picLocks noChangeAspect="1"/>
          </p:cNvPicPr>
          <p:nvPr/>
        </p:nvPicPr>
        <p:blipFill>
          <a:blip r:embed="rId3"/>
          <a:stretch>
            <a:fillRect/>
          </a:stretch>
        </p:blipFill>
        <p:spPr>
          <a:xfrm>
            <a:off x="5823267" y="2222669"/>
            <a:ext cx="5905222" cy="3333197"/>
          </a:xfrm>
          <a:prstGeom prst="rect">
            <a:avLst/>
          </a:prstGeom>
        </p:spPr>
      </p:pic>
    </p:spTree>
    <p:extLst>
      <p:ext uri="{BB962C8B-B14F-4D97-AF65-F5344CB8AC3E}">
        <p14:creationId xmlns:p14="http://schemas.microsoft.com/office/powerpoint/2010/main" val="22584683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FBF838-7EEC-2140-B487-BBBB4F509D3E}"/>
              </a:ext>
            </a:extLst>
          </p:cNvPr>
          <p:cNvSpPr txBox="1">
            <a:spLocks/>
          </p:cNvSpPr>
          <p:nvPr/>
        </p:nvSpPr>
        <p:spPr>
          <a:xfrm>
            <a:off x="276329" y="1909410"/>
            <a:ext cx="5713413" cy="4380858"/>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Find enthusiastic Champions who can commit time and effort.</a:t>
            </a:r>
            <a:endParaRPr kumimoji="0" lang="en-US" sz="2400" b="0" i="0" u="none" strike="noStrike" kern="1200" cap="none" spc="0" normalizeH="0" baseline="0" noProof="0">
              <a:ln>
                <a:noFill/>
              </a:ln>
              <a:gradFill>
                <a:gsLst>
                  <a:gs pos="1250">
                    <a:srgbClr val="2F2F2F"/>
                  </a:gs>
                  <a:gs pos="100000">
                    <a:srgbClr val="2F2F2F"/>
                  </a:gs>
                </a:gsLst>
                <a:lin ang="5400000" scaled="0"/>
              </a:gradFill>
              <a:effectLst/>
              <a:uLnTx/>
              <a:uFillTx/>
              <a:latin typeface="Segoe UI Semilight"/>
              <a:ea typeface="+mn-ea"/>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Build a Yammer group for Champions to share updates and successes.</a:t>
            </a:r>
            <a:endParaRPr lang="en-US" sz="1600" b="0" i="0" u="none" strike="noStrike" kern="1200" cap="none" spc="0" baseline="0" noProof="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Provide materials ready to support their work with teams and individuals (e.g., brown bag sessions).</a:t>
            </a:r>
            <a:endParaRPr lang="en-US" sz="1600" b="0" i="0" u="none" strike="noStrike" kern="1200" cap="none" spc="0" baseline="0" noProof="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Ensure a regular rhythm for discussions with the Champions on what’s working and what’s not.</a:t>
            </a:r>
            <a:endParaRPr lang="en-US" sz="1600" b="0" i="0" u="none" strike="noStrike" kern="1200" cap="none" spc="0" baseline="0" noProof="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Design a program to engage and recognize their effort, such as providing privileged access to relevant events or speaking engagements.</a:t>
            </a:r>
            <a:endParaRPr lang="en-US" sz="1600" b="0" i="0" u="none" strike="noStrike" kern="1200" cap="none" spc="0" baseline="0" noProof="0">
              <a:solidFill>
                <a:srgbClr val="000000"/>
              </a:solidFill>
              <a:latin typeface="Segoe UI Semilight"/>
              <a:cs typeface="Segoe UI Semilight"/>
            </a:endParaRPr>
          </a:p>
        </p:txBody>
      </p:sp>
      <p:sp>
        <p:nvSpPr>
          <p:cNvPr id="8" name="Text Placeholder 3">
            <a:extLst>
              <a:ext uri="{FF2B5EF4-FFF2-40B4-BE49-F238E27FC236}">
                <a16:creationId xmlns:a16="http://schemas.microsoft.com/office/drawing/2014/main" id="{3FA24974-768F-8B4A-9897-7A6FA5E7012C}"/>
              </a:ext>
            </a:extLst>
          </p:cNvPr>
          <p:cNvSpPr txBox="1">
            <a:spLocks/>
          </p:cNvSpPr>
          <p:nvPr/>
        </p:nvSpPr>
        <p:spPr>
          <a:xfrm>
            <a:off x="6333175" y="1909410"/>
            <a:ext cx="5561012" cy="3354568"/>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a:ln>
                  <a:noFill/>
                </a:ln>
                <a:solidFill>
                  <a:srgbClr val="000000"/>
                </a:solidFill>
                <a:effectLst/>
                <a:uLnTx/>
                <a:uFillTx/>
                <a:latin typeface="Segoe UI Semilight"/>
                <a:cs typeface="Segoe UI Semilight"/>
              </a:rPr>
              <a:t>Communicate to individuals about the </a:t>
            </a:r>
            <a:r>
              <a:rPr lang="en-US" sz="1600">
                <a:solidFill>
                  <a:srgbClr val="000000"/>
                </a:solidFill>
                <a:latin typeface="Segoe UI Semilight"/>
                <a:cs typeface="Segoe UI Semilight"/>
              </a:rPr>
              <a:t>Champions' role and</a:t>
            </a:r>
            <a:r>
              <a:rPr kumimoji="0" lang="en-US" sz="1600" b="0" i="0" u="none" strike="noStrike" kern="1200" cap="none" spc="0" normalizeH="0" baseline="0" noProof="0">
                <a:ln>
                  <a:noFill/>
                </a:ln>
                <a:solidFill>
                  <a:srgbClr val="000000"/>
                </a:solidFill>
                <a:effectLst/>
                <a:uLnTx/>
                <a:uFillTx/>
                <a:latin typeface="Segoe UI Semilight"/>
                <a:cs typeface="Segoe UI Semilight"/>
              </a:rPr>
              <a:t> </a:t>
            </a:r>
            <a:r>
              <a:rPr lang="en-US" sz="1600">
                <a:solidFill>
                  <a:srgbClr val="000000"/>
                </a:solidFill>
                <a:latin typeface="Segoe UI Semilight"/>
                <a:cs typeface="Segoe UI Semilight"/>
              </a:rPr>
              <a:t>how to find them </a:t>
            </a:r>
            <a:r>
              <a:rPr kumimoji="0" lang="en-US" sz="1600" b="0" i="0" u="none" strike="noStrike" kern="1200" cap="none" spc="0" normalizeH="0" baseline="0" noProof="0">
                <a:ln>
                  <a:noFill/>
                </a:ln>
                <a:solidFill>
                  <a:srgbClr val="000000"/>
                </a:solidFill>
                <a:effectLst/>
                <a:uLnTx/>
                <a:uFillTx/>
                <a:latin typeface="Segoe UI Semilight"/>
                <a:cs typeface="Segoe UI Semilight"/>
              </a:rPr>
              <a:t>– remember, </a:t>
            </a:r>
            <a:r>
              <a:rPr lang="en-US" sz="1600">
                <a:solidFill>
                  <a:srgbClr val="000000"/>
                </a:solidFill>
                <a:latin typeface="Segoe UI Semilight"/>
                <a:cs typeface="Segoe UI Semilight"/>
              </a:rPr>
              <a:t>Champions</a:t>
            </a:r>
            <a:r>
              <a:rPr kumimoji="0" lang="en-US" sz="1600" b="0" i="0" u="none" strike="noStrike" kern="1200" cap="none" spc="0" normalizeH="0" baseline="0" noProof="0">
                <a:ln>
                  <a:noFill/>
                </a:ln>
                <a:solidFill>
                  <a:srgbClr val="000000"/>
                </a:solidFill>
                <a:effectLst/>
                <a:uLnTx/>
                <a:uFillTx/>
                <a:latin typeface="Segoe UI Semilight"/>
                <a:cs typeface="Segoe UI Semilight"/>
              </a:rPr>
              <a:t> are not IT </a:t>
            </a:r>
            <a:r>
              <a:rPr lang="en-US" sz="1600">
                <a:solidFill>
                  <a:srgbClr val="000000"/>
                </a:solidFill>
                <a:latin typeface="Segoe UI Semilight"/>
                <a:cs typeface="Segoe UI Semilight"/>
              </a:rPr>
              <a:t>support, but</a:t>
            </a:r>
            <a:r>
              <a:rPr kumimoji="0" lang="en-US" sz="1600" b="0" i="0" u="none" strike="noStrike" kern="1200" cap="none" spc="0" normalizeH="0" baseline="0" noProof="0">
                <a:ln>
                  <a:noFill/>
                </a:ln>
                <a:solidFill>
                  <a:srgbClr val="000000"/>
                </a:solidFill>
                <a:effectLst/>
                <a:uLnTx/>
                <a:uFillTx/>
                <a:latin typeface="Segoe UI Semilight"/>
                <a:cs typeface="Segoe UI Semilight"/>
              </a:rPr>
              <a:t> business representatives.</a:t>
            </a:r>
            <a:endParaRPr lang="en-US">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cs typeface="Segoe UI Semilight"/>
              </a:rPr>
              <a:t>Incorporate </a:t>
            </a:r>
            <a:r>
              <a:rPr kumimoji="0" lang="en-US" sz="1600" b="0" i="0" u="none" strike="noStrike" kern="1200" cap="none" spc="0" normalizeH="0" baseline="0" noProof="0">
                <a:ln>
                  <a:noFill/>
                </a:ln>
                <a:solidFill>
                  <a:srgbClr val="000000"/>
                </a:solidFill>
                <a:effectLst/>
                <a:uLnTx/>
                <a:uFillTx/>
                <a:latin typeface="Segoe UI Semilight"/>
                <a:cs typeface="Segoe UI Semilight"/>
                <a:hlinkClick r:id="rId3"/>
              </a:rPr>
              <a:t>Microsoft Office 365 training resources </a:t>
            </a:r>
            <a:r>
              <a:rPr kumimoji="0" lang="en-US" sz="1600" b="0" i="0" u="none" strike="noStrike" kern="1200" cap="none" spc="0" normalizeH="0" baseline="0" noProof="0">
                <a:ln>
                  <a:noFill/>
                </a:ln>
                <a:solidFill>
                  <a:srgbClr val="000000"/>
                </a:solidFill>
                <a:effectLst/>
                <a:uLnTx/>
                <a:uFillTx/>
                <a:latin typeface="Segoe UI Semilight"/>
                <a:cs typeface="Segoe UI Semilight"/>
              </a:rPr>
              <a:t>and custom learning into your own internal training site.</a:t>
            </a:r>
            <a:endParaRPr lang="en-US" sz="1600" b="0" i="0" u="none" strike="noStrike" kern="1200" cap="none" spc="0" baseline="0" noProof="0">
              <a:solidFill>
                <a:srgbClr val="000000"/>
              </a:solidFill>
              <a:latin typeface="Segoe UI Semilight"/>
              <a:cs typeface="Segoe UI Semilight"/>
            </a:endParaRPr>
          </a:p>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a:ln>
                  <a:noFill/>
                </a:ln>
                <a:solidFill>
                  <a:srgbClr val="000000"/>
                </a:solidFill>
                <a:effectLst/>
                <a:uLnTx/>
                <a:uFillTx/>
                <a:latin typeface="Segoe UI Semilight"/>
                <a:cs typeface="Segoe UI Semilight"/>
              </a:rPr>
              <a:t>Create a contest (e.g. scavenger hunts and giveaways)</a:t>
            </a:r>
            <a:r>
              <a:rPr lang="en-US" sz="1600">
                <a:solidFill>
                  <a:srgbClr val="000000"/>
                </a:solidFill>
                <a:latin typeface="Segoe UI Semilight"/>
                <a:cs typeface="Segoe UI Semilight"/>
              </a:rPr>
              <a:t> between</a:t>
            </a:r>
            <a:r>
              <a:rPr kumimoji="0" lang="en-US" sz="1600" b="0" i="0" u="none" strike="noStrike" kern="1200" cap="none" spc="0" normalizeH="0" baseline="0" noProof="0">
                <a:ln>
                  <a:noFill/>
                </a:ln>
                <a:solidFill>
                  <a:srgbClr val="000000"/>
                </a:solidFill>
                <a:effectLst/>
                <a:uLnTx/>
                <a:uFillTx/>
                <a:latin typeface="Segoe UI Semilight"/>
                <a:cs typeface="Segoe UI Semilight"/>
              </a:rPr>
              <a:t> departments to encourage people to interact with Microsoft 365.</a:t>
            </a:r>
            <a:endParaRPr lang="en-US" sz="1600" b="0" i="0" u="none" strike="noStrike" kern="1200" cap="none" spc="0" baseline="0" noProof="0">
              <a:solidFill>
                <a:srgbClr val="000000"/>
              </a:solidFill>
              <a:latin typeface="Segoe UI Semilight"/>
              <a:cs typeface="Segoe UI Semilight"/>
            </a:endParaRPr>
          </a:p>
        </p:txBody>
      </p:sp>
      <p:sp>
        <p:nvSpPr>
          <p:cNvPr id="9" name="Title 2">
            <a:extLst>
              <a:ext uri="{FF2B5EF4-FFF2-40B4-BE49-F238E27FC236}">
                <a16:creationId xmlns:a16="http://schemas.microsoft.com/office/drawing/2014/main" id="{859F4FD4-6D78-7540-99AA-A56EBBE66FE6}"/>
              </a:ext>
            </a:extLst>
          </p:cNvPr>
          <p:cNvSpPr txBox="1">
            <a:spLocks/>
          </p:cNvSpPr>
          <p:nvPr/>
        </p:nvSpPr>
        <p:spPr>
          <a:xfrm>
            <a:off x="419737" y="846848"/>
            <a:ext cx="11474450" cy="4978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GB" sz="3100" b="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Champions Program planning checklist</a:t>
            </a:r>
          </a:p>
        </p:txBody>
      </p:sp>
      <p:sp>
        <p:nvSpPr>
          <p:cNvPr id="5" name="TextBox 4">
            <a:extLst>
              <a:ext uri="{FF2B5EF4-FFF2-40B4-BE49-F238E27FC236}">
                <a16:creationId xmlns:a16="http://schemas.microsoft.com/office/drawing/2014/main" id="{87900F22-45F7-44B9-B19B-BD60477F2F3F}"/>
              </a:ext>
            </a:extLst>
          </p:cNvPr>
          <p:cNvSpPr txBox="1"/>
          <p:nvPr/>
        </p:nvSpPr>
        <p:spPr>
          <a:xfrm>
            <a:off x="7713522" y="5267739"/>
            <a:ext cx="3538331" cy="9602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1600">
                <a:solidFill>
                  <a:srgbClr val="000000"/>
                </a:solidFill>
                <a:latin typeface="Segoe UI Semibold" panose="020B0702040204020203" pitchFamily="34" charset="0"/>
                <a:cs typeface="Segoe UI Semibold" panose="020B0702040204020203" pitchFamily="34" charset="0"/>
              </a:rPr>
              <a:t>Need more help? </a:t>
            </a:r>
            <a:r>
              <a:rPr lang="en-US" sz="1600">
                <a:solidFill>
                  <a:srgbClr val="000000"/>
                </a:solidFill>
                <a:latin typeface="Segoe UI Semilight" panose="020B0402040204020203" pitchFamily="34" charset="0"/>
                <a:cs typeface="Segoe UI Semilight" panose="020B0402040204020203" pitchFamily="34" charset="0"/>
              </a:rPr>
              <a:t>Use </a:t>
            </a: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4"/>
              </a:rPr>
              <a:t>Microsoft's Champions Program Guide</a:t>
            </a: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 to build your program.</a:t>
            </a:r>
          </a:p>
        </p:txBody>
      </p:sp>
    </p:spTree>
    <p:extLst>
      <p:ext uri="{BB962C8B-B14F-4D97-AF65-F5344CB8AC3E}">
        <p14:creationId xmlns:p14="http://schemas.microsoft.com/office/powerpoint/2010/main" val="106312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4B8A0D-463D-4E6E-99BB-5C62AD77B86A}"/>
              </a:ext>
            </a:extLst>
          </p:cNvPr>
          <p:cNvSpPr txBox="1"/>
          <p:nvPr/>
        </p:nvSpPr>
        <p:spPr>
          <a:xfrm>
            <a:off x="309738" y="3089075"/>
            <a:ext cx="5598204" cy="1557349"/>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Jumpstart your implementation with </a:t>
            </a: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2"/>
              </a:rPr>
              <a:t>pre-defined rollout timelines and plans</a:t>
            </a:r>
            <a:r>
              <a:rPr lang="en-US" sz="1600">
                <a:gradFill>
                  <a:gsLst>
                    <a:gs pos="2917">
                      <a:srgbClr val="2F2F2F"/>
                    </a:gs>
                    <a:gs pos="30000">
                      <a:srgbClr val="2F2F2F"/>
                    </a:gs>
                  </a:gsLst>
                  <a:lin ang="5400000" scaled="0"/>
                </a:gradFill>
                <a:latin typeface="Segoe UI Semilight" panose="020B0402040204020203" pitchFamily="34" charset="0"/>
                <a:cs typeface="Segoe UI Semilight" panose="020B0402040204020203" pitchFamily="34" charset="0"/>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Use in Microsoft Project or save to Excel or Visual Studio Team Services for easy management.</a:t>
            </a:r>
          </a:p>
        </p:txBody>
      </p:sp>
      <p:sp>
        <p:nvSpPr>
          <p:cNvPr id="11" name="Title 1">
            <a:extLst>
              <a:ext uri="{FF2B5EF4-FFF2-40B4-BE49-F238E27FC236}">
                <a16:creationId xmlns:a16="http://schemas.microsoft.com/office/drawing/2014/main" id="{1D1A8EF3-7DA2-46DE-B2FE-4D585A9DE0D2}"/>
              </a:ext>
            </a:extLst>
          </p:cNvPr>
          <p:cNvSpPr txBox="1">
            <a:spLocks/>
          </p:cNvSpPr>
          <p:nvPr/>
        </p:nvSpPr>
        <p:spPr>
          <a:xfrm>
            <a:off x="309738" y="1055113"/>
            <a:ext cx="4299207" cy="4175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3200">
                <a:gradFill>
                  <a:gsLst>
                    <a:gs pos="1250">
                      <a:srgbClr val="2F2F2F"/>
                    </a:gs>
                    <a:gs pos="100000">
                      <a:srgbClr val="2F2F2F"/>
                    </a:gs>
                  </a:gsLst>
                  <a:lin ang="5400000" scaled="0"/>
                </a:gradFill>
                <a:latin typeface="Segoe UI Semibold"/>
              </a:rPr>
              <a:t>Capture your plans with sample timelines</a:t>
            </a:r>
            <a:r>
              <a:rPr kumimoji="0" lang="en-US" sz="32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 and templates</a:t>
            </a:r>
          </a:p>
        </p:txBody>
      </p:sp>
      <p:sp>
        <p:nvSpPr>
          <p:cNvPr id="2" name="TextBox 1">
            <a:extLst>
              <a:ext uri="{FF2B5EF4-FFF2-40B4-BE49-F238E27FC236}">
                <a16:creationId xmlns:a16="http://schemas.microsoft.com/office/drawing/2014/main" id="{315AE1B8-F69A-415E-9511-01E303243805}"/>
              </a:ext>
            </a:extLst>
          </p:cNvPr>
          <p:cNvSpPr txBox="1"/>
          <p:nvPr/>
        </p:nvSpPr>
        <p:spPr>
          <a:xfrm>
            <a:off x="7713522" y="5267739"/>
            <a:ext cx="3538331"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3"/>
              </a:rPr>
              <a:t>Adoption Plan Enterprise Templates</a:t>
            </a:r>
            <a:endPar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6E8D1A37-E5B5-4578-9585-747B8791D255}"/>
              </a:ext>
            </a:extLst>
          </p:cNvPr>
          <p:cNvPicPr>
            <a:picLocks noChangeAspect="1"/>
          </p:cNvPicPr>
          <p:nvPr/>
        </p:nvPicPr>
        <p:blipFill>
          <a:blip r:embed="rId4"/>
          <a:stretch>
            <a:fillRect/>
          </a:stretch>
        </p:blipFill>
        <p:spPr>
          <a:xfrm>
            <a:off x="6992498" y="1699193"/>
            <a:ext cx="4980380" cy="32302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73709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550A5C-0A22-4A11-9F97-D3F4182244DA}"/>
              </a:ext>
            </a:extLst>
          </p:cNvPr>
          <p:cNvSpPr/>
          <p:nvPr/>
        </p:nvSpPr>
        <p:spPr bwMode="auto">
          <a:xfrm>
            <a:off x="8115043" y="3793480"/>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11A297E2-6CC0-4FD8-B1D2-D41DADFDA030}"/>
              </a:ext>
            </a:extLst>
          </p:cNvPr>
          <p:cNvSpPr/>
          <p:nvPr/>
        </p:nvSpPr>
        <p:spPr bwMode="auto">
          <a:xfrm>
            <a:off x="4207761" y="3789152"/>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E259F59A-71A1-4400-8F29-004BC9A96959}"/>
              </a:ext>
            </a:extLst>
          </p:cNvPr>
          <p:cNvSpPr/>
          <p:nvPr/>
        </p:nvSpPr>
        <p:spPr bwMode="auto">
          <a:xfrm>
            <a:off x="320119" y="3793479"/>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720D2C08-7DBD-4ACB-9AC9-FF84701F4D38}"/>
              </a:ext>
            </a:extLst>
          </p:cNvPr>
          <p:cNvSpPr/>
          <p:nvPr/>
        </p:nvSpPr>
        <p:spPr bwMode="auto">
          <a:xfrm>
            <a:off x="4209319" y="1080825"/>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502D8F77-7CA6-429A-9CFE-FBC7FA6759E4}"/>
              </a:ext>
            </a:extLst>
          </p:cNvPr>
          <p:cNvSpPr/>
          <p:nvPr/>
        </p:nvSpPr>
        <p:spPr bwMode="auto">
          <a:xfrm>
            <a:off x="8111291" y="1076375"/>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3CFF2AE3-4C3A-4787-AB25-7C8161D60C84}"/>
              </a:ext>
            </a:extLst>
          </p:cNvPr>
          <p:cNvSpPr/>
          <p:nvPr/>
        </p:nvSpPr>
        <p:spPr bwMode="auto">
          <a:xfrm>
            <a:off x="320119" y="1085272"/>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82C2755D-F5DF-4B66-9D14-7A71E83B6AEE}"/>
              </a:ext>
            </a:extLst>
          </p:cNvPr>
          <p:cNvPicPr>
            <a:picLocks noChangeAspect="1"/>
          </p:cNvPicPr>
          <p:nvPr/>
        </p:nvPicPr>
        <p:blipFill>
          <a:blip r:embed="rId3">
            <a:extLst/>
          </a:blip>
          <a:stretch>
            <a:fillRect/>
          </a:stretch>
        </p:blipFill>
        <p:spPr>
          <a:xfrm>
            <a:off x="533415" y="1526898"/>
            <a:ext cx="3273972" cy="1483065"/>
          </a:xfrm>
          <a:prstGeom prst="rect">
            <a:avLst/>
          </a:prstGeom>
          <a:ln>
            <a:noFill/>
          </a:ln>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C37005CF-1CB8-4B58-95FE-D0E578E12AED}"/>
              </a:ext>
            </a:extLst>
          </p:cNvPr>
          <p:cNvSpPr/>
          <p:nvPr/>
        </p:nvSpPr>
        <p:spPr bwMode="auto">
          <a:xfrm>
            <a:off x="320119" y="1017374"/>
            <a:ext cx="3773362"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Join Driving Adoption Tech Community</a:t>
            </a:r>
          </a:p>
        </p:txBody>
      </p:sp>
      <p:sp>
        <p:nvSpPr>
          <p:cNvPr id="13" name="Rectangle 12">
            <a:extLst>
              <a:ext uri="{FF2B5EF4-FFF2-40B4-BE49-F238E27FC236}">
                <a16:creationId xmlns:a16="http://schemas.microsoft.com/office/drawing/2014/main" id="{4DA3C6D9-6C70-4386-AD2C-982A9ED7188C}"/>
              </a:ext>
            </a:extLst>
          </p:cNvPr>
          <p:cNvSpPr/>
          <p:nvPr/>
        </p:nvSpPr>
        <p:spPr bwMode="auto">
          <a:xfrm>
            <a:off x="4461615" y="1017374"/>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Microsoft Docs</a:t>
            </a:r>
          </a:p>
        </p:txBody>
      </p:sp>
      <p:sp>
        <p:nvSpPr>
          <p:cNvPr id="14" name="Rectangle 13">
            <a:extLst>
              <a:ext uri="{FF2B5EF4-FFF2-40B4-BE49-F238E27FC236}">
                <a16:creationId xmlns:a16="http://schemas.microsoft.com/office/drawing/2014/main" id="{35E989AB-80D1-40E1-AFB7-44B43A9C5B3B}"/>
              </a:ext>
            </a:extLst>
          </p:cNvPr>
          <p:cNvSpPr/>
          <p:nvPr/>
        </p:nvSpPr>
        <p:spPr bwMode="auto">
          <a:xfrm>
            <a:off x="8300109" y="1017374"/>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Transform.microsoft.com</a:t>
            </a:r>
          </a:p>
        </p:txBody>
      </p:sp>
      <p:sp>
        <p:nvSpPr>
          <p:cNvPr id="15" name="Rectangle 14">
            <a:extLst>
              <a:ext uri="{FF2B5EF4-FFF2-40B4-BE49-F238E27FC236}">
                <a16:creationId xmlns:a16="http://schemas.microsoft.com/office/drawing/2014/main" id="{5CE503FB-CE17-4476-B51B-F8A6C01A2697}"/>
              </a:ext>
            </a:extLst>
          </p:cNvPr>
          <p:cNvSpPr/>
          <p:nvPr/>
        </p:nvSpPr>
        <p:spPr bwMode="auto">
          <a:xfrm>
            <a:off x="448943" y="3726607"/>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Microsoft Support</a:t>
            </a: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82828"/>
                </a:solidFill>
                <a:effectLst/>
                <a:uLnTx/>
                <a:uFillTx/>
                <a:latin typeface="Segoe UI Semilight" panose="020B0402040204020203" pitchFamily="34" charset="0"/>
                <a:ea typeface="+mn-ea"/>
                <a:cs typeface="Segoe UI Semilight" panose="020B0402040204020203" pitchFamily="34" charset="0"/>
              </a:rPr>
              <a:t> </a:t>
            </a: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6" name="Rectangle 15">
            <a:extLst>
              <a:ext uri="{FF2B5EF4-FFF2-40B4-BE49-F238E27FC236}">
                <a16:creationId xmlns:a16="http://schemas.microsoft.com/office/drawing/2014/main" id="{AF6FBC2A-8654-4DE9-96C3-8752DD2041E0}"/>
              </a:ext>
            </a:extLst>
          </p:cNvPr>
          <p:cNvSpPr/>
          <p:nvPr/>
        </p:nvSpPr>
        <p:spPr bwMode="auto">
          <a:xfrm>
            <a:off x="4296144" y="3726606"/>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0"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Productivity Library </a:t>
            </a:r>
          </a:p>
        </p:txBody>
      </p:sp>
      <p:sp>
        <p:nvSpPr>
          <p:cNvPr id="17" name="Rectangle 16">
            <a:extLst>
              <a:ext uri="{FF2B5EF4-FFF2-40B4-BE49-F238E27FC236}">
                <a16:creationId xmlns:a16="http://schemas.microsoft.com/office/drawing/2014/main" id="{FB05C0A3-C871-4180-BD4E-52F968DE9B40}"/>
              </a:ext>
            </a:extLst>
          </p:cNvPr>
          <p:cNvSpPr/>
          <p:nvPr/>
        </p:nvSpPr>
        <p:spPr bwMode="auto">
          <a:xfrm>
            <a:off x="8213031" y="3726605"/>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0"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a:cs typeface="Segoe UI Semilight"/>
              </a:rPr>
              <a:t>Product </a:t>
            </a:r>
            <a:r>
              <a:rPr lang="en-US" sz="1600">
                <a:ln w="3175">
                  <a:noFill/>
                </a:ln>
                <a:solidFill>
                  <a:srgbClr val="2F2F2F"/>
                </a:solidFill>
                <a:latin typeface="Segoe UI Semilight"/>
                <a:cs typeface="Segoe UI Semilight"/>
              </a:rPr>
              <a:t>Websites</a:t>
            </a: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pic>
        <p:nvPicPr>
          <p:cNvPr id="4" name="Picture 3">
            <a:extLst>
              <a:ext uri="{FF2B5EF4-FFF2-40B4-BE49-F238E27FC236}">
                <a16:creationId xmlns:a16="http://schemas.microsoft.com/office/drawing/2014/main" id="{DD3232AD-6E28-49CD-B7AA-3876C53907F0}"/>
              </a:ext>
            </a:extLst>
          </p:cNvPr>
          <p:cNvPicPr>
            <a:picLocks noChangeAspect="1"/>
          </p:cNvPicPr>
          <p:nvPr/>
        </p:nvPicPr>
        <p:blipFill rotWithShape="1">
          <a:blip r:embed="rId4"/>
          <a:srcRect b="4921"/>
          <a:stretch/>
        </p:blipFill>
        <p:spPr>
          <a:xfrm>
            <a:off x="4450292" y="1525926"/>
            <a:ext cx="3273973" cy="1483991"/>
          </a:xfrm>
          <a:prstGeom prst="rect">
            <a:avLst/>
          </a:prstGeom>
          <a:ln>
            <a:no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7EA3B39-9931-4D22-89AD-19D06B2207B2}"/>
              </a:ext>
            </a:extLst>
          </p:cNvPr>
          <p:cNvPicPr>
            <a:picLocks noChangeAspect="1"/>
          </p:cNvPicPr>
          <p:nvPr/>
        </p:nvPicPr>
        <p:blipFill rotWithShape="1">
          <a:blip r:embed="rId5"/>
          <a:srcRect b="7946"/>
          <a:stretch/>
        </p:blipFill>
        <p:spPr>
          <a:xfrm>
            <a:off x="559544" y="4226178"/>
            <a:ext cx="3273973" cy="1478585"/>
          </a:xfrm>
          <a:prstGeom prst="rect">
            <a:avLst/>
          </a:prstGeom>
          <a:ln>
            <a:noFill/>
          </a:ln>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5D7C2B65-1BDC-4653-B61A-5BA79EF40669}"/>
              </a:ext>
            </a:extLst>
          </p:cNvPr>
          <p:cNvPicPr>
            <a:picLocks noChangeAspect="1"/>
          </p:cNvPicPr>
          <p:nvPr/>
        </p:nvPicPr>
        <p:blipFill>
          <a:blip r:embed="rId6">
            <a:extLst/>
          </a:blip>
          <a:stretch>
            <a:fillRect/>
          </a:stretch>
        </p:blipFill>
        <p:spPr>
          <a:xfrm>
            <a:off x="8378647" y="4234942"/>
            <a:ext cx="3273972" cy="1475929"/>
          </a:xfrm>
          <a:prstGeom prst="rect">
            <a:avLst/>
          </a:prstGeom>
          <a:ln>
            <a:noFill/>
          </a:ln>
          <a:effectLst>
            <a:outerShdw blurRad="50800" dist="38100" dir="5400000" algn="t" rotWithShape="0">
              <a:prstClr val="black">
                <a:alpha val="40000"/>
              </a:prstClr>
            </a:outerShdw>
          </a:effectLst>
        </p:spPr>
      </p:pic>
      <p:sp>
        <p:nvSpPr>
          <p:cNvPr id="2" name="Rectangle 1">
            <a:extLst>
              <a:ext uri="{FF2B5EF4-FFF2-40B4-BE49-F238E27FC236}">
                <a16:creationId xmlns:a16="http://schemas.microsoft.com/office/drawing/2014/main" id="{E4299F58-8C09-46D0-855D-1846E9C1919F}"/>
              </a:ext>
            </a:extLst>
          </p:cNvPr>
          <p:cNvSpPr/>
          <p:nvPr/>
        </p:nvSpPr>
        <p:spPr bwMode="auto">
          <a:xfrm>
            <a:off x="535940" y="3085668"/>
            <a:ext cx="3303673"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7"/>
              </a:rPr>
              <a:t>https://techcommunity.microsoft.com</a:t>
            </a:r>
            <a:endPar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a:ea typeface="+mn-ea"/>
                <a:cs typeface="+mn-cs"/>
              </a:rPr>
              <a:t>Collaborate, share, and learn from experts</a:t>
            </a:r>
            <a:endParaRPr kumimoji="0" lang="en-US" sz="10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ABF1FD01-1532-437C-BBF3-23005D9CAA16}"/>
              </a:ext>
            </a:extLst>
          </p:cNvPr>
          <p:cNvSpPr/>
          <p:nvPr/>
        </p:nvSpPr>
        <p:spPr bwMode="auto">
          <a:xfrm>
            <a:off x="4448346" y="3089606"/>
            <a:ext cx="3470932"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8"/>
              </a:rPr>
              <a:t>https://docs.microsoft.com</a:t>
            </a: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rPr>
              <a:t> </a:t>
            </a: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a:ea typeface="+mn-ea"/>
                <a:cs typeface="+mn-cs"/>
              </a:rPr>
              <a:t>Technical documentation for developers and IT professionals</a:t>
            </a:r>
            <a:endParaRPr kumimoji="0" lang="en-US" sz="1000" b="0" i="0" u="none" strike="noStrike" kern="1200" cap="none" spc="0" normalizeH="0" baseline="0" noProof="0">
              <a:ln w="3175">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sp>
        <p:nvSpPr>
          <p:cNvPr id="20" name="Rectangle 19">
            <a:extLst>
              <a:ext uri="{FF2B5EF4-FFF2-40B4-BE49-F238E27FC236}">
                <a16:creationId xmlns:a16="http://schemas.microsoft.com/office/drawing/2014/main" id="{6835BEC7-0F35-4332-A7CA-ECCFC8D02FF7}"/>
              </a:ext>
            </a:extLst>
          </p:cNvPr>
          <p:cNvSpPr/>
          <p:nvPr/>
        </p:nvSpPr>
        <p:spPr bwMode="auto">
          <a:xfrm>
            <a:off x="575695" y="5812889"/>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a:ln w="3175">
                  <a:noFill/>
                </a:ln>
                <a:solidFill>
                  <a:srgbClr val="2D78D7"/>
                </a:solidFill>
                <a:effectLst/>
                <a:uLnTx/>
                <a:uFillTx/>
                <a:latin typeface="Segoe UI"/>
                <a:ea typeface="+mn-ea"/>
                <a:cs typeface="Segoe UI Light" panose="020B0502040204020203" pitchFamily="34" charset="0"/>
                <a:hlinkClick r:id="rId9"/>
              </a:rPr>
              <a:t>http://support.microsoft.com</a:t>
            </a:r>
            <a:r>
              <a:rPr kumimoji="0" lang="en-US" sz="1200" b="0" i="0" u="none" strike="noStrike" kern="1200" cap="none" spc="0" normalizeH="0" baseline="0" noProof="0">
                <a:ln w="3175">
                  <a:noFill/>
                </a:ln>
                <a:solidFill>
                  <a:srgbClr val="2D78D7"/>
                </a:solidFill>
                <a:effectLst/>
                <a:uLnTx/>
                <a:uFillTx/>
                <a:latin typeface="Segoe UI"/>
                <a:ea typeface="+mn-ea"/>
                <a:cs typeface="Segoe UI Light" panose="020B0502040204020203" pitchFamily="34" charset="0"/>
              </a:rPr>
              <a:t> </a:t>
            </a: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a:ln w="3175">
                  <a:noFill/>
                </a:ln>
                <a:solidFill>
                  <a:srgbClr val="282828"/>
                </a:solidFill>
                <a:effectLst/>
                <a:uLnTx/>
                <a:uFillTx/>
                <a:latin typeface="Segoe UI"/>
                <a:ea typeface="+mn-ea"/>
                <a:cs typeface="Segoe UI Light" panose="020B0502040204020203" pitchFamily="34" charset="0"/>
              </a:rPr>
              <a:t>Access FAQ and support documentation</a:t>
            </a:r>
          </a:p>
        </p:txBody>
      </p:sp>
      <p:sp>
        <p:nvSpPr>
          <p:cNvPr id="21" name="Rectangle 20">
            <a:extLst>
              <a:ext uri="{FF2B5EF4-FFF2-40B4-BE49-F238E27FC236}">
                <a16:creationId xmlns:a16="http://schemas.microsoft.com/office/drawing/2014/main" id="{81C8528E-145B-4F30-A00D-C2220E546618}"/>
              </a:ext>
            </a:extLst>
          </p:cNvPr>
          <p:cNvSpPr/>
          <p:nvPr/>
        </p:nvSpPr>
        <p:spPr bwMode="auto">
          <a:xfrm>
            <a:off x="4488101" y="5812224"/>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hlinkClick r:id="rId10"/>
              </a:rPr>
              <a:t>http://aka.ms/productivitylibrary</a:t>
            </a:r>
            <a:endParaRPr kumimoji="0" lang="en-US" sz="12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endParaRP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rPr>
              <a:t>Library of scenarios with assets and training</a:t>
            </a:r>
          </a:p>
        </p:txBody>
      </p:sp>
      <p:sp>
        <p:nvSpPr>
          <p:cNvPr id="22" name="Rectangle 21">
            <a:extLst>
              <a:ext uri="{FF2B5EF4-FFF2-40B4-BE49-F238E27FC236}">
                <a16:creationId xmlns:a16="http://schemas.microsoft.com/office/drawing/2014/main" id="{F0237FBA-2FF1-4F8F-9772-D7C2D2E96241}"/>
              </a:ext>
            </a:extLst>
          </p:cNvPr>
          <p:cNvSpPr/>
          <p:nvPr/>
        </p:nvSpPr>
        <p:spPr bwMode="auto">
          <a:xfrm>
            <a:off x="8405771" y="5812224"/>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hlinkClick r:id="rId11"/>
              </a:rPr>
              <a:t>http://www.microsoft365.com</a:t>
            </a:r>
            <a:r>
              <a:rPr kumimoji="0" lang="en-US" sz="14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rPr>
              <a:t> </a:t>
            </a: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rPr>
              <a:t>Product specific websites for additional details</a:t>
            </a:r>
          </a:p>
        </p:txBody>
      </p:sp>
      <p:sp>
        <p:nvSpPr>
          <p:cNvPr id="23" name="Rectangle 22">
            <a:extLst>
              <a:ext uri="{FF2B5EF4-FFF2-40B4-BE49-F238E27FC236}">
                <a16:creationId xmlns:a16="http://schemas.microsoft.com/office/drawing/2014/main" id="{168C5CE6-8992-4EA2-A2BF-067C443E401F}"/>
              </a:ext>
            </a:extLst>
          </p:cNvPr>
          <p:cNvSpPr/>
          <p:nvPr/>
        </p:nvSpPr>
        <p:spPr bwMode="auto">
          <a:xfrm>
            <a:off x="8366015" y="3092107"/>
            <a:ext cx="3303673"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12"/>
              </a:rPr>
              <a:t>https://transform.microsoft.com</a:t>
            </a:r>
            <a:endPar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rPr>
              <a:t>Resources to help you plan your transformation</a:t>
            </a:r>
            <a:endParaRPr kumimoji="0" lang="en-US" sz="600" b="0" i="0" u="none" strike="noStrike" kern="1200" cap="none" spc="0" normalizeH="0" baseline="0" noProof="0">
              <a:ln w="3175">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pic>
        <p:nvPicPr>
          <p:cNvPr id="10" name="Picture 9">
            <a:extLst>
              <a:ext uri="{FF2B5EF4-FFF2-40B4-BE49-F238E27FC236}">
                <a16:creationId xmlns:a16="http://schemas.microsoft.com/office/drawing/2014/main" id="{7FA95EC3-BD25-487F-A897-D27F5B8BDB94}"/>
              </a:ext>
            </a:extLst>
          </p:cNvPr>
          <p:cNvPicPr>
            <a:picLocks noChangeAspect="1"/>
          </p:cNvPicPr>
          <p:nvPr/>
        </p:nvPicPr>
        <p:blipFill>
          <a:blip r:embed="rId13"/>
          <a:stretch>
            <a:fillRect/>
          </a:stretch>
        </p:blipFill>
        <p:spPr>
          <a:xfrm>
            <a:off x="8333487" y="1532027"/>
            <a:ext cx="3304566" cy="1478180"/>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EBCE77E3-92CC-49F6-8520-A80C33A60B10}"/>
              </a:ext>
            </a:extLst>
          </p:cNvPr>
          <p:cNvPicPr>
            <a:picLocks noChangeAspect="1"/>
          </p:cNvPicPr>
          <p:nvPr/>
        </p:nvPicPr>
        <p:blipFill rotWithShape="1">
          <a:blip r:embed="rId14"/>
          <a:srcRect b="41273"/>
          <a:stretch/>
        </p:blipFill>
        <p:spPr>
          <a:xfrm>
            <a:off x="4468168" y="4244264"/>
            <a:ext cx="3263365" cy="1464216"/>
          </a:xfrm>
          <a:prstGeom prst="rect">
            <a:avLst/>
          </a:prstGeom>
          <a:effectLst>
            <a:outerShdw blurRad="50800" dist="38100" dir="5400000" algn="t" rotWithShape="0">
              <a:prstClr val="black">
                <a:alpha val="40000"/>
              </a:prstClr>
            </a:outerShdw>
          </a:effectLst>
        </p:spPr>
      </p:pic>
      <p:sp>
        <p:nvSpPr>
          <p:cNvPr id="33" name="TextBox 32">
            <a:extLst>
              <a:ext uri="{FF2B5EF4-FFF2-40B4-BE49-F238E27FC236}">
                <a16:creationId xmlns:a16="http://schemas.microsoft.com/office/drawing/2014/main" id="{BFF6D90F-850C-4D4D-BA84-8DEBD2B70D9B}"/>
              </a:ext>
            </a:extLst>
          </p:cNvPr>
          <p:cNvSpPr txBox="1"/>
          <p:nvPr/>
        </p:nvSpPr>
        <p:spPr>
          <a:xfrm>
            <a:off x="306983" y="381853"/>
            <a:ext cx="11540888" cy="5847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a:ea typeface="+mn-ea"/>
                <a:cs typeface="Segoe UI Semibold"/>
              </a:rPr>
              <a:t>Bookmark Microsoft adoption resources</a:t>
            </a:r>
          </a:p>
        </p:txBody>
      </p:sp>
    </p:spTree>
    <p:extLst>
      <p:ext uri="{BB962C8B-B14F-4D97-AF65-F5344CB8AC3E}">
        <p14:creationId xmlns:p14="http://schemas.microsoft.com/office/powerpoint/2010/main" val="8987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7162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0EBC98-C787-FC43-B1E1-6F8E7577E9F4}"/>
              </a:ext>
            </a:extLst>
          </p:cNvPr>
          <p:cNvSpPr txBox="1">
            <a:spLocks/>
          </p:cNvSpPr>
          <p:nvPr/>
        </p:nvSpPr>
        <p:spPr>
          <a:xfrm>
            <a:off x="435936" y="639914"/>
            <a:ext cx="10802938" cy="4429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2282626851"/>
              </p:ext>
            </p:extLst>
          </p:nvPr>
        </p:nvGraphicFramePr>
        <p:xfrm>
          <a:off x="506984" y="1321652"/>
          <a:ext cx="11095012" cy="5157525"/>
        </p:xfrm>
        <a:graphic>
          <a:graphicData uri="http://schemas.openxmlformats.org/drawingml/2006/table">
            <a:tbl>
              <a:tblPr>
                <a:tableStyleId>{0505E3EF-67EA-436B-97B2-0124C06EBD24}</a:tableStyleId>
              </a:tblPr>
              <a:tblGrid>
                <a:gridCol w="352228">
                  <a:extLst>
                    <a:ext uri="{9D8B030D-6E8A-4147-A177-3AD203B41FA5}">
                      <a16:colId xmlns:a16="http://schemas.microsoft.com/office/drawing/2014/main" val="100001331"/>
                    </a:ext>
                  </a:extLst>
                </a:gridCol>
                <a:gridCol w="1506896">
                  <a:extLst>
                    <a:ext uri="{9D8B030D-6E8A-4147-A177-3AD203B41FA5}">
                      <a16:colId xmlns:a16="http://schemas.microsoft.com/office/drawing/2014/main" val="690375846"/>
                    </a:ext>
                  </a:extLst>
                </a:gridCol>
                <a:gridCol w="3701484">
                  <a:extLst>
                    <a:ext uri="{9D8B030D-6E8A-4147-A177-3AD203B41FA5}">
                      <a16:colId xmlns:a16="http://schemas.microsoft.com/office/drawing/2014/main" val="370522775"/>
                    </a:ext>
                  </a:extLst>
                </a:gridCol>
                <a:gridCol w="2605195">
                  <a:extLst>
                    <a:ext uri="{9D8B030D-6E8A-4147-A177-3AD203B41FA5}">
                      <a16:colId xmlns:a16="http://schemas.microsoft.com/office/drawing/2014/main" val="2948598737"/>
                    </a:ext>
                  </a:extLst>
                </a:gridCol>
                <a:gridCol w="2929209">
                  <a:extLst>
                    <a:ext uri="{9D8B030D-6E8A-4147-A177-3AD203B41FA5}">
                      <a16:colId xmlns:a16="http://schemas.microsoft.com/office/drawing/2014/main" val="1194046653"/>
                    </a:ext>
                  </a:extLst>
                </a:gridCol>
              </a:tblGrid>
              <a:tr h="293665">
                <a:tc rowSpan="11">
                  <a:txBody>
                    <a:bodyPr/>
                    <a:lstStyle/>
                    <a:p>
                      <a:pPr algn="ctr">
                        <a:lnSpc>
                          <a:spcPct val="100000"/>
                        </a:lnSpc>
                      </a:pPr>
                      <a:r>
                        <a:rPr lang="en-US" sz="1200" kern="1200">
                          <a:ln w="3175">
                            <a:noFill/>
                          </a:ln>
                          <a:solidFill>
                            <a:schemeClr val="bg2"/>
                          </a:solidFill>
                          <a:latin typeface="+mj-lt"/>
                          <a:cs typeface="Segoe UI Semilight" panose="020B0402040204020203" pitchFamily="34" charset="0"/>
                        </a:rPr>
                        <a:t>Key roles</a:t>
                      </a:r>
                      <a:endParaRPr lang="en-US" sz="1200" b="1" i="0" kern="1200">
                        <a:ln w="3175">
                          <a:noFill/>
                        </a:ln>
                        <a:solidFill>
                          <a:schemeClr val="bg2"/>
                        </a:solidFill>
                        <a:latin typeface="+mj-lt"/>
                        <a:ea typeface="+mn-ea"/>
                        <a:cs typeface="Segoe UI Semilight" panose="020B0402040204020203" pitchFamily="34" charset="0"/>
                      </a:endParaRPr>
                    </a:p>
                  </a:txBody>
                  <a:tcPr marL="89642" marR="89642" marT="17928" marB="17928" vert="vert270" anchor="ctr">
                    <a:solidFill>
                      <a:srgbClr val="274B47"/>
                    </a:solidFill>
                  </a:tcPr>
                </a:tc>
                <a:tc>
                  <a:txBody>
                    <a:bodyPr/>
                    <a:lstStyle/>
                    <a:p>
                      <a:pPr algn="ctr">
                        <a:lnSpc>
                          <a:spcPct val="100000"/>
                        </a:lnSpc>
                      </a:pPr>
                      <a:r>
                        <a:rPr lang="en-US" sz="1200" kern="1200">
                          <a:ln w="3175">
                            <a:noFill/>
                          </a:ln>
                          <a:solidFill>
                            <a:schemeClr val="bg2"/>
                          </a:solidFill>
                          <a:latin typeface="+mj-lt"/>
                          <a:cs typeface="Segoe UI Semilight" panose="020B0402040204020203" pitchFamily="34" charset="0"/>
                        </a:rPr>
                        <a:t>Role</a:t>
                      </a:r>
                      <a:endParaRPr lang="en-US" sz="1200" b="1" i="0" kern="1200">
                        <a:ln w="3175">
                          <a:noFill/>
                        </a:ln>
                        <a:solidFill>
                          <a:schemeClr val="bg2"/>
                        </a:solidFill>
                        <a:latin typeface="+mj-lt"/>
                        <a:ea typeface="+mn-ea"/>
                        <a:cs typeface="Segoe UI Semilight" panose="020B0402040204020203" pitchFamily="34" charset="0"/>
                      </a:endParaRPr>
                    </a:p>
                  </a:txBody>
                  <a:tcPr marL="89642" marR="89642" marT="17928" marB="17928" anchor="ctr">
                    <a:solidFill>
                      <a:srgbClr val="274B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ln w="3175">
                            <a:noFill/>
                          </a:ln>
                          <a:solidFill>
                            <a:schemeClr val="bg2"/>
                          </a:solidFill>
                          <a:latin typeface="+mj-lt"/>
                          <a:cs typeface="Segoe UI Semilight" panose="020B0402040204020203" pitchFamily="34" charset="0"/>
                        </a:rPr>
                        <a:t>Responsibilities</a:t>
                      </a:r>
                      <a:endParaRPr lang="en-US" sz="1200" b="1" i="0" kern="1200">
                        <a:ln w="3175">
                          <a:noFill/>
                        </a:ln>
                        <a:solidFill>
                          <a:schemeClr val="bg2"/>
                        </a:solidFill>
                        <a:latin typeface="+mj-lt"/>
                        <a:ea typeface="+mn-ea"/>
                        <a:cs typeface="Segoe UI Semilight" panose="020B0402040204020203" pitchFamily="34" charset="0"/>
                      </a:endParaRPr>
                    </a:p>
                  </a:txBody>
                  <a:tcPr marL="143428" marR="0" marT="17928" marB="17928" anchor="ctr">
                    <a:solidFill>
                      <a:srgbClr val="274B47"/>
                    </a:solidFill>
                  </a:tcPr>
                </a:tc>
                <a:tc>
                  <a:txBody>
                    <a:bodyPr/>
                    <a:lstStyle/>
                    <a:p>
                      <a:pPr algn="ctr">
                        <a:lnSpc>
                          <a:spcPct val="100000"/>
                        </a:lnSpc>
                      </a:pPr>
                      <a:r>
                        <a:rPr lang="en-US" sz="1200" kern="1200">
                          <a:ln w="3175">
                            <a:noFill/>
                          </a:ln>
                          <a:solidFill>
                            <a:schemeClr val="bg2"/>
                          </a:solidFill>
                          <a:latin typeface="+mj-lt"/>
                          <a:cs typeface="Segoe UI Semilight" panose="020B0402040204020203" pitchFamily="34" charset="0"/>
                        </a:rPr>
                        <a:t>Department</a:t>
                      </a:r>
                      <a:endParaRPr lang="en-US" sz="1200" b="1" i="0" kern="1200">
                        <a:ln w="3175">
                          <a:noFill/>
                        </a:ln>
                        <a:solidFill>
                          <a:schemeClr val="bg2"/>
                        </a:solidFill>
                        <a:latin typeface="+mj-lt"/>
                        <a:ea typeface="+mn-ea"/>
                        <a:cs typeface="Segoe UI Semilight" panose="020B0402040204020203" pitchFamily="34" charset="0"/>
                      </a:endParaRPr>
                    </a:p>
                  </a:txBody>
                  <a:tcPr marL="143428" marR="143428" marT="17928" marB="17928" anchor="ctr">
                    <a:solidFill>
                      <a:srgbClr val="274B47"/>
                    </a:solidFill>
                  </a:tcPr>
                </a:tc>
                <a:tc>
                  <a:txBody>
                    <a:bodyPr/>
                    <a:lstStyle/>
                    <a:p>
                      <a:pPr algn="ctr">
                        <a:lnSpc>
                          <a:spcPct val="100000"/>
                        </a:lnSpc>
                      </a:pPr>
                      <a:r>
                        <a:rPr lang="en-US" sz="1200" b="1" i="0" kern="1200">
                          <a:ln w="3175">
                            <a:noFill/>
                          </a:ln>
                          <a:solidFill>
                            <a:schemeClr val="bg2"/>
                          </a:solidFill>
                          <a:latin typeface="+mj-lt"/>
                          <a:ea typeface="+mn-ea"/>
                          <a:cs typeface="Segoe UI Semilight" panose="020B0402040204020203" pitchFamily="34" charset="0"/>
                        </a:rPr>
                        <a:t>Team Member Identified for Role</a:t>
                      </a:r>
                    </a:p>
                  </a:txBody>
                  <a:tcPr marL="143428" marR="143428" marT="17928" marB="17928" anchor="ctr">
                    <a:solidFill>
                      <a:srgbClr val="274B47"/>
                    </a:solidFill>
                  </a:tcPr>
                </a:tc>
                <a:extLst>
                  <a:ext uri="{0D108BD9-81ED-4DB2-BD59-A6C34878D82A}">
                    <a16:rowId xmlns:a16="http://schemas.microsoft.com/office/drawing/2014/main" val="2642787202"/>
                  </a:ext>
                </a:extLst>
              </a:tr>
              <a:tr h="82436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Executive Sponsor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Actively participate in and use the Microsoft 365 capabilities to help drive and reinforce adoption</a:t>
                      </a:r>
                    </a:p>
                  </a:txBody>
                  <a:tcPr marL="91403" marR="0" marT="17928" marB="17928" anchor="ctr">
                    <a:solidFill>
                      <a:srgbClr val="E3F1EF"/>
                    </a:solid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VP, HR</a:t>
                      </a:r>
                    </a:p>
                  </a:txBody>
                  <a:tcPr marL="143428" marR="143428" marT="17928" marB="17928" anchor="ctr">
                    <a:solidFill>
                      <a:srgbClr val="E3F1EF"/>
                    </a:solid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Jane Doe</a:t>
                      </a:r>
                    </a:p>
                  </a:txBody>
                  <a:tcPr marL="143428" marR="143428" marT="17928" marB="17928" anchor="ctr">
                    <a:solidFill>
                      <a:srgbClr val="E3F1EF"/>
                    </a:solidFill>
                  </a:tcPr>
                </a:tc>
                <a:extLst>
                  <a:ext uri="{0D108BD9-81ED-4DB2-BD59-A6C34878D82A}">
                    <a16:rowId xmlns:a16="http://schemas.microsoft.com/office/drawing/2014/main" val="10001"/>
                  </a:ext>
                </a:extLst>
              </a:tr>
              <a:tr h="443301">
                <a:tc vMerge="1">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kern="1200">
                          <a:latin typeface="Segoe UI Semibold" panose="020B0702040204020203" pitchFamily="34" charset="0"/>
                          <a:cs typeface="Segoe UI Semibold" panose="020B0702040204020203" pitchFamily="34" charset="0"/>
                        </a:rPr>
                        <a:t>Success Owner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0002"/>
                  </a:ext>
                </a:extLst>
              </a:tr>
              <a:tr h="44330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Program Manager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225390172"/>
                  </a:ext>
                </a:extLst>
              </a:tr>
              <a:tr h="44330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Champions</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0003"/>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Training Lead</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10005"/>
                  </a:ext>
                </a:extLst>
              </a:tr>
              <a:tr h="469278">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Department Leads </a:t>
                      </a:r>
                      <a:r>
                        <a:rPr lang="en-US" sz="1000" kern="1200">
                          <a:latin typeface="Segoe UI Semilight" panose="020B0402040204020203" pitchFamily="34" charset="0"/>
                          <a:cs typeface="Segoe UI Semilight" panose="020B0402040204020203" pitchFamily="34" charset="0"/>
                        </a:rPr>
                        <a:t>(Stakeholders)</a:t>
                      </a:r>
                      <a:endParaRPr lang="en-US" sz="1000" b="1" i="0" kern="1200">
                        <a:solidFill>
                          <a:srgbClr val="0278D4"/>
                        </a:solidFill>
                        <a:latin typeface="Segoe UI Semilight" panose="020B0402040204020203" pitchFamily="34" charset="0"/>
                        <a:ea typeface="+mn-ea"/>
                        <a:cs typeface="Segoe UI Semilight" panose="020B0402040204020203" pitchFamily="34" charset="0"/>
                      </a:endParaRPr>
                    </a:p>
                  </a:txBody>
                  <a:tcPr marL="89642" marR="89642"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525268913"/>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IT Specialists</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2004875698"/>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Communication Lead</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174585477"/>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HR Manager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3891193153"/>
                  </a:ext>
                </a:extLst>
              </a:tr>
              <a:tr h="469278">
                <a:tc vMerge="1">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kern="1200">
                          <a:latin typeface="Segoe UI Semibold" panose="020B0702040204020203" pitchFamily="34" charset="0"/>
                          <a:cs typeface="Segoe UI Semibold" panose="020B0702040204020203" pitchFamily="34" charset="0"/>
                        </a:rPr>
                        <a:t>Community Manager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25806371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7"/>
            <a:ext cx="5217059" cy="22560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rPr>
              <a:t>Use the following slides to identify the business scenarios you plan to enable with Microsoft 365, then work through the prioritization exercise. </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rPr>
              <a:t>Leverage this content to develop key messaging in your Awareness and Training engagements.</a:t>
            </a: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1368425"/>
            <a:ext cx="4362490" cy="9366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NZ" sz="3200" spc="-100">
                <a:solidFill>
                  <a:srgbClr val="000000"/>
                </a:solidFill>
                <a:latin typeface="Segoe UI Semibold" panose="020B0402040204020203" pitchFamily="34" charset="0"/>
                <a:cs typeface="Segoe UI Semibold" panose="020B0402040204020203" pitchFamily="34" charset="0"/>
              </a:rPr>
              <a:t>Identify and prioritize</a:t>
            </a:r>
            <a:br>
              <a:rPr lang="en-NZ" sz="3200" spc="-100">
                <a:solidFill>
                  <a:srgbClr val="000000"/>
                </a:solidFill>
                <a:latin typeface="Segoe UI Semibold" panose="020B0402040204020203" pitchFamily="34" charset="0"/>
                <a:cs typeface="Segoe UI Semibold" panose="020B0402040204020203" pitchFamily="34" charset="0"/>
              </a:rPr>
            </a:br>
            <a:r>
              <a:rPr lang="en-NZ" sz="3200" spc="-100">
                <a:solidFill>
                  <a:srgbClr val="000000"/>
                </a:solidFill>
                <a:latin typeface="Segoe UI Semibold" panose="020B0402040204020203" pitchFamily="34" charset="0"/>
                <a:cs typeface="Segoe UI Semibold" panose="020B0402040204020203" pitchFamily="34" charset="0"/>
              </a:rPr>
              <a:t>your Scenarios</a:t>
            </a:r>
          </a:p>
        </p:txBody>
      </p:sp>
    </p:spTree>
    <p:extLst>
      <p:ext uri="{BB962C8B-B14F-4D97-AF65-F5344CB8AC3E}">
        <p14:creationId xmlns:p14="http://schemas.microsoft.com/office/powerpoint/2010/main" val="26395068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Lst>
          </p:cNvPr>
          <p:cNvSpPr/>
          <p:nvPr/>
        </p:nvSpPr>
        <p:spPr bwMode="auto">
          <a:xfrm>
            <a:off x="1" y="2678461"/>
            <a:ext cx="12192000" cy="3658544"/>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404037" y="2889592"/>
            <a:ext cx="5415516" cy="754607"/>
          </a:xfrm>
          <a:prstGeom prst="rect">
            <a:avLst/>
          </a:prstGeom>
        </p:spPr>
        <p:txBody>
          <a:bodyPr wrap="square" lIns="90000" tIns="90000" rIns="90000" bIns="90000" anchor="t">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US" sz="1800" b="1" i="0" u="none" strike="noStrike" kern="1200" cap="none" spc="0" normalizeH="0" baseline="0" noProof="0">
                <a:ln>
                  <a:noFill/>
                </a:ln>
                <a:solidFill>
                  <a:srgbClr val="274B47"/>
                </a:solidFill>
                <a:effectLst/>
                <a:uLnTx/>
                <a:uFillTx/>
                <a:latin typeface="Segoe UI Semibold"/>
                <a:cs typeface="Segoe UI Semibold"/>
              </a:rPr>
              <a:t>Scenario identified</a:t>
            </a:r>
            <a:endParaRPr kumimoji="0" lang="en-US" sz="1800" b="1" i="0" u="none" strike="noStrike" kern="1200" cap="none" spc="0" normalizeH="0" baseline="0" noProof="0">
              <a:ln>
                <a:noFill/>
              </a:ln>
              <a:effectLst/>
              <a:uLnTx/>
              <a:uFillTx/>
              <a:latin typeface="Segoe UI Semibold"/>
              <a:cs typeface="Segoe UI Semibold"/>
            </a:endParaRP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a:latin typeface="Segoe UI Semilight"/>
                <a:cs typeface="Segoe UI Semilight"/>
              </a:rPr>
              <a:t> </a:t>
            </a:r>
            <a:r>
              <a:rPr kumimoji="0" lang="en-US" sz="1400" b="0" i="0" u="none" strike="noStrike" kern="1200" cap="none" spc="0" normalizeH="0" baseline="0" noProof="0">
                <a:ln>
                  <a:noFill/>
                </a:ln>
                <a:effectLst/>
                <a:uLnTx/>
                <a:uFillTx/>
                <a:latin typeface="Segoe UI Semilight"/>
                <a:cs typeface="Segoe UI Semilight"/>
              </a:rPr>
              <a:t> </a:t>
            </a:r>
            <a:r>
              <a:rPr kumimoji="0" lang="en-US" sz="1400" b="0" i="1" u="none" strike="noStrike" kern="1200" cap="none" spc="0" normalizeH="0" baseline="0" noProof="0">
                <a:ln>
                  <a:noFill/>
                </a:ln>
                <a:effectLst/>
                <a:uLnTx/>
                <a:uFillTx/>
                <a:latin typeface="Segoe UI Semilight"/>
                <a:cs typeface="Segoe UI Semilight"/>
              </a:rPr>
              <a:t>Be productive on the road</a:t>
            </a:r>
            <a:r>
              <a:rPr lang="en-US" sz="1400" i="1">
                <a:latin typeface="Segoe UI Semilight"/>
                <a:cs typeface="Segoe UI Semilight"/>
              </a:rPr>
              <a:t>.</a:t>
            </a:r>
            <a:endParaRPr lang="en-US" sz="1400" b="0" i="1" u="none" strike="noStrike" kern="1200" cap="none" spc="0" baseline="0" noProof="0">
              <a:latin typeface="Segoe UI Semilight" panose="020B0402040204020203" pitchFamily="34" charset="0"/>
              <a:cs typeface="Segoe UI Semilight" panose="020B0402040204020203" pitchFamily="34" charset="0"/>
            </a:endParaRPr>
          </a:p>
        </p:txBody>
      </p:sp>
      <p:sp>
        <p:nvSpPr>
          <p:cNvPr id="20" name="Title 1">
            <a:extLst>
              <a:ext uri="{FF2B5EF4-FFF2-40B4-BE49-F238E27FC236}">
                <a16:creationId xmlns:a16="http://schemas.microsoft.com/office/drawing/2014/main" id="{212718B0-D0AB-B74D-9F69-A7013E5FE6F5}"/>
              </a:ext>
            </a:extLst>
          </p:cNvPr>
          <p:cNvSpPr txBox="1">
            <a:spLocks/>
          </p:cNvSpPr>
          <p:nvPr/>
        </p:nvSpPr>
        <p:spPr>
          <a:xfrm>
            <a:off x="337972" y="914400"/>
            <a:ext cx="11347450" cy="4921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2F2F2F"/>
                </a:solidFill>
                <a:effectLst/>
                <a:uLnTx/>
                <a:uFillTx/>
                <a:latin typeface="Segoe UI Semibold"/>
                <a:ea typeface="+mn-ea"/>
                <a:cs typeface="Segoe UI" pitchFamily="34" charset="0"/>
              </a:rPr>
              <a:t>Explore the </a:t>
            </a:r>
            <a:r>
              <a:rPr kumimoji="0" lang="en-US" sz="3200" b="0" i="0" u="none" strike="noStrike" kern="1200" cap="none" spc="0" normalizeH="0" baseline="0" noProof="0">
                <a:ln w="3175">
                  <a:noFill/>
                </a:ln>
                <a:solidFill>
                  <a:schemeClr val="accent1"/>
                </a:solidFill>
                <a:effectLst/>
                <a:uLnTx/>
                <a:uFillTx/>
                <a:latin typeface="Segoe UI Semibold"/>
                <a:ea typeface="+mn-ea"/>
                <a:hlinkClick r:id="rId3">
                  <a:extLst>
                    <a:ext uri="{A12FA001-AC4F-418D-AE19-62706E023703}">
                      <ahyp:hlinkClr xmlns:ahyp="http://schemas.microsoft.com/office/drawing/2018/hyperlinkcolor" val="tx"/>
                    </a:ext>
                  </a:extLst>
                </a:hlinkClick>
              </a:rPr>
              <a:t>Productivity Library</a:t>
            </a:r>
            <a:endParaRPr kumimoji="0" lang="en-NZ" sz="3200" b="1" i="0" u="none" strike="noStrike" kern="1200" cap="none" spc="-100" normalizeH="0" baseline="0" noProof="0">
              <a:ln w="3175">
                <a:noFill/>
              </a:ln>
              <a:solidFill>
                <a:schemeClr val="accent1"/>
              </a:solidFill>
              <a:effectLst/>
              <a:uLnTx/>
              <a:uFillTx/>
              <a:latin typeface="Segoe UI Semibold" panose="020B0402040204020203" pitchFamily="34" charset="0"/>
              <a:ea typeface="+mn-ea"/>
              <a:cs typeface="Segoe UI Semibold" panose="020B0402040204020203" pitchFamily="34" charset="0"/>
            </a:endParaRPr>
          </a:p>
        </p:txBody>
      </p:sp>
      <p:sp>
        <p:nvSpPr>
          <p:cNvPr id="21" name="Rectangle 20">
            <a:extLst>
              <a:ext uri="{FF2B5EF4-FFF2-40B4-BE49-F238E27FC236}">
                <a16:creationId xmlns:a16="http://schemas.microsoft.com/office/drawing/2014/main" id="{1550B8DF-60DD-EB44-A5BF-7DF37F0147AA}"/>
              </a:ext>
            </a:extLst>
          </p:cNvPr>
          <p:cNvSpPr/>
          <p:nvPr/>
        </p:nvSpPr>
        <p:spPr>
          <a:xfrm>
            <a:off x="337972" y="1617656"/>
            <a:ext cx="12192000" cy="369332"/>
          </a:xfrm>
          <a:prstGeom prst="rect">
            <a:avLst/>
          </a:prstGeom>
        </p:spPr>
        <p:txBody>
          <a:bodyPr wrap="square" anchor="t">
            <a:spAutoFit/>
          </a:bodyPr>
          <a:lstStyle/>
          <a:p>
            <a:pPr>
              <a:defRPr/>
            </a:pPr>
            <a:r>
              <a:rPr kumimoji="0" lang="en-NZ" sz="1800" b="0" i="0" u="none" strike="noStrike" kern="1200" cap="none" spc="0" normalizeH="0" baseline="0" noProof="0">
                <a:ln>
                  <a:noFill/>
                </a:ln>
                <a:effectLst/>
                <a:uLnTx/>
                <a:uFillTx/>
                <a:latin typeface="Segoe UI Semilight"/>
                <a:cs typeface="Segoe UI Semilight"/>
              </a:rPr>
              <a:t>Search by role, </a:t>
            </a:r>
            <a:r>
              <a:rPr lang="en-NZ">
                <a:latin typeface="Segoe UI Semilight"/>
                <a:cs typeface="Segoe UI Semilight"/>
              </a:rPr>
              <a:t>department, or tool</a:t>
            </a:r>
            <a:r>
              <a:rPr kumimoji="0" lang="en-NZ" sz="1800" b="0" i="0" u="none" strike="noStrike" kern="1200" cap="none" spc="0" normalizeH="0" baseline="0" noProof="0">
                <a:ln>
                  <a:noFill/>
                </a:ln>
                <a:effectLst/>
                <a:uLnTx/>
                <a:uFillTx/>
                <a:latin typeface="Segoe UI Semilight"/>
                <a:cs typeface="Segoe UI Semilight"/>
              </a:rPr>
              <a:t> to </a:t>
            </a:r>
            <a:r>
              <a:rPr lang="en-NZ">
                <a:latin typeface="Segoe UI Semilight"/>
                <a:cs typeface="Segoe UI Semilight"/>
              </a:rPr>
              <a:t>find</a:t>
            </a:r>
            <a:r>
              <a:rPr kumimoji="0" lang="en-NZ" sz="1800" b="0" i="0" u="none" strike="noStrike" kern="1200" cap="none" spc="0" normalizeH="0" baseline="0" noProof="0">
                <a:ln>
                  <a:noFill/>
                </a:ln>
                <a:effectLst/>
                <a:uLnTx/>
                <a:uFillTx/>
                <a:latin typeface="Segoe UI Semilight"/>
                <a:cs typeface="Segoe UI Semilight"/>
              </a:rPr>
              <a:t> </a:t>
            </a:r>
            <a:r>
              <a:rPr lang="en-NZ">
                <a:latin typeface="Segoe UI Semilight"/>
                <a:cs typeface="Segoe UI Semilight"/>
              </a:rPr>
              <a:t>out how other organizations have solved their</a:t>
            </a:r>
            <a:r>
              <a:rPr kumimoji="0" lang="en-NZ" sz="1800" b="0" i="0" u="none" strike="noStrike" kern="1200" cap="none" spc="0" normalizeH="0" baseline="0" noProof="0">
                <a:ln>
                  <a:noFill/>
                </a:ln>
                <a:effectLst/>
                <a:uLnTx/>
                <a:uFillTx/>
                <a:latin typeface="Segoe UI Semilight"/>
                <a:cs typeface="Segoe UI Semilight"/>
              </a:rPr>
              <a:t> business challenges.</a:t>
            </a:r>
            <a:endParaRPr lang="en-NZ" sz="1800" b="0" i="0" u="none" strike="noStrike" kern="1200" cap="none" spc="0" baseline="0" noProof="0">
              <a:latin typeface="Segoe UI Semilight"/>
              <a:cs typeface="Segoe UI Semilight"/>
            </a:endParaRPr>
          </a:p>
        </p:txBody>
      </p:sp>
      <p:sp>
        <p:nvSpPr>
          <p:cNvPr id="11" name="Rectangle 10">
            <a:extLst>
              <a:ext uri="{FF2B5EF4-FFF2-40B4-BE49-F238E27FC236}">
                <a16:creationId xmlns:a16="http://schemas.microsoft.com/office/drawing/2014/main" id="{1793B900-B0D0-48F3-86DC-ABE92958E47D}"/>
              </a:ext>
            </a:extLst>
          </p:cNvPr>
          <p:cNvSpPr/>
          <p:nvPr/>
        </p:nvSpPr>
        <p:spPr>
          <a:xfrm>
            <a:off x="6011697" y="2889592"/>
            <a:ext cx="5415516" cy="985439"/>
          </a:xfrm>
          <a:prstGeom prst="rect">
            <a:avLst/>
          </a:prstGeom>
        </p:spPr>
        <p:txBody>
          <a:bodyPr wrap="square" lIns="90000" tIns="90000" rIns="90000" bIns="90000">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NZ" sz="1800" b="1" i="0" u="none" strike="noStrike" kern="1200" cap="none" spc="0" normalizeH="0" baseline="0" noProof="0">
                <a:ln>
                  <a:noFill/>
                </a:ln>
                <a:solidFill>
                  <a:srgbClr val="274B47"/>
                </a:solidFill>
                <a:effectLst/>
                <a:uLnTx/>
                <a:uFillTx/>
                <a:latin typeface="Segoe UI Semibold" panose="020B0402040204020203" pitchFamily="34" charset="0"/>
                <a:ea typeface="+mn-ea"/>
                <a:cs typeface="Segoe UI Semibold" panose="020B0402040204020203" pitchFamily="34" charset="0"/>
              </a:rPr>
              <a:t>How it applies to my organization</a:t>
            </a:r>
            <a:endParaRPr kumimoji="0" lang="en-NZ" sz="1800"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lang="en-US" sz="1400" i="1">
                <a:latin typeface="Segoe UI Semilight" panose="020B0402040204020203" pitchFamily="34" charset="0"/>
                <a:cs typeface="Segoe UI Semilight" panose="020B0402040204020203" pitchFamily="34" charset="0"/>
              </a:rPr>
              <a:t>Provides field sales teams ways to easily store, share, and update files from any device during travel.</a:t>
            </a:r>
            <a:endParaRPr kumimoji="0" lang="en-US" sz="1400" b="0" i="1" u="none" strike="noStrike" kern="1200" cap="none" spc="0" normalizeH="0" baseline="0" noProof="0">
              <a:ln>
                <a:noFill/>
              </a:ln>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89751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Lst>
          </p:cNvPr>
          <p:cNvSpPr/>
          <p:nvPr/>
        </p:nvSpPr>
        <p:spPr bwMode="auto">
          <a:xfrm>
            <a:off x="1" y="2678461"/>
            <a:ext cx="12192000" cy="385841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404037" y="2889592"/>
            <a:ext cx="5285563" cy="3447652"/>
          </a:xfrm>
          <a:prstGeom prst="rect">
            <a:avLst/>
          </a:prstGeom>
        </p:spPr>
        <p:txBody>
          <a:bodyPr wrap="square" lIns="90000" tIns="90000" rIns="90000" bIns="90000">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kumimoji="0" lang="en-US" sz="1800" b="1" i="0" u="none" strike="noStrike" kern="1200" cap="none" spc="0" normalizeH="0" baseline="0" noProof="0">
                <a:ln>
                  <a:noFill/>
                </a:ln>
                <a:solidFill>
                  <a:srgbClr val="274B47"/>
                </a:solidFill>
                <a:effectLst/>
                <a:uLnTx/>
                <a:uFillTx/>
                <a:latin typeface="Segoe UI Semibold" panose="020B0402040204020203" pitchFamily="34" charset="0"/>
                <a:ea typeface="+mn-ea"/>
                <a:cs typeface="Segoe UI Semibold" panose="020B0402040204020203" pitchFamily="34" charset="0"/>
              </a:rPr>
              <a:t>Questions to drive the conversation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some of our organization’s challenges or pain points related to communication and collaboration?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the areas in which our organization would like to improve?</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our strategic initiatives or current transformation projects that Microsoft 365 can support?</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methods of communication and collaboration are typically better received than others?</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is our current process for drafting, distributing and sharing information?</a:t>
            </a:r>
          </a:p>
        </p:txBody>
      </p:sp>
      <p:sp>
        <p:nvSpPr>
          <p:cNvPr id="20" name="Title 1">
            <a:extLst>
              <a:ext uri="{FF2B5EF4-FFF2-40B4-BE49-F238E27FC236}">
                <a16:creationId xmlns:a16="http://schemas.microsoft.com/office/drawing/2014/main" id="{212718B0-D0AB-B74D-9F69-A7013E5FE6F5}"/>
              </a:ext>
            </a:extLst>
          </p:cNvPr>
          <p:cNvSpPr txBox="1">
            <a:spLocks/>
          </p:cNvSpPr>
          <p:nvPr/>
        </p:nvSpPr>
        <p:spPr>
          <a:xfrm>
            <a:off x="337972" y="825688"/>
            <a:ext cx="11347450" cy="4921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Meet with your team members</a:t>
            </a:r>
          </a:p>
        </p:txBody>
      </p:sp>
      <p:sp>
        <p:nvSpPr>
          <p:cNvPr id="21" name="Rectangle 20">
            <a:extLst>
              <a:ext uri="{FF2B5EF4-FFF2-40B4-BE49-F238E27FC236}">
                <a16:creationId xmlns:a16="http://schemas.microsoft.com/office/drawing/2014/main" id="{1550B8DF-60DD-EB44-A5BF-7DF37F0147AA}"/>
              </a:ext>
            </a:extLst>
          </p:cNvPr>
          <p:cNvSpPr/>
          <p:nvPr/>
        </p:nvSpPr>
        <p:spPr>
          <a:xfrm>
            <a:off x="337972" y="1453028"/>
            <a:ext cx="2645251"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b="1">
                <a:solidFill>
                  <a:srgbClr val="274B47"/>
                </a:solidFill>
                <a:latin typeface="Segoe UI Semibold" panose="020B0402040204020203" pitchFamily="34" charset="0"/>
                <a:cs typeface="Segoe UI Semibold" panose="020B0402040204020203" pitchFamily="34" charset="0"/>
              </a:rPr>
              <a:t>Host a workshop…</a:t>
            </a:r>
          </a:p>
        </p:txBody>
      </p:sp>
      <p:sp>
        <p:nvSpPr>
          <p:cNvPr id="23" name="Rectangle 22">
            <a:extLst>
              <a:ext uri="{FF2B5EF4-FFF2-40B4-BE49-F238E27FC236}">
                <a16:creationId xmlns:a16="http://schemas.microsoft.com/office/drawing/2014/main" id="{B6A32027-AF03-2248-9902-74C2F1649223}"/>
              </a:ext>
            </a:extLst>
          </p:cNvPr>
          <p:cNvSpPr/>
          <p:nvPr/>
        </p:nvSpPr>
        <p:spPr>
          <a:xfrm>
            <a:off x="337971" y="1696247"/>
            <a:ext cx="11608864" cy="830997"/>
          </a:xfrm>
          <a:prstGeom prst="rect">
            <a:avLst/>
          </a:prstGeom>
        </p:spPr>
        <p:txBody>
          <a:bodyPr wrap="square" anchor="t">
            <a:spAutoFit/>
          </a:bodyPr>
          <a:lstStyle/>
          <a:p>
            <a:pPr marL="0" marR="0" lvl="1" indent="0" algn="l" defTabSz="914367" rtl="0" eaLnBrk="1" fontAlgn="auto" latinLnBrk="0" hangingPunct="1">
              <a:lnSpc>
                <a:spcPct val="100000"/>
              </a:lnSpc>
              <a:spcBef>
                <a:spcPts val="0"/>
              </a:spcBef>
              <a:spcAft>
                <a:spcPts val="333"/>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rPr>
              <a:t>to delve deeper into current challenges, strategies and goals. Include department leads, lines of business, IT and other stakeholders who can help brainstorm how Microsoft 365 can be used in your organization. Leverage your </a:t>
            </a: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hlinkClick r:id="rId3"/>
              </a:rPr>
              <a:t>Productivity Library</a:t>
            </a: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rPr>
              <a:t> examples in the conversation.</a:t>
            </a:r>
          </a:p>
        </p:txBody>
      </p:sp>
      <p:sp>
        <p:nvSpPr>
          <p:cNvPr id="11" name="Rectangle 10">
            <a:extLst>
              <a:ext uri="{FF2B5EF4-FFF2-40B4-BE49-F238E27FC236}">
                <a16:creationId xmlns:a16="http://schemas.microsoft.com/office/drawing/2014/main" id="{BC7E377E-64C4-456A-BE96-9C0B553B914F}"/>
              </a:ext>
            </a:extLst>
          </p:cNvPr>
          <p:cNvSpPr/>
          <p:nvPr/>
        </p:nvSpPr>
        <p:spPr>
          <a:xfrm>
            <a:off x="5958065" y="2889592"/>
            <a:ext cx="5415516" cy="2909043"/>
          </a:xfrm>
          <a:prstGeom prst="rect">
            <a:avLst/>
          </a:prstGeom>
        </p:spPr>
        <p:txBody>
          <a:bodyPr wrap="square" lIns="90000" tIns="90000" rIns="90000" bIns="90000" anchor="t">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lang="en-NZ" b="1">
                <a:solidFill>
                  <a:srgbClr val="274B47"/>
                </a:solidFill>
                <a:latin typeface="Segoe UI Semibold"/>
                <a:cs typeface="Segoe UI Semibold"/>
              </a:rPr>
              <a:t>Feedback</a:t>
            </a:r>
            <a:r>
              <a:rPr kumimoji="0" lang="en-NZ" sz="1800" b="1" i="0" u="none" strike="noStrike" kern="1200" cap="none" spc="0" normalizeH="0" baseline="0" noProof="0">
                <a:ln>
                  <a:noFill/>
                </a:ln>
                <a:solidFill>
                  <a:srgbClr val="274B47"/>
                </a:solidFill>
                <a:effectLst/>
                <a:uLnTx/>
                <a:uFillTx/>
                <a:latin typeface="Segoe UI Semibold"/>
                <a:cs typeface="Segoe UI Semibold"/>
              </a:rPr>
              <a:t> from key stakeholders</a:t>
            </a:r>
            <a:endParaRPr kumimoji="0" lang="en-NZ" sz="1400" b="1" i="0" u="none" strike="noStrike" kern="1200" cap="none" spc="0" normalizeH="0" baseline="0" noProof="0">
              <a:ln>
                <a:noFill/>
              </a:ln>
              <a:solidFill>
                <a:srgbClr val="274B47"/>
              </a:solidFill>
              <a:effectLst/>
              <a:uLnTx/>
              <a:uFillTx/>
              <a:latin typeface="Segoe UI Semibold"/>
              <a:cs typeface="Segoe UI Semibold"/>
            </a:endParaRPr>
          </a:p>
          <a:p>
            <a:pPr marL="285750" lvl="1" indent="-285750" defTabSz="913748" fontAlgn="base">
              <a:lnSpc>
                <a:spcPts val="1800"/>
              </a:lnSpc>
              <a:spcBef>
                <a:spcPct val="0"/>
              </a:spcBef>
              <a:spcAft>
                <a:spcPts val="1200"/>
              </a:spcAft>
              <a:buClr>
                <a:schemeClr val="tx1"/>
              </a:buClr>
              <a:buSzPct val="90000"/>
              <a:buFont typeface="Courier New" panose="02070309020205020404" pitchFamily="49" charset="0"/>
              <a:buChar char="o"/>
              <a:defRPr/>
            </a:pPr>
            <a:r>
              <a:rPr lang="en-NZ" sz="1400" i="1">
                <a:solidFill>
                  <a:srgbClr val="2F2F2F"/>
                </a:solidFill>
                <a:latin typeface="Segoe UI Semilight"/>
                <a:cs typeface="Segoe UI Semilight"/>
              </a:rPr>
              <a:t>Important documents and document updates are lost in email. Unable to track versions and effectively collaborate. </a:t>
            </a:r>
            <a:endParaRPr lang="en-NZ" sz="1400" b="0" i="1" u="none" strike="noStrike" kern="1200" cap="none" spc="0" baseline="0" noProof="0">
              <a:solidFill>
                <a:srgbClr val="2F2F2F"/>
              </a:solidFill>
              <a:latin typeface="Segoe UI Semilight" panose="020B0402040204020203" pitchFamily="34" charset="0"/>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Arial" panose="020B0604020202020204" pitchFamily="34" charset="0"/>
              <a:buBlip>
                <a:blip r:embed="rId4">
                  <a:extLst/>
                </a:blip>
              </a:buBlip>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3059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3D2E35-BBD7-4BE4-AAE5-4EED84A77108}"/>
              </a:ext>
            </a:extLst>
          </p:cNvPr>
          <p:cNvSpPr/>
          <p:nvPr/>
        </p:nvSpPr>
        <p:spPr>
          <a:xfrm>
            <a:off x="390524" y="1201575"/>
            <a:ext cx="11423079" cy="298480"/>
          </a:xfrm>
          <a:prstGeom prst="rect">
            <a:avLst/>
          </a:prstGeom>
        </p:spPr>
        <p:txBody>
          <a:bodyPr wrap="square">
            <a:spAutoFit/>
          </a:bodyPr>
          <a:lstStyle/>
          <a:p>
            <a:pPr marL="0" lvl="1" algn="ctr" fontAlgn="base">
              <a:lnSpc>
                <a:spcPts val="1600"/>
              </a:lnSpc>
              <a:spcBef>
                <a:spcPts val="588"/>
              </a:spcBef>
              <a:spcAft>
                <a:spcPct val="0"/>
              </a:spcAft>
              <a:buClr>
                <a:srgbClr val="DC3C00"/>
              </a:buClr>
              <a:buSzPct val="90000"/>
              <a:defRPr/>
            </a:pPr>
            <a:r>
              <a:rPr lang="en-US">
                <a:solidFill>
                  <a:srgbClr val="FFFFFF">
                    <a:lumMod val="25000"/>
                  </a:srgbClr>
                </a:solidFill>
                <a:latin typeface="Segoe UI Semilight" panose="020B0402040204020203" pitchFamily="34" charset="0"/>
                <a:cs typeface="Segoe UI Semilight" panose="020B0402040204020203" pitchFamily="34" charset="0"/>
              </a:rPr>
              <a:t>Consider using the framework below to document business scenarios for each department</a:t>
            </a:r>
            <a:endParaRPr kumimoji="0" lang="en-NZ" sz="1800" b="0" i="0" u="none" strike="noStrike" kern="1200" cap="none" spc="0" normalizeH="0" baseline="0" noProof="0">
              <a:ln>
                <a:noFill/>
              </a:ln>
              <a:solidFill>
                <a:srgbClr val="D83B01"/>
              </a:solidFill>
              <a:effectLst/>
              <a:uLnTx/>
              <a:uFillTx/>
              <a:latin typeface="Segoe UI Semilight" panose="020B0402040204020203" pitchFamily="34" charset="0"/>
              <a:ea typeface="+mn-ea"/>
              <a:cs typeface="Segoe UI Semilight" panose="020B0402040204020203" pitchFamily="34" charset="0"/>
            </a:endParaRPr>
          </a:p>
        </p:txBody>
      </p:sp>
      <p:sp>
        <p:nvSpPr>
          <p:cNvPr id="54" name="Title 1">
            <a:extLst>
              <a:ext uri="{FF2B5EF4-FFF2-40B4-BE49-F238E27FC236}">
                <a16:creationId xmlns:a16="http://schemas.microsoft.com/office/drawing/2014/main" id="{8D9CFAB6-C348-4422-909C-CB9B0471CB51}"/>
              </a:ext>
            </a:extLst>
          </p:cNvPr>
          <p:cNvSpPr txBox="1">
            <a:spLocks/>
          </p:cNvSpPr>
          <p:nvPr/>
        </p:nvSpPr>
        <p:spPr>
          <a:xfrm>
            <a:off x="384969" y="656688"/>
            <a:ext cx="11422062" cy="1373029"/>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a:ea typeface="+mn-ea"/>
                <a:cs typeface="Segoe UI Semibold"/>
              </a:rPr>
              <a:t>Organize and document each scenario</a:t>
            </a:r>
            <a:endPar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cxnSp>
        <p:nvCxnSpPr>
          <p:cNvPr id="55" name="Straight Connector 54">
            <a:extLst>
              <a:ext uri="{FF2B5EF4-FFF2-40B4-BE49-F238E27FC236}">
                <a16:creationId xmlns:a16="http://schemas.microsoft.com/office/drawing/2014/main" id="{188E0A8B-6020-4364-A695-3BC42D16466B}"/>
              </a:ext>
            </a:extLst>
          </p:cNvPr>
          <p:cNvCxnSpPr>
            <a:cxnSpLocks/>
          </p:cNvCxnSpPr>
          <p:nvPr/>
        </p:nvCxnSpPr>
        <p:spPr>
          <a:xfrm>
            <a:off x="10458508" y="3827514"/>
            <a:ext cx="1" cy="587350"/>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E18BD6-0B32-4B2D-8B55-9BBA3903658F}"/>
              </a:ext>
            </a:extLst>
          </p:cNvPr>
          <p:cNvCxnSpPr>
            <a:cxnSpLocks/>
          </p:cNvCxnSpPr>
          <p:nvPr/>
        </p:nvCxnSpPr>
        <p:spPr>
          <a:xfrm>
            <a:off x="7548924" y="3682140"/>
            <a:ext cx="0" cy="754636"/>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455DD0E-C7F1-4CFD-B463-5A4197E8B9E9}"/>
              </a:ext>
            </a:extLst>
          </p:cNvPr>
          <p:cNvCxnSpPr>
            <a:cxnSpLocks/>
          </p:cNvCxnSpPr>
          <p:nvPr/>
        </p:nvCxnSpPr>
        <p:spPr>
          <a:xfrm>
            <a:off x="4639342" y="3745683"/>
            <a:ext cx="1" cy="669181"/>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B11E48C-3C78-46F3-AFBC-F8E66B7BFB64}"/>
              </a:ext>
            </a:extLst>
          </p:cNvPr>
          <p:cNvCxnSpPr/>
          <p:nvPr/>
        </p:nvCxnSpPr>
        <p:spPr>
          <a:xfrm>
            <a:off x="8621409" y="2840423"/>
            <a:ext cx="764623" cy="0"/>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FA7117-DB92-453E-AB52-E77645BFFCB6}"/>
              </a:ext>
            </a:extLst>
          </p:cNvPr>
          <p:cNvCxnSpPr>
            <a:cxnSpLocks/>
          </p:cNvCxnSpPr>
          <p:nvPr/>
        </p:nvCxnSpPr>
        <p:spPr>
          <a:xfrm>
            <a:off x="5756028" y="2830504"/>
            <a:ext cx="916915" cy="0"/>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9A3DFB3-BDEA-4C13-8550-B927C345CB2B}"/>
              </a:ext>
            </a:extLst>
          </p:cNvPr>
          <p:cNvCxnSpPr>
            <a:cxnSpLocks/>
          </p:cNvCxnSpPr>
          <p:nvPr/>
        </p:nvCxnSpPr>
        <p:spPr>
          <a:xfrm>
            <a:off x="2820642" y="2830504"/>
            <a:ext cx="1174415" cy="9919"/>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B43C4D0-C840-4871-84DA-A1BEF86F67FC}"/>
              </a:ext>
            </a:extLst>
          </p:cNvPr>
          <p:cNvSpPr/>
          <p:nvPr/>
        </p:nvSpPr>
        <p:spPr bwMode="auto">
          <a:xfrm>
            <a:off x="6520651" y="1740428"/>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Using</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(Specific application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of the technology)</a:t>
            </a:r>
            <a:r>
              <a:rPr kumimoji="0" lang="en-US" sz="1400" b="0" i="0" u="none" strike="noStrike" kern="1200" cap="none" spc="0" normalizeH="0" baseline="0" noProof="0">
                <a:ln>
                  <a:noFill/>
                </a:ln>
                <a:gradFill>
                  <a:gsLst>
                    <a:gs pos="72566">
                      <a:srgbClr val="505050"/>
                    </a:gs>
                    <a:gs pos="48864">
                      <a:srgbClr val="505050"/>
                    </a:gs>
                  </a:gsLst>
                  <a:lin ang="5400000" scaled="0"/>
                </a:gradFill>
                <a:effectLst/>
                <a:uLnTx/>
                <a:uFillTx/>
                <a:latin typeface="Segoe UI"/>
                <a:ea typeface="Segoe UI" pitchFamily="34" charset="0"/>
                <a:cs typeface="Segoe UI" pitchFamily="34" charset="0"/>
              </a:rPr>
              <a:t> </a:t>
            </a:r>
          </a:p>
          <a:p>
            <a:pPr marL="0" marR="0" lvl="0" indent="0" algn="ctr" defTabSz="913741" rtl="0" eaLnBrk="1" fontAlgn="base" latinLnBrk="0" hangingPunct="1">
              <a:lnSpc>
                <a:spcPct val="90000"/>
              </a:lnSpc>
              <a:spcBef>
                <a:spcPct val="0"/>
              </a:spcBef>
              <a:spcAft>
                <a:spcPct val="0"/>
              </a:spcAft>
              <a:buClrTx/>
              <a:buSzTx/>
              <a:buFontTx/>
              <a:buNone/>
              <a:tabLst/>
              <a:defRPr/>
            </a:pPr>
            <a:br>
              <a:rPr kumimoji="0" lang="en-US" sz="1765" b="0" i="0" u="none" strike="noStrike" kern="1200" cap="none" spc="0" normalizeH="0" baseline="0" noProof="0">
                <a:ln>
                  <a:noFill/>
                </a:ln>
                <a:solidFill>
                  <a:srgbClr val="0078D7"/>
                </a:solidFill>
                <a:effectLst/>
                <a:uLnTx/>
                <a:uFillTx/>
                <a:latin typeface="Segoe UI"/>
                <a:ea typeface="Segoe UI" pitchFamily="34" charset="0"/>
                <a:cs typeface="Segoe UI" pitchFamily="34" charset="0"/>
              </a:rPr>
            </a:br>
            <a:endParaRPr kumimoji="0" lang="en-US" sz="1765" b="0" i="0" u="none" strike="noStrike" kern="1200" cap="none" spc="0" normalizeH="0" baseline="0" noProof="0">
              <a:ln>
                <a:noFill/>
              </a:ln>
              <a:solidFill>
                <a:srgbClr val="0078D7"/>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298BB55-5E4D-4A9F-8D0F-8E7C78BEA6D9}"/>
              </a:ext>
            </a:extLst>
          </p:cNvPr>
          <p:cNvSpPr/>
          <p:nvPr/>
        </p:nvSpPr>
        <p:spPr bwMode="auto">
          <a:xfrm>
            <a:off x="675680" y="1758023"/>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ts val="588"/>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As someone in</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br>
            <a:r>
              <a:rPr kumimoji="0" lang="en-US"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(Team)</a:t>
            </a:r>
          </a:p>
        </p:txBody>
      </p:sp>
      <p:sp>
        <p:nvSpPr>
          <p:cNvPr id="63" name="Oval 62">
            <a:extLst>
              <a:ext uri="{FF2B5EF4-FFF2-40B4-BE49-F238E27FC236}">
                <a16:creationId xmlns:a16="http://schemas.microsoft.com/office/drawing/2014/main" id="{F0E13415-3A7E-4D32-BC6A-1DAC619724D7}"/>
              </a:ext>
            </a:extLst>
          </p:cNvPr>
          <p:cNvSpPr/>
          <p:nvPr/>
        </p:nvSpPr>
        <p:spPr bwMode="auto">
          <a:xfrm>
            <a:off x="9341828" y="1787212"/>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I’ll know this is </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successful when</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(Solutions success </a:t>
            </a:r>
            <a:b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measure)</a:t>
            </a:r>
          </a:p>
        </p:txBody>
      </p:sp>
      <p:sp>
        <p:nvSpPr>
          <p:cNvPr id="64" name="Oval 63">
            <a:extLst>
              <a:ext uri="{FF2B5EF4-FFF2-40B4-BE49-F238E27FC236}">
                <a16:creationId xmlns:a16="http://schemas.microsoft.com/office/drawing/2014/main" id="{C5AEAEF7-B665-4F5B-AB8F-D4E84ED88F1E}"/>
              </a:ext>
            </a:extLst>
          </p:cNvPr>
          <p:cNvSpPr/>
          <p:nvPr/>
        </p:nvSpPr>
        <p:spPr bwMode="auto">
          <a:xfrm>
            <a:off x="3611066" y="1747067"/>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I want to</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(Description of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I want to do)</a:t>
            </a:r>
            <a:endParaRPr kumimoji="0" lang="en-US" sz="1300" b="0" i="0" u="none" strike="noStrike" kern="1200" cap="none" spc="0" normalizeH="0" baseline="0" noProof="0">
              <a:ln>
                <a:noFill/>
              </a:ln>
              <a:solidFill>
                <a:srgbClr val="DC3C00"/>
              </a:solidFill>
              <a:effectLst/>
              <a:uLnTx/>
              <a:uFillTx/>
              <a:latin typeface="Segoe UI"/>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35F70FF5-3F58-4A00-9DB7-08212C5A153D}"/>
              </a:ext>
            </a:extLst>
          </p:cNvPr>
          <p:cNvCxnSpPr>
            <a:stCxn id="62" idx="4"/>
          </p:cNvCxnSpPr>
          <p:nvPr/>
        </p:nvCxnSpPr>
        <p:spPr>
          <a:xfrm flipH="1">
            <a:off x="1748161" y="3902985"/>
            <a:ext cx="1" cy="340904"/>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2A6D594-559E-422F-B737-CAFF88C378DA}"/>
              </a:ext>
            </a:extLst>
          </p:cNvPr>
          <p:cNvSpPr/>
          <p:nvPr/>
        </p:nvSpPr>
        <p:spPr bwMode="auto">
          <a:xfrm>
            <a:off x="488676" y="4245172"/>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As someone in</a:t>
            </a:r>
            <a:endParaRPr lang="en-US" sz="1568" b="1" spc="-29">
              <a:solidFill>
                <a:srgbClr val="274B47"/>
              </a:solidFill>
              <a:latin typeface="Segoe UI"/>
              <a:ea typeface="Segoe UI" pitchFamily="34" charset="0"/>
              <a:cs typeface="Segoe UI" pitchFamily="34" charset="0"/>
            </a:endParaRP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Sales Management</a:t>
            </a:r>
          </a:p>
          <a:p>
            <a:pPr marL="0" marR="0" lvl="0" indent="0" algn="ctr" defTabSz="913741" rtl="0" eaLnBrk="1" fontAlgn="base" latinLnBrk="0" hangingPunct="1">
              <a:lnSpc>
                <a:spcPct val="90000"/>
              </a:lnSpc>
              <a:spcBef>
                <a:spcPct val="0"/>
              </a:spcBef>
              <a:spcAft>
                <a:spcPct val="0"/>
              </a:spcAft>
              <a:buClrTx/>
              <a:buSzTx/>
              <a:buFontTx/>
              <a:buNone/>
              <a:tabLst/>
              <a:defRPr/>
            </a:pPr>
            <a:endPar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11C95BEC-7E22-41C3-8FFF-0C5BA447C943}"/>
              </a:ext>
            </a:extLst>
          </p:cNvPr>
          <p:cNvSpPr/>
          <p:nvPr/>
        </p:nvSpPr>
        <p:spPr bwMode="auto">
          <a:xfrm>
            <a:off x="3396097"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ts val="294"/>
              </a:spcAft>
              <a:buClrTx/>
              <a:buSzTx/>
              <a:buFontTx/>
              <a:buNone/>
              <a:tabLst/>
              <a:defRPr/>
            </a:pPr>
            <a:r>
              <a:rPr kumimoji="0" lang="en-US" sz="1570" b="1" i="0" u="none" strike="noStrike" kern="1200" cap="none" spc="-29" normalizeH="0" baseline="0" noProof="0">
                <a:ln>
                  <a:noFill/>
                </a:ln>
                <a:solidFill>
                  <a:srgbClr val="274B47"/>
                </a:solidFill>
                <a:effectLst/>
                <a:uLnTx/>
                <a:uFillTx/>
                <a:latin typeface="Segoe UI" panose="020B0502040204020203" pitchFamily="34" charset="0"/>
                <a:ea typeface="+mn-ea"/>
                <a:cs typeface="Segoe UI" panose="020B0502040204020203" pitchFamily="34" charset="0"/>
              </a:rPr>
              <a:t>I want to</a:t>
            </a:r>
            <a:endParaRPr lang="en-US" sz="1570" b="1" spc="-29">
              <a:solidFill>
                <a:srgbClr val="274B47"/>
              </a:solidFill>
              <a:latin typeface="Segoe UI" panose="020B0502040204020203" pitchFamily="34" charset="0"/>
              <a:cs typeface="Segoe UI" panose="020B0502040204020203" pitchFamily="34" charset="0"/>
            </a:endParaRP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have a single version of the sales proposal that everyone has access to rather than managing multiple versions in email.</a:t>
            </a:r>
          </a:p>
          <a:p>
            <a:pPr marL="0" marR="0" lvl="0" indent="0" algn="ctr" defTabSz="913741" rtl="0" eaLnBrk="1" fontAlgn="base" latinLnBrk="0" hangingPunct="1">
              <a:lnSpc>
                <a:spcPct val="90000"/>
              </a:lnSpc>
              <a:spcBef>
                <a:spcPct val="0"/>
              </a:spcBef>
              <a:spcAft>
                <a:spcPts val="294"/>
              </a:spcAft>
              <a:buClrTx/>
              <a:buSzTx/>
              <a:buFontTx/>
              <a:buNone/>
              <a:tabLst/>
              <a:defRPr/>
            </a:pPr>
            <a:endParaRPr kumimoji="0" lang="en-US" sz="1570" b="1" i="0" u="none" strike="noStrike" kern="1200" cap="none" spc="-29" normalizeH="0" baseline="0" noProof="0">
              <a:ln>
                <a:noFill/>
              </a:ln>
              <a:solidFill>
                <a:srgbClr val="274B47"/>
              </a:solidFill>
              <a:effectLst/>
              <a:uLnTx/>
              <a:uFillTx/>
              <a:latin typeface="Segoe UI" panose="020B0502040204020203" pitchFamily="34" charset="0"/>
              <a:ea typeface="+mn-ea"/>
              <a:cs typeface="Segoe UI" panose="020B0502040204020203" pitchFamily="34" charset="0"/>
            </a:endParaRPr>
          </a:p>
        </p:txBody>
      </p:sp>
      <p:sp>
        <p:nvSpPr>
          <p:cNvPr id="68" name="Rectangle 67">
            <a:extLst>
              <a:ext uri="{FF2B5EF4-FFF2-40B4-BE49-F238E27FC236}">
                <a16:creationId xmlns:a16="http://schemas.microsoft.com/office/drawing/2014/main" id="{4BC1FC90-35C1-4E12-A34C-125AD501D29F}"/>
              </a:ext>
            </a:extLst>
          </p:cNvPr>
          <p:cNvSpPr/>
          <p:nvPr/>
        </p:nvSpPr>
        <p:spPr bwMode="auto">
          <a:xfrm>
            <a:off x="6303516"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Using</a:t>
            </a: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a SharePoint site to centrally store and share a single version of a sales proposal that my team can edit together using co-authoring in Word and PowerPoint.</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 </a:t>
            </a:r>
          </a:p>
        </p:txBody>
      </p:sp>
      <p:sp>
        <p:nvSpPr>
          <p:cNvPr id="69" name="Rectangle 68">
            <a:extLst>
              <a:ext uri="{FF2B5EF4-FFF2-40B4-BE49-F238E27FC236}">
                <a16:creationId xmlns:a16="http://schemas.microsoft.com/office/drawing/2014/main" id="{04B903AD-F2EB-43D7-9A5A-09DC2CF82264}"/>
              </a:ext>
            </a:extLst>
          </p:cNvPr>
          <p:cNvSpPr/>
          <p:nvPr/>
        </p:nvSpPr>
        <p:spPr bwMode="auto">
          <a:xfrm>
            <a:off x="9217431"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I’ll know this is successful when</a:t>
            </a: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my sales team creates proposals more easily, giving them more time to close deals.</a:t>
            </a:r>
            <a:endParaRPr kumimoji="0" lang="en-US" sz="1600" b="1" i="1" u="none" strike="noStrike" kern="1200" cap="none" spc="-29" normalizeH="0" baseline="0" noProof="0">
              <a:ln>
                <a:noFill/>
              </a:ln>
              <a:solidFill>
                <a:srgbClr val="274B47"/>
              </a:solidFill>
              <a:effectLst/>
              <a:uLnTx/>
              <a:uFillTx/>
              <a:ea typeface="Segoe UI" pitchFamily="34" charset="0"/>
              <a:cs typeface="Segoe UI" pitchFamily="34" charset="0"/>
            </a:endParaRPr>
          </a:p>
        </p:txBody>
      </p:sp>
      <p:pic>
        <p:nvPicPr>
          <p:cNvPr id="74" name="Picture 73">
            <a:extLst>
              <a:ext uri="{FF2B5EF4-FFF2-40B4-BE49-F238E27FC236}">
                <a16:creationId xmlns:a16="http://schemas.microsoft.com/office/drawing/2014/main" id="{29357C40-4515-4F45-891B-8837EECD03E6}"/>
              </a:ext>
            </a:extLst>
          </p:cNvPr>
          <p:cNvPicPr>
            <a:picLocks noChangeAspect="1"/>
          </p:cNvPicPr>
          <p:nvPr/>
        </p:nvPicPr>
        <p:blipFill>
          <a:blip r:embed="rId2">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1383704" y="3105964"/>
            <a:ext cx="695837" cy="393068"/>
          </a:xfrm>
          <a:prstGeom prst="rect">
            <a:avLst/>
          </a:prstGeom>
        </p:spPr>
      </p:pic>
      <p:pic>
        <p:nvPicPr>
          <p:cNvPr id="75" name="Picture 74">
            <a:extLst>
              <a:ext uri="{FF2B5EF4-FFF2-40B4-BE49-F238E27FC236}">
                <a16:creationId xmlns:a16="http://schemas.microsoft.com/office/drawing/2014/main" id="{6AD9B510-F4EA-4EFF-96C3-106F1686B48A}"/>
              </a:ext>
            </a:extLst>
          </p:cNvPr>
          <p:cNvPicPr>
            <a:picLocks noChangeAspect="1"/>
          </p:cNvPicPr>
          <p:nvPr/>
        </p:nvPicPr>
        <p:blipFill>
          <a:blip r:embed="rId3">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4521957" y="3048159"/>
            <a:ext cx="330217" cy="450873"/>
          </a:xfrm>
          <a:prstGeom prst="rect">
            <a:avLst/>
          </a:prstGeom>
        </p:spPr>
      </p:pic>
      <p:pic>
        <p:nvPicPr>
          <p:cNvPr id="76" name="Picture 75">
            <a:extLst>
              <a:ext uri="{FF2B5EF4-FFF2-40B4-BE49-F238E27FC236}">
                <a16:creationId xmlns:a16="http://schemas.microsoft.com/office/drawing/2014/main" id="{2762E0FA-27AA-456E-B46E-0B357609364F}"/>
              </a:ext>
            </a:extLst>
          </p:cNvPr>
          <p:cNvPicPr>
            <a:picLocks noChangeAspect="1"/>
          </p:cNvPicPr>
          <p:nvPr/>
        </p:nvPicPr>
        <p:blipFill>
          <a:blip r:embed="rId4">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7370087" y="3042380"/>
            <a:ext cx="450873" cy="450873"/>
          </a:xfrm>
          <a:prstGeom prst="rect">
            <a:avLst/>
          </a:prstGeom>
        </p:spPr>
      </p:pic>
      <p:pic>
        <p:nvPicPr>
          <p:cNvPr id="77" name="Picture 76">
            <a:extLst>
              <a:ext uri="{FF2B5EF4-FFF2-40B4-BE49-F238E27FC236}">
                <a16:creationId xmlns:a16="http://schemas.microsoft.com/office/drawing/2014/main" id="{BF3E98B2-638C-4FE3-85C9-9FF268B4F40A}"/>
              </a:ext>
            </a:extLst>
          </p:cNvPr>
          <p:cNvPicPr>
            <a:picLocks noChangeAspect="1"/>
          </p:cNvPicPr>
          <p:nvPr/>
        </p:nvPicPr>
        <p:blipFill>
          <a:blip r:embed="rId5">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10198628" y="3117535"/>
            <a:ext cx="431359" cy="378105"/>
          </a:xfrm>
          <a:prstGeom prst="rect">
            <a:avLst/>
          </a:prstGeom>
        </p:spPr>
      </p:pic>
    </p:spTree>
    <p:extLst>
      <p:ext uri="{BB962C8B-B14F-4D97-AF65-F5344CB8AC3E}">
        <p14:creationId xmlns:p14="http://schemas.microsoft.com/office/powerpoint/2010/main" val="2679594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3AE29877-3F33-B043-8112-71452D0C0C96}"/>
              </a:ext>
            </a:extLst>
          </p:cNvPr>
          <p:cNvSpPr txBox="1">
            <a:spLocks/>
          </p:cNvSpPr>
          <p:nvPr/>
        </p:nvSpPr>
        <p:spPr>
          <a:xfrm>
            <a:off x="327714" y="1934350"/>
            <a:ext cx="4027488" cy="9493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Prioritize your business scenarios</a:t>
            </a:r>
          </a:p>
        </p:txBody>
      </p:sp>
      <p:sp>
        <p:nvSpPr>
          <p:cNvPr id="46" name="Rectangle 45">
            <a:extLst>
              <a:ext uri="{FF2B5EF4-FFF2-40B4-BE49-F238E27FC236}">
                <a16:creationId xmlns:a16="http://schemas.microsoft.com/office/drawing/2014/main" id="{536B6655-AB6D-4845-9259-05B4CC4F8C46}"/>
              </a:ext>
            </a:extLst>
          </p:cNvPr>
          <p:cNvSpPr/>
          <p:nvPr/>
        </p:nvSpPr>
        <p:spPr>
          <a:xfrm>
            <a:off x="365940" y="2965809"/>
            <a:ext cx="3318877" cy="431144"/>
          </a:xfrm>
          <a:prstGeom prst="rect">
            <a:avLst/>
          </a:prstGeom>
        </p:spPr>
        <p:txBody>
          <a:bodyPr wrap="square" lIns="90000" tIns="90000" rIns="90000" bIns="90000" anchor="t" anchorCtr="0">
            <a:noAutofit/>
          </a:bodyPr>
          <a:lstStyle/>
          <a:p>
            <a:pPr marL="0" marR="0" lvl="1" indent="0" algn="l" defTabSz="914400" rtl="0" eaLnBrk="1" fontAlgn="base" latinLnBrk="0" hangingPunct="1">
              <a:lnSpc>
                <a:spcPts val="1600"/>
              </a:lnSpc>
              <a:spcBef>
                <a:spcPct val="0"/>
              </a:spcBef>
              <a:spcAft>
                <a:spcPts val="300"/>
              </a:spcAft>
              <a:buClr>
                <a:srgbClr val="DC3C00"/>
              </a:buClr>
              <a:buSzTx/>
              <a:buFontTx/>
              <a:buNone/>
              <a:tabLst/>
              <a:defRPr/>
            </a:pPr>
            <a:r>
              <a:rPr kumimoji="0" lang="en-US" sz="1800" b="1" i="0" u="none" strike="noStrike" kern="1200" cap="none" spc="0" normalizeH="0" baseline="0" noProof="0">
                <a:ln>
                  <a:noFill/>
                </a:ln>
                <a:solidFill>
                  <a:srgbClr val="274B47"/>
                </a:solidFill>
                <a:effectLst/>
                <a:uLnTx/>
                <a:uFillTx/>
                <a:latin typeface="Segoe UI Semibold" panose="020B0402040204020203" pitchFamily="34" charset="0"/>
                <a:ea typeface="+mn-ea"/>
                <a:cs typeface="Segoe UI Semibold" panose="020B0402040204020203" pitchFamily="34" charset="0"/>
              </a:rPr>
              <a:t>Gauge impact and difficulty</a:t>
            </a:r>
          </a:p>
        </p:txBody>
      </p:sp>
      <p:cxnSp>
        <p:nvCxnSpPr>
          <p:cNvPr id="47" name="Straight Connector 46">
            <a:extLst>
              <a:ext uri="{FF2B5EF4-FFF2-40B4-BE49-F238E27FC236}">
                <a16:creationId xmlns:a16="http://schemas.microsoft.com/office/drawing/2014/main" id="{8F382118-2EB7-9248-A7A1-08360566DDE5}"/>
              </a:ext>
            </a:extLst>
          </p:cNvPr>
          <p:cNvCxnSpPr>
            <a:cxnSpLocks/>
          </p:cNvCxnSpPr>
          <p:nvPr/>
        </p:nvCxnSpPr>
        <p:spPr>
          <a:xfrm>
            <a:off x="6309013" y="797093"/>
            <a:ext cx="0" cy="4980333"/>
          </a:xfrm>
          <a:prstGeom prst="line">
            <a:avLst/>
          </a:prstGeom>
          <a:ln w="12700">
            <a:solidFill>
              <a:schemeClr val="tx2">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DB256F5-1D39-1740-9719-D997AE844961}"/>
              </a:ext>
            </a:extLst>
          </p:cNvPr>
          <p:cNvCxnSpPr>
            <a:cxnSpLocks/>
          </p:cNvCxnSpPr>
          <p:nvPr/>
        </p:nvCxnSpPr>
        <p:spPr>
          <a:xfrm flipH="1" flipV="1">
            <a:off x="6309013" y="5772427"/>
            <a:ext cx="5527852" cy="4999"/>
          </a:xfrm>
          <a:prstGeom prst="line">
            <a:avLst/>
          </a:prstGeom>
          <a:ln w="12700">
            <a:solidFill>
              <a:schemeClr val="tx2">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E1EB180-6767-674D-84A1-994960D9B692}"/>
              </a:ext>
            </a:extLst>
          </p:cNvPr>
          <p:cNvSpPr txBox="1"/>
          <p:nvPr/>
        </p:nvSpPr>
        <p:spPr>
          <a:xfrm>
            <a:off x="6566839" y="5765523"/>
            <a:ext cx="1020489"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Low</a:t>
            </a:r>
          </a:p>
        </p:txBody>
      </p:sp>
      <p:sp>
        <p:nvSpPr>
          <p:cNvPr id="50" name="TextBox 49">
            <a:extLst>
              <a:ext uri="{FF2B5EF4-FFF2-40B4-BE49-F238E27FC236}">
                <a16:creationId xmlns:a16="http://schemas.microsoft.com/office/drawing/2014/main" id="{3E830771-7245-E54F-ADF5-B6E46B464CB8}"/>
              </a:ext>
            </a:extLst>
          </p:cNvPr>
          <p:cNvSpPr txBox="1"/>
          <p:nvPr/>
        </p:nvSpPr>
        <p:spPr>
          <a:xfrm>
            <a:off x="8684992" y="5765523"/>
            <a:ext cx="565515"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Med</a:t>
            </a:r>
          </a:p>
        </p:txBody>
      </p:sp>
      <p:sp>
        <p:nvSpPr>
          <p:cNvPr id="51" name="TextBox 50">
            <a:extLst>
              <a:ext uri="{FF2B5EF4-FFF2-40B4-BE49-F238E27FC236}">
                <a16:creationId xmlns:a16="http://schemas.microsoft.com/office/drawing/2014/main" id="{3211DCD7-5AEF-C847-90DC-EFE65E2511F0}"/>
              </a:ext>
            </a:extLst>
          </p:cNvPr>
          <p:cNvSpPr txBox="1"/>
          <p:nvPr/>
        </p:nvSpPr>
        <p:spPr>
          <a:xfrm>
            <a:off x="10797858" y="5765523"/>
            <a:ext cx="578702"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High</a:t>
            </a:r>
          </a:p>
        </p:txBody>
      </p:sp>
      <p:sp>
        <p:nvSpPr>
          <p:cNvPr id="52" name="TextBox 51">
            <a:extLst>
              <a:ext uri="{FF2B5EF4-FFF2-40B4-BE49-F238E27FC236}">
                <a16:creationId xmlns:a16="http://schemas.microsoft.com/office/drawing/2014/main" id="{467C6B2F-84A2-004D-B245-12770A9F3D6F}"/>
              </a:ext>
            </a:extLst>
          </p:cNvPr>
          <p:cNvSpPr txBox="1"/>
          <p:nvPr/>
        </p:nvSpPr>
        <p:spPr>
          <a:xfrm>
            <a:off x="5769498" y="4719765"/>
            <a:ext cx="512684"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Low</a:t>
            </a:r>
          </a:p>
        </p:txBody>
      </p:sp>
      <p:sp>
        <p:nvSpPr>
          <p:cNvPr id="53" name="TextBox 52">
            <a:extLst>
              <a:ext uri="{FF2B5EF4-FFF2-40B4-BE49-F238E27FC236}">
                <a16:creationId xmlns:a16="http://schemas.microsoft.com/office/drawing/2014/main" id="{9EA4DF4D-15F6-4C45-A32D-38A246D2A54B}"/>
              </a:ext>
            </a:extLst>
          </p:cNvPr>
          <p:cNvSpPr txBox="1"/>
          <p:nvPr/>
        </p:nvSpPr>
        <p:spPr>
          <a:xfrm>
            <a:off x="5716974" y="2883675"/>
            <a:ext cx="571279"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Med</a:t>
            </a:r>
          </a:p>
        </p:txBody>
      </p:sp>
      <p:sp>
        <p:nvSpPr>
          <p:cNvPr id="54" name="TextBox 53">
            <a:extLst>
              <a:ext uri="{FF2B5EF4-FFF2-40B4-BE49-F238E27FC236}">
                <a16:creationId xmlns:a16="http://schemas.microsoft.com/office/drawing/2014/main" id="{7877DD9C-2B42-394A-A02F-9A08062CF456}"/>
              </a:ext>
            </a:extLst>
          </p:cNvPr>
          <p:cNvSpPr txBox="1"/>
          <p:nvPr/>
        </p:nvSpPr>
        <p:spPr>
          <a:xfrm>
            <a:off x="5729211" y="1047586"/>
            <a:ext cx="546804"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High</a:t>
            </a:r>
          </a:p>
        </p:txBody>
      </p:sp>
      <p:sp>
        <p:nvSpPr>
          <p:cNvPr id="61" name="TextBox 60">
            <a:extLst>
              <a:ext uri="{FF2B5EF4-FFF2-40B4-BE49-F238E27FC236}">
                <a16:creationId xmlns:a16="http://schemas.microsoft.com/office/drawing/2014/main" id="{24603957-1049-E242-B065-4B947A97BFF0}"/>
              </a:ext>
            </a:extLst>
          </p:cNvPr>
          <p:cNvSpPr txBox="1"/>
          <p:nvPr/>
        </p:nvSpPr>
        <p:spPr>
          <a:xfrm rot="16200000">
            <a:off x="4997391" y="2922517"/>
            <a:ext cx="833185" cy="40261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74B47"/>
                </a:solidFill>
                <a:effectLst/>
                <a:uLnTx/>
                <a:uFillTx/>
                <a:latin typeface="Segoe UI Semibold" panose="020B0702040204020203" pitchFamily="34" charset="0"/>
                <a:ea typeface="+mn-ea"/>
                <a:cs typeface="Segoe UI Semibold" panose="020B0702040204020203" pitchFamily="34" charset="0"/>
              </a:rPr>
              <a:t>Impact</a:t>
            </a:r>
          </a:p>
        </p:txBody>
      </p:sp>
      <p:sp>
        <p:nvSpPr>
          <p:cNvPr id="68" name="Rectangle 67">
            <a:extLst>
              <a:ext uri="{FF2B5EF4-FFF2-40B4-BE49-F238E27FC236}">
                <a16:creationId xmlns:a16="http://schemas.microsoft.com/office/drawing/2014/main" id="{332C546B-929F-C24E-A6B3-04974B971201}"/>
              </a:ext>
            </a:extLst>
          </p:cNvPr>
          <p:cNvSpPr/>
          <p:nvPr/>
        </p:nvSpPr>
        <p:spPr>
          <a:xfrm>
            <a:off x="365940" y="3540415"/>
            <a:ext cx="441521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Use the graph to prioritize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Place your scenario markers on the graph to chart the impact and difficulty of each scenario. Remember, this is different for every business, so take time to consider the resources and time required for each scenario.</a:t>
            </a:r>
          </a:p>
        </p:txBody>
      </p:sp>
      <p:sp>
        <p:nvSpPr>
          <p:cNvPr id="69" name="TextBox 68">
            <a:extLst>
              <a:ext uri="{FF2B5EF4-FFF2-40B4-BE49-F238E27FC236}">
                <a16:creationId xmlns:a16="http://schemas.microsoft.com/office/drawing/2014/main" id="{73A9A331-FDC6-4149-9C6F-1E878861F555}"/>
              </a:ext>
            </a:extLst>
          </p:cNvPr>
          <p:cNvSpPr txBox="1"/>
          <p:nvPr/>
        </p:nvSpPr>
        <p:spPr>
          <a:xfrm>
            <a:off x="8564049" y="6234274"/>
            <a:ext cx="1059438" cy="40261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74B47"/>
                </a:solidFill>
                <a:effectLst/>
                <a:uLnTx/>
                <a:uFillTx/>
                <a:latin typeface="Segoe UI Semibold" panose="020B0702040204020203" pitchFamily="34" charset="0"/>
                <a:ea typeface="+mn-ea"/>
                <a:cs typeface="Segoe UI Semibold" panose="020B0702040204020203" pitchFamily="34" charset="0"/>
              </a:rPr>
              <a:t>Difficulty</a:t>
            </a:r>
          </a:p>
        </p:txBody>
      </p:sp>
    </p:spTree>
    <p:extLst>
      <p:ext uri="{BB962C8B-B14F-4D97-AF65-F5344CB8AC3E}">
        <p14:creationId xmlns:p14="http://schemas.microsoft.com/office/powerpoint/2010/main" val="2669968928"/>
      </p:ext>
    </p:extLst>
  </p:cSld>
  <p:clrMapOvr>
    <a:masterClrMapping/>
  </p:clrMapOvr>
  <p:transition>
    <p:fade/>
  </p:transition>
</p:sld>
</file>

<file path=ppt/theme/theme1.xml><?xml version="1.0" encoding="utf-8"?>
<a:theme xmlns:a="http://schemas.openxmlformats.org/drawingml/2006/main" name="2_BCS PPT Template_Draft2">
  <a:themeElements>
    <a:clrScheme name="Custom 1">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74B47"/>
      </a:hlink>
      <a:folHlink>
        <a:srgbClr val="008575"/>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2.xml><?xml version="1.0" encoding="utf-8"?>
<a:theme xmlns:a="http://schemas.openxmlformats.org/drawingml/2006/main" name="3_7-30269_Server &amp; Tools Business_16x9">
  <a:themeElements>
    <a:clrScheme name="Custom 2">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F8F9F8"/>
      </a:hlink>
      <a:folHlink>
        <a:srgbClr val="DDE2DD"/>
      </a:folHlink>
    </a:clrScheme>
    <a:fontScheme name="Microsoft | Segoe">
      <a:majorFont>
        <a:latin typeface="Segoe UI Semibold"/>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35BD4564D1E140938853374C0FC73F" ma:contentTypeVersion="4" ma:contentTypeDescription="Create a new document." ma:contentTypeScope="" ma:versionID="5f419caadde52b8f1a0a1d471b1d87c4">
  <xsd:schema xmlns:xsd="http://www.w3.org/2001/XMLSchema" xmlns:xs="http://www.w3.org/2001/XMLSchema" xmlns:p="http://schemas.microsoft.com/office/2006/metadata/properties" xmlns:ns2="6363aa50-77d2-47ed-9f24-d0c970f5214a" targetNamespace="http://schemas.microsoft.com/office/2006/metadata/properties" ma:root="true" ma:fieldsID="619afb7f0ff9f089881e99b344a44dc3" ns2:_="">
    <xsd:import namespace="6363aa50-77d2-47ed-9f24-d0c970f521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3aa50-77d2-47ed-9f24-d0c970f521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3D55A-F72D-4D54-9814-9022EB3232D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D2B05B9-4B7A-40B2-A6AB-197C03DAA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63aa50-77d2-47ed-9f24-d0c970f521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1548A0-E4A7-4B75-BA0A-745975B9F4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28</Notes>
  <HiddenSlides>0</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2_BCS PPT Template_Draft2</vt:lpstr>
      <vt:lpstr>3_7-30269_Server &amp; Tools Business_16x9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to help build your success criteria</vt:lpstr>
      <vt:lpstr>Establish KPI benchmarks</vt:lpstr>
      <vt:lpstr>Success criteria scorecard example</vt:lpstr>
      <vt:lpstr>PowerPoint Presentation</vt:lpstr>
      <vt:lpstr>Define your success criteria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your Early Adopter Program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Becker (Unify Consulting LLC)</dc:creator>
  <cp:revision>2</cp:revision>
  <dcterms:created xsi:type="dcterms:W3CDTF">2019-01-16T00:01:30Z</dcterms:created>
  <dcterms:modified xsi:type="dcterms:W3CDTF">2019-02-21T20:42:23Z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0x0101006135BD4564D1E140938853374C0FC73F</vt:lpwstr>
  </property>
  <property fmtid="{D5CDD505-2E9C-101B-9397-08002B2CF9AE}" pid="3" name="AuthorIds_UIVersion_512">
    <vt:lpwstr>12</vt:lpwstr>
  </property>
  <property fmtid="{D5CDD505-2E9C-101B-9397-08002B2CF9AE}" pid="4" name="AuthorIds_UIVersion_3584">
    <vt:lpwstr>12</vt:lpwstr>
  </property>
  <property fmtid="{D5CDD505-2E9C-101B-9397-08002B2CF9AE}" pid="5" name="AuthorIds_UIVersion_41472">
    <vt:lpwstr>12</vt:lpwstr>
  </property>
</Properties>
</file>