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71" r:id="rId4"/>
    <p:sldMasterId id="2147484254" r:id="rId5"/>
    <p:sldMasterId id="2147484308" r:id="rId6"/>
    <p:sldMasterId id="2147484368" r:id="rId7"/>
    <p:sldMasterId id="2147484374" r:id="rId8"/>
    <p:sldMasterId id="2147484376" r:id="rId9"/>
    <p:sldMasterId id="2147484378" r:id="rId10"/>
    <p:sldMasterId id="2147484382" r:id="rId11"/>
    <p:sldMasterId id="2147484420" r:id="rId12"/>
  </p:sldMasterIdLst>
  <p:notesMasterIdLst>
    <p:notesMasterId r:id="rId59"/>
  </p:notesMasterIdLst>
  <p:handoutMasterIdLst>
    <p:handoutMasterId r:id="rId60"/>
  </p:handoutMasterIdLst>
  <p:sldIdLst>
    <p:sldId id="912" r:id="rId13"/>
    <p:sldId id="903" r:id="rId14"/>
    <p:sldId id="258" r:id="rId15"/>
    <p:sldId id="259" r:id="rId16"/>
    <p:sldId id="906" r:id="rId17"/>
    <p:sldId id="850" r:id="rId18"/>
    <p:sldId id="867" r:id="rId19"/>
    <p:sldId id="907" r:id="rId20"/>
    <p:sldId id="897" r:id="rId21"/>
    <p:sldId id="899" r:id="rId22"/>
    <p:sldId id="902" r:id="rId23"/>
    <p:sldId id="914" r:id="rId24"/>
    <p:sldId id="915" r:id="rId25"/>
    <p:sldId id="917" r:id="rId26"/>
    <p:sldId id="859" r:id="rId27"/>
    <p:sldId id="2076136488" r:id="rId28"/>
    <p:sldId id="286" r:id="rId29"/>
    <p:sldId id="883" r:id="rId30"/>
    <p:sldId id="916" r:id="rId31"/>
    <p:sldId id="268" r:id="rId32"/>
    <p:sldId id="909" r:id="rId33"/>
    <p:sldId id="889" r:id="rId34"/>
    <p:sldId id="893" r:id="rId35"/>
    <p:sldId id="283" r:id="rId36"/>
    <p:sldId id="894" r:id="rId37"/>
    <p:sldId id="920" r:id="rId38"/>
    <p:sldId id="923" r:id="rId39"/>
    <p:sldId id="924" r:id="rId40"/>
    <p:sldId id="925" r:id="rId41"/>
    <p:sldId id="910" r:id="rId42"/>
    <p:sldId id="913" r:id="rId43"/>
    <p:sldId id="267" r:id="rId44"/>
    <p:sldId id="256" r:id="rId45"/>
    <p:sldId id="272" r:id="rId46"/>
    <p:sldId id="273" r:id="rId47"/>
    <p:sldId id="282" r:id="rId48"/>
    <p:sldId id="280" r:id="rId49"/>
    <p:sldId id="278" r:id="rId50"/>
    <p:sldId id="284" r:id="rId51"/>
    <p:sldId id="274" r:id="rId52"/>
    <p:sldId id="281" r:id="rId53"/>
    <p:sldId id="276" r:id="rId54"/>
    <p:sldId id="275" r:id="rId55"/>
    <p:sldId id="271" r:id="rId56"/>
    <p:sldId id="270" r:id="rId57"/>
    <p:sldId id="872" r:id="rId58"/>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p15:clr>
            <a:srgbClr val="A4A3A4"/>
          </p15:clr>
        </p15:guide>
        <p15:guide id="2" orient="horz" pos="4176">
          <p15:clr>
            <a:srgbClr val="A4A3A4"/>
          </p15:clr>
        </p15:guide>
        <p15:guide id="3" orient="horz" pos="912">
          <p15:clr>
            <a:srgbClr val="A4A3A4"/>
          </p15:clr>
        </p15:guide>
        <p15:guide id="4" orient="horz" pos="1197">
          <p15:clr>
            <a:srgbClr val="A4A3A4"/>
          </p15:clr>
        </p15:guide>
        <p15:guide id="5" orient="horz" pos="1957">
          <p15:clr>
            <a:srgbClr val="A4A3A4"/>
          </p15:clr>
        </p15:guide>
        <p15:guide id="6" orient="horz" pos="2723">
          <p15:clr>
            <a:srgbClr val="A4A3A4"/>
          </p15:clr>
        </p15:guide>
        <p15:guide id="7" orient="horz" pos="2159">
          <p15:clr>
            <a:srgbClr val="A4A3A4"/>
          </p15:clr>
        </p15:guide>
        <p15:guide id="8" orient="horz" pos="3863">
          <p15:clr>
            <a:srgbClr val="A4A3A4"/>
          </p15:clr>
        </p15:guide>
        <p15:guide id="9" orient="horz" pos="3572">
          <p15:clr>
            <a:srgbClr val="A4A3A4"/>
          </p15:clr>
        </p15:guide>
        <p15:guide id="10" pos="128">
          <p15:clr>
            <a:srgbClr val="A4A3A4"/>
          </p15:clr>
        </p15:guide>
        <p15:guide id="11" pos="1767">
          <p15:clr>
            <a:srgbClr val="A4A3A4"/>
          </p15:clr>
        </p15:guide>
        <p15:guide id="12" pos="7548">
          <p15:clr>
            <a:srgbClr val="A4A3A4"/>
          </p15:clr>
        </p15:guide>
        <p15:guide id="13" pos="328">
          <p15:clr>
            <a:srgbClr val="A4A3A4"/>
          </p15:clr>
        </p15:guide>
        <p15:guide id="14" pos="7353">
          <p15:clr>
            <a:srgbClr val="A4A3A4"/>
          </p15:clr>
        </p15:guide>
        <p15:guide id="15" pos="613">
          <p15:clr>
            <a:srgbClr val="A4A3A4"/>
          </p15:clr>
        </p15:guide>
        <p15:guide id="16" pos="7062">
          <p15:clr>
            <a:srgbClr val="A4A3A4"/>
          </p15:clr>
        </p15:guide>
        <p15:guide id="17" pos="3837">
          <p15:clr>
            <a:srgbClr val="A4A3A4"/>
          </p15:clr>
        </p15:guide>
        <p15:guide id="18" pos="22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FEB"/>
    <a:srgbClr val="0078D4"/>
    <a:srgbClr val="3AA7DE"/>
    <a:srgbClr val="0563C1"/>
    <a:srgbClr val="D83B01"/>
    <a:srgbClr val="00188F"/>
    <a:srgbClr val="EB3C00"/>
    <a:srgbClr val="68217A"/>
    <a:srgbClr val="0072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8E189-A051-4B75-99B3-CE7C453B99A1}" v="11" dt="2020-05-26T19:38:03.203"/>
    <p1510:client id="{8E05D18A-8686-465F-9CBB-F394DF72589C}" v="1227" dt="2020-03-24T23:28:29.062"/>
    <p1510:client id="{C675C212-2CEE-436A-AE9D-4C75AF3D3EE8}" v="736" dt="2020-03-25T19:23:30.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9" autoAdjust="0"/>
    <p:restoredTop sz="86420" autoAdjust="0"/>
  </p:normalViewPr>
  <p:slideViewPr>
    <p:cSldViewPr snapToGrid="0">
      <p:cViewPr varScale="1">
        <p:scale>
          <a:sx n="92" d="100"/>
          <a:sy n="92" d="100"/>
        </p:scale>
        <p:origin x="66" y="654"/>
      </p:cViewPr>
      <p:guideLst>
        <p:guide orient="horz" pos="142"/>
        <p:guide orient="horz" pos="4176"/>
        <p:guide orient="horz" pos="912"/>
        <p:guide orient="horz" pos="1197"/>
        <p:guide orient="horz" pos="1957"/>
        <p:guide orient="horz" pos="2723"/>
        <p:guide orient="horz" pos="2159"/>
        <p:guide orient="horz" pos="3863"/>
        <p:guide orient="horz" pos="3572"/>
        <p:guide pos="128"/>
        <p:guide pos="1767"/>
        <p:guide pos="7548"/>
        <p:guide pos="328"/>
        <p:guide pos="7353"/>
        <p:guide pos="613"/>
        <p:guide pos="7062"/>
        <p:guide pos="3837"/>
        <p:guide pos="2216"/>
      </p:guideLst>
    </p:cSldViewPr>
  </p:slideViewPr>
  <p:outlineViewPr>
    <p:cViewPr>
      <p:scale>
        <a:sx n="33" d="100"/>
        <a:sy n="33" d="100"/>
      </p:scale>
      <p:origin x="0" y="-17364"/>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Microsoft Office</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t>4/9/2021</a:t>
            </a:fld>
            <a:endParaRPr lang="en-US"/>
          </a:p>
        </p:txBody>
      </p:sp>
      <p:sp>
        <p:nvSpPr>
          <p:cNvPr id="8" name="Footer Placeholder 7"/>
          <p:cNvSpPr>
            <a:spLocks noGrp="1"/>
          </p:cNvSpPr>
          <p:nvPr>
            <p:ph type="ftr" sz="quarter" idx="2"/>
          </p:nvPr>
        </p:nvSpPr>
        <p:spPr>
          <a:xfrm>
            <a:off x="0" y="8685212"/>
            <a:ext cx="5795010" cy="366191"/>
          </a:xfrm>
          <a:prstGeom prst="rect">
            <a:avLst/>
          </a:prstGeom>
        </p:spPr>
        <p:txBody>
          <a:bodyPr vert="horz" lIns="0" tIns="45720" rIns="91440" bIns="45720" rtlCol="0" anchor="b"/>
          <a:lstStyle>
            <a:lvl1pPr algn="l">
              <a:defRPr sz="1200"/>
            </a:lvl1p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t>‹#›</a:t>
            </a:fld>
            <a:endParaRPr lang="en-US"/>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B1278-D92B-4AF3-A9C1-71DD298190CE}" type="datetimeFigureOut">
              <a:rPr lang="en-US" smtClean="0"/>
              <a:t>4/9/2021</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t>‹#›</a:t>
            </a:fld>
            <a:endParaRPr lang="en-US"/>
          </a:p>
        </p:txBody>
      </p:sp>
      <p:sp>
        <p:nvSpPr>
          <p:cNvPr id="14"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Microsoft Office</a:t>
            </a:r>
          </a:p>
        </p:txBody>
      </p:sp>
      <p:sp>
        <p:nvSpPr>
          <p:cNvPr id="15" name="Footer Placeholder 7"/>
          <p:cNvSpPr>
            <a:spLocks noGrp="1"/>
          </p:cNvSpPr>
          <p:nvPr>
            <p:ph type="ftr" sz="quarter" idx="4"/>
          </p:nvPr>
        </p:nvSpPr>
        <p:spPr>
          <a:xfrm>
            <a:off x="0" y="8685212"/>
            <a:ext cx="5795010" cy="366191"/>
          </a:xfrm>
          <a:prstGeom prst="rect">
            <a:avLst/>
          </a:prstGeom>
        </p:spPr>
        <p:txBody>
          <a:bodyPr vert="horz" lIns="0" tIns="45720" rIns="91440" bIns="45720" rtlCol="0" anchor="b"/>
          <a:lstStyle>
            <a:lvl1pPr algn="l">
              <a:defRPr sz="1200"/>
            </a:lvl1p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BE3E45C5-23E3-45BA-8E78-7C209ED3B071}" type="slidenum">
              <a:rPr lang="en-US" smtClean="0"/>
              <a:t>1</a:t>
            </a:fld>
            <a:endParaRPr lang="en-US"/>
          </a:p>
        </p:txBody>
      </p:sp>
    </p:spTree>
    <p:extLst>
      <p:ext uri="{BB962C8B-B14F-4D97-AF65-F5344CB8AC3E}">
        <p14:creationId xmlns:p14="http://schemas.microsoft.com/office/powerpoint/2010/main" val="3348807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0"/>
              </a:spcBef>
              <a:spcAft>
                <a:spcPts val="333"/>
              </a:spcAft>
              <a:buClrTx/>
              <a:buSzTx/>
              <a:buFontTx/>
              <a:buNone/>
              <a:tabLst/>
              <a:defRPr/>
            </a:pPr>
            <a:r>
              <a:rPr lang="en-US" sz="900" dirty="0"/>
              <a:t>The responsibilities depend on your organization's usage of Yammer and the size of the network. Often responsibility will adjust over specific periods of time related to organization initiatives. We've seen organizations use opportunities such as an ideation campaign, new product launch, merger and acquisition, or a new executive joining the organization, become catalyst for Yammer usage.</a:t>
            </a:r>
          </a:p>
          <a:p>
            <a:endParaRPr lang="en-US" dirty="0"/>
          </a:p>
        </p:txBody>
      </p:sp>
      <p:sp>
        <p:nvSpPr>
          <p:cNvPr id="4" name="Date Placeholder 3"/>
          <p:cNvSpPr>
            <a:spLocks noGrp="1"/>
          </p:cNvSpPr>
          <p:nvPr>
            <p:ph type="dt" idx="1"/>
          </p:nvPr>
        </p:nvSpPr>
        <p:spPr/>
        <p:txBody>
          <a:bodyPr/>
          <a:lstStyle/>
          <a:p>
            <a:fld id="{2CC9E66A-1BE4-4AF6-8277-898A6A50D378}" type="datetime1">
              <a:rPr lang="en-US" smtClean="0"/>
              <a:t>4/9/2021</a:t>
            </a:fld>
            <a:endParaRPr lang="en-US"/>
          </a:p>
        </p:txBody>
      </p:sp>
      <p:sp>
        <p:nvSpPr>
          <p:cNvPr id="5" name="Slide Number Placeholder 4"/>
          <p:cNvSpPr>
            <a:spLocks noGrp="1"/>
          </p:cNvSpPr>
          <p:nvPr>
            <p:ph type="sldNum" sz="quarter" idx="5"/>
          </p:nvPr>
        </p:nvSpPr>
        <p:spPr/>
        <p:txBody>
          <a:bodyPr/>
          <a:lstStyle/>
          <a:p>
            <a:fld id="{B4008EB6-D09E-4580-8CD6-DDB14511944F}" type="slidenum">
              <a:rPr lang="en-US" smtClean="0"/>
              <a:t>11</a:t>
            </a:fld>
            <a:endParaRPr lang="en-US"/>
          </a:p>
        </p:txBody>
      </p:sp>
      <p:sp>
        <p:nvSpPr>
          <p:cNvPr id="6" name="Header Placeholder 5"/>
          <p:cNvSpPr>
            <a:spLocks noGrp="1"/>
          </p:cNvSpPr>
          <p:nvPr>
            <p:ph type="hdr" sz="quarter"/>
          </p:nvPr>
        </p:nvSpPr>
        <p:spPr/>
        <p:txBody>
          <a:bodyPr/>
          <a:lstStyle/>
          <a:p>
            <a:r>
              <a:rPr lang="en-US"/>
              <a:t>Microsoft Office</a:t>
            </a:r>
          </a:p>
        </p:txBody>
      </p:sp>
      <p:sp>
        <p:nvSpPr>
          <p:cNvPr id="7" name="Footer Placeholder 6"/>
          <p:cNvSpPr>
            <a:spLocks noGrp="1"/>
          </p:cNvSpPr>
          <p:nvPr>
            <p:ph type="ftr" sz="quarter" idx="4"/>
          </p:nvPr>
        </p:nvSpPr>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61857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5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67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71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YamJam Documentation </a:t>
            </a:r>
          </a:p>
        </p:txBody>
      </p:sp>
      <p:sp>
        <p:nvSpPr>
          <p:cNvPr id="4" name="Date Placeholder 3"/>
          <p:cNvSpPr>
            <a:spLocks noGrp="1"/>
          </p:cNvSpPr>
          <p:nvPr>
            <p:ph type="dt" idx="10"/>
          </p:nvPr>
        </p:nvSpPr>
        <p:spPr/>
        <p:txBody>
          <a:bodyPr/>
          <a:lstStyle/>
          <a:p>
            <a:fld id="{D51B1278-D92B-4AF3-A9C1-71DD298190CE}" type="datetimeFigureOut">
              <a:rPr lang="en-US" smtClean="0">
                <a:solidFill>
                  <a:prstClr val="black"/>
                </a:solidFill>
                <a:latin typeface="Calibri"/>
              </a:rPr>
              <a:pPr/>
              <a:t>4/9/2021</a:t>
            </a:fld>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latin typeface="Calibri"/>
              </a:rPr>
              <a:pPr/>
              <a:t>15</a:t>
            </a:fld>
            <a:endParaRPr lang="en-US">
              <a:solidFill>
                <a:prstClr val="black"/>
              </a:solidFill>
              <a:latin typeface="Calibri"/>
            </a:endParaRPr>
          </a:p>
        </p:txBody>
      </p:sp>
      <p:sp>
        <p:nvSpPr>
          <p:cNvPr id="6" name="Header Placeholder 5"/>
          <p:cNvSpPr>
            <a:spLocks noGrp="1"/>
          </p:cNvSpPr>
          <p:nvPr>
            <p:ph type="hdr" sz="quarter" idx="12"/>
          </p:nvPr>
        </p:nvSpPr>
        <p:spPr/>
        <p:txBody>
          <a:bodyPr/>
          <a:lstStyle/>
          <a:p>
            <a:r>
              <a:rPr lang="en-US">
                <a:solidFill>
                  <a:prstClr val="black"/>
                </a:solidFill>
                <a:latin typeface="Calibri"/>
              </a:rPr>
              <a:t>Microsoft Office</a:t>
            </a:r>
          </a:p>
        </p:txBody>
      </p:sp>
      <p:sp>
        <p:nvSpPr>
          <p:cNvPr id="7" name="Footer Placeholder 6"/>
          <p:cNvSpPr>
            <a:spLocks noGrp="1"/>
          </p:cNvSpPr>
          <p:nvPr>
            <p:ph type="ftr" sz="quarter" idx="13"/>
          </p:nvPr>
        </p:nvSpPr>
        <p:spPr/>
        <p:txBody>
          <a:bodyPr/>
          <a:lstStyle/>
          <a:p>
            <a:pPr marL="231775" defTabSz="914099"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00478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A3F572-827B-48F1-B079-FE709689EE84}"/>
              </a:ext>
            </a:extLst>
          </p:cNvPr>
          <p:cNvSpPr>
            <a:spLocks noGrp="1"/>
          </p:cNvSpPr>
          <p:nvPr>
            <p:ph type="body" idx="1"/>
          </p:nvPr>
        </p:nvSpPr>
        <p:spPr/>
        <p:txBody>
          <a:bodyPr/>
          <a:lstStyle/>
          <a:p>
            <a:pPr marL="0" marR="0" lvl="0" indent="0" algn="l" defTabSz="932114" rtl="0" eaLnBrk="1" fontAlgn="base" latinLnBrk="0" hangingPunct="1">
              <a:lnSpc>
                <a:spcPct val="95000"/>
              </a:lnSpc>
              <a:spcBef>
                <a:spcPts val="0"/>
              </a:spcBef>
              <a:spcAft>
                <a:spcPts val="300"/>
              </a:spcAft>
              <a:buClrTx/>
              <a:buSzTx/>
              <a:buFontTx/>
              <a:buNone/>
              <a:tabLst/>
              <a:defRPr/>
            </a:pPr>
            <a:r>
              <a:rPr lang="en-US" sz="900" kern="1200" dirty="0">
                <a:solidFill>
                  <a:schemeClr val="tx1"/>
                </a:solidFill>
                <a:effectLst/>
                <a:latin typeface="Segoe UI Light" pitchFamily="34" charset="0"/>
                <a:ea typeface="+mn-ea"/>
                <a:cs typeface="+mn-cs"/>
              </a:rPr>
              <a:t>How can different organizations and industries can use Yammer for success. </a:t>
            </a:r>
            <a:br>
              <a:rPr lang="en-US" sz="900" kern="1200" dirty="0">
                <a:solidFill>
                  <a:schemeClr val="tx1"/>
                </a:solidFill>
                <a:effectLst/>
                <a:latin typeface="Segoe UI Light" pitchFamily="34" charset="0"/>
                <a:ea typeface="+mn-ea"/>
                <a:cs typeface="+mn-cs"/>
              </a:rPr>
            </a:br>
            <a:br>
              <a:rPr lang="en-US" sz="900" kern="1200" dirty="0">
                <a:solidFill>
                  <a:schemeClr val="tx1"/>
                </a:solidFill>
                <a:effectLst/>
                <a:latin typeface="Segoe UI Light" pitchFamily="34" charset="0"/>
                <a:ea typeface="+mn-ea"/>
                <a:cs typeface="+mn-cs"/>
              </a:rPr>
            </a:br>
            <a:r>
              <a:rPr kumimoji="0" lang="en-US" sz="1100" b="1" i="0" u="none" strike="noStrike" kern="1200" cap="none" spc="0" normalizeH="0" baseline="0" noProof="0" dirty="0">
                <a:ln>
                  <a:noFill/>
                </a:ln>
                <a:gradFill>
                  <a:gsLst>
                    <a:gs pos="0">
                      <a:srgbClr val="0078D7"/>
                    </a:gs>
                    <a:gs pos="100000">
                      <a:srgbClr val="0078D7"/>
                    </a:gs>
                  </a:gsLst>
                  <a:lin ang="0" scaled="0"/>
                </a:gradFill>
                <a:effectLst/>
                <a:uLnTx/>
                <a:uFillTx/>
                <a:latin typeface="Segoe UI Semibold"/>
                <a:ea typeface="+mn-ea"/>
                <a:cs typeface="Segoe UI" pitchFamily="34" charset="0"/>
              </a:rPr>
              <a:t>Corporate Communications</a:t>
            </a:r>
          </a:p>
          <a:p>
            <a:pPr marL="0" marR="0" lvl="0" indent="0" algn="l" defTabSz="932597" rtl="0" eaLnBrk="1" fontAlgn="auto" latinLnBrk="0" hangingPunct="1">
              <a:lnSpc>
                <a:spcPct val="95000"/>
              </a:lnSpc>
              <a:spcBef>
                <a:spcPts val="0"/>
              </a:spcBef>
              <a:spcAft>
                <a:spcPts val="1200"/>
              </a:spcAft>
              <a:buClrTx/>
              <a:buSzTx/>
              <a:buFontTx/>
              <a:buNone/>
              <a:tabLst/>
              <a:defRPr/>
            </a:pP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Enable two-way communication between leaders &amp; employees. Improve and streamline the change management process. Host virtual all-hands meetings and live events. Share campaigns across Teams, Outlook, SharePoint. Reduce mass emails. </a:t>
            </a:r>
            <a:r>
              <a:rPr lang="en-US" sz="900" dirty="0">
                <a:gradFill>
                  <a:gsLst>
                    <a:gs pos="0">
                      <a:srgbClr val="2C292A"/>
                    </a:gs>
                    <a:gs pos="100000">
                      <a:srgbClr val="2C292A"/>
                    </a:gs>
                  </a:gsLst>
                  <a:lin ang="0" scaled="0"/>
                </a:gradFill>
                <a:latin typeface="Segoe UI" panose="020B0502040204020203" pitchFamily="34" charset="0"/>
                <a:cs typeface="Segoe UI" panose="020B0502040204020203" pitchFamily="34" charset="0"/>
              </a:rPr>
              <a:t>Announce &amp; Pin anything</a:t>
            </a:r>
            <a:endPar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endParaRPr>
          </a:p>
          <a:p>
            <a:pPr marL="0" marR="0" lvl="0" indent="0" algn="l" defTabSz="932114" rtl="0" eaLnBrk="1" fontAlgn="base" latinLnBrk="0" hangingPunct="1">
              <a:lnSpc>
                <a:spcPct val="95000"/>
              </a:lnSpc>
              <a:spcBef>
                <a:spcPts val="0"/>
              </a:spcBef>
              <a:spcAft>
                <a:spcPts val="300"/>
              </a:spcAft>
              <a:buClrTx/>
              <a:buSzTx/>
              <a:buFontTx/>
              <a:buNone/>
              <a:tabLst/>
              <a:defRPr/>
            </a:pPr>
            <a:endParaRPr lang="en-US" sz="900" b="1" kern="1200" dirty="0">
              <a:solidFill>
                <a:schemeClr val="tx1"/>
              </a:solidFill>
              <a:effectLst/>
              <a:latin typeface="Segoe UI Light" pitchFamily="34" charset="0"/>
              <a:ea typeface="+mn-ea"/>
              <a:cs typeface="+mn-cs"/>
            </a:endParaRPr>
          </a:p>
          <a:p>
            <a:pPr marL="0" marR="0" lvl="0" indent="0" algn="l" defTabSz="932114" rtl="0" eaLnBrk="1" fontAlgn="base" latinLnBrk="0" hangingPunct="1">
              <a:lnSpc>
                <a:spcPct val="95000"/>
              </a:lnSpc>
              <a:spcBef>
                <a:spcPts val="0"/>
              </a:spcBef>
              <a:spcAft>
                <a:spcPts val="300"/>
              </a:spcAft>
              <a:buClrTx/>
              <a:buSzTx/>
              <a:buFontTx/>
              <a:buNone/>
              <a:tabLst/>
              <a:defRPr/>
            </a:pPr>
            <a:r>
              <a:rPr lang="en-US" sz="900" b="1" kern="1200" dirty="0">
                <a:solidFill>
                  <a:schemeClr val="tx1"/>
                </a:solidFill>
                <a:effectLst/>
                <a:latin typeface="Segoe UI Light" pitchFamily="34" charset="0"/>
                <a:ea typeface="+mn-ea"/>
                <a:cs typeface="+mn-cs"/>
              </a:rPr>
              <a:t>Leadership Engagement</a:t>
            </a:r>
            <a:br>
              <a:rPr lang="en-US" sz="900" b="1" kern="1200" dirty="0">
                <a:solidFill>
                  <a:schemeClr val="tx1"/>
                </a:solidFill>
                <a:effectLst/>
                <a:latin typeface="Segoe UI Light" pitchFamily="34" charset="0"/>
                <a:ea typeface="+mn-ea"/>
                <a:cs typeface="+mn-cs"/>
              </a:rPr>
            </a:br>
            <a:r>
              <a:rPr lang="en-US" kern="0" dirty="0">
                <a:gradFill>
                  <a:gsLst>
                    <a:gs pos="1250">
                      <a:schemeClr val="accent4"/>
                    </a:gs>
                    <a:gs pos="100000">
                      <a:schemeClr val="accent4"/>
                    </a:gs>
                  </a:gsLst>
                  <a:lin ang="5400000" scaled="0"/>
                </a:gradFill>
                <a:cs typeface="Segoe UI"/>
              </a:rPr>
              <a:t>Align people toward shared vision and objectives to drive organizational change, host company townhalls, foster two way communication, keep a pulse on the organization, Capture and share authentic moments with </a:t>
            </a:r>
            <a:r>
              <a:rPr lang="en-US" kern="0" dirty="0">
                <a:gradFill>
                  <a:gsLst>
                    <a:gs pos="1250">
                      <a:schemeClr val="accent3"/>
                    </a:gs>
                    <a:gs pos="100000">
                      <a:schemeClr val="accent3"/>
                    </a:gs>
                  </a:gsLst>
                  <a:lin ang="5400000" scaled="0"/>
                </a:gradFill>
                <a:latin typeface="Segoe UI Semibold" panose="020B0702040204020203" pitchFamily="34" charset="0"/>
                <a:cs typeface="Segoe UI Semibold" panose="020B0702040204020203" pitchFamily="34" charset="0"/>
              </a:rPr>
              <a:t>short videos</a:t>
            </a:r>
            <a:r>
              <a:rPr lang="en-US" kern="0" dirty="0">
                <a:gradFill>
                  <a:gsLst>
                    <a:gs pos="1250">
                      <a:schemeClr val="accent4"/>
                    </a:gs>
                    <a:gs pos="100000">
                      <a:schemeClr val="accent4"/>
                    </a:gs>
                  </a:gsLst>
                  <a:lin ang="5400000" scaled="0"/>
                </a:gradFill>
                <a:cs typeface="Segoe UI"/>
              </a:rPr>
              <a:t> from the Yammer mobile app</a:t>
            </a:r>
            <a:endParaRPr lang="en-US" kern="0" dirty="0">
              <a:gradFill>
                <a:gsLst>
                  <a:gs pos="1250">
                    <a:schemeClr val="accent3"/>
                  </a:gs>
                  <a:gs pos="100000">
                    <a:schemeClr val="accent3"/>
                  </a:gs>
                </a:gsLst>
                <a:lin ang="5400000" scaled="0"/>
              </a:gradFill>
              <a:latin typeface="Segoe UI Semibold" panose="020B0702040204020203" pitchFamily="34" charset="0"/>
              <a:cs typeface="Segoe UI Semibold" panose="020B0702040204020203" pitchFamily="34" charset="0"/>
            </a:endParaRPr>
          </a:p>
          <a:p>
            <a:pPr marL="0" marR="0" lvl="0" indent="0" algn="l" defTabSz="932114" rtl="0" eaLnBrk="1" fontAlgn="base" latinLnBrk="0" hangingPunct="1">
              <a:lnSpc>
                <a:spcPct val="95000"/>
              </a:lnSpc>
              <a:spcBef>
                <a:spcPts val="0"/>
              </a:spcBef>
              <a:spcAft>
                <a:spcPts val="300"/>
              </a:spcAft>
              <a:buClrTx/>
              <a:buSzTx/>
              <a:buFontTx/>
              <a:buNone/>
              <a:tabLst/>
              <a:defRPr/>
            </a:pPr>
            <a:endParaRPr lang="en-US" sz="900" b="1" kern="1200" dirty="0">
              <a:solidFill>
                <a:schemeClr val="tx1"/>
              </a:solidFill>
              <a:effectLst/>
              <a:latin typeface="Segoe UI Light" pitchFamily="34" charset="0"/>
              <a:ea typeface="+mn-ea"/>
              <a:cs typeface="+mn-cs"/>
            </a:endParaRPr>
          </a:p>
          <a:p>
            <a:pPr marL="0" marR="0" lvl="0" indent="0" algn="l" defTabSz="932114" rtl="0" eaLnBrk="1" fontAlgn="base" latinLnBrk="0" hangingPunct="1">
              <a:lnSpc>
                <a:spcPct val="95000"/>
              </a:lnSpc>
              <a:spcBef>
                <a:spcPts val="0"/>
              </a:spcBef>
              <a:spcAft>
                <a:spcPts val="300"/>
              </a:spcAft>
              <a:buClrTx/>
              <a:buSzTx/>
              <a:buFontTx/>
              <a:buNone/>
              <a:tabLst/>
              <a:defRPr/>
            </a:pPr>
            <a:r>
              <a:rPr kumimoji="0" lang="en-US" sz="1100" b="1" i="0" u="none" strike="noStrike" kern="1200" cap="none" spc="0" normalizeH="0" baseline="0" noProof="0" dirty="0">
                <a:ln>
                  <a:noFill/>
                </a:ln>
                <a:gradFill>
                  <a:gsLst>
                    <a:gs pos="0">
                      <a:srgbClr val="0078D7"/>
                    </a:gs>
                    <a:gs pos="100000">
                      <a:srgbClr val="0078D7"/>
                    </a:gs>
                  </a:gsLst>
                  <a:lin ang="0" scaled="0"/>
                </a:gradFill>
                <a:effectLst/>
                <a:uLnTx/>
                <a:uFillTx/>
                <a:latin typeface="Segoe UI Semibold"/>
                <a:ea typeface="+mn-ea"/>
                <a:cs typeface="Segoe UI" pitchFamily="34" charset="0"/>
              </a:rPr>
              <a:t>Human Resources</a:t>
            </a:r>
          </a:p>
          <a:p>
            <a:pPr marL="0" marR="0" lvl="0" indent="0" algn="l" defTabSz="932597" rtl="0" eaLnBrk="1" fontAlgn="auto" latinLnBrk="0" hangingPunct="1">
              <a:lnSpc>
                <a:spcPct val="95000"/>
              </a:lnSpc>
              <a:spcBef>
                <a:spcPts val="0"/>
              </a:spcBef>
              <a:spcAft>
                <a:spcPts val="1200"/>
              </a:spcAft>
              <a:buClrTx/>
              <a:buSzTx/>
              <a:buFontTx/>
              <a:buNone/>
              <a:tabLst/>
              <a:defRPr/>
            </a:pP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Support flexible workstyles (e.g., remote, </a:t>
            </a:r>
            <a:r>
              <a:rPr lang="en-US" sz="900" dirty="0" err="1">
                <a:gradFill>
                  <a:gsLst>
                    <a:gs pos="0">
                      <a:srgbClr val="2C292A"/>
                    </a:gs>
                    <a:gs pos="100000">
                      <a:srgbClr val="2C292A"/>
                    </a:gs>
                  </a:gsLst>
                  <a:lin ang="0" scaled="0"/>
                </a:gradFill>
                <a:latin typeface="Segoe UI" panose="020B0502040204020203" pitchFamily="34" charset="0"/>
                <a:cs typeface="Segoe UI" panose="020B0502040204020203" pitchFamily="34" charset="0"/>
              </a:rPr>
              <a:t>FirstLine</a:t>
            </a:r>
            <a:r>
              <a:rPr lang="en-US" sz="900" dirty="0">
                <a:gradFill>
                  <a:gsLst>
                    <a:gs pos="0">
                      <a:srgbClr val="2C292A"/>
                    </a:gs>
                    <a:gs pos="100000">
                      <a:srgbClr val="2C292A"/>
                    </a:gs>
                  </a:gsLst>
                  <a:lin ang="0" scaled="0"/>
                </a:gradFill>
                <a:latin typeface="Segoe UI" panose="020B0502040204020203" pitchFamily="34" charset="0"/>
                <a:cs typeface="Segoe UI" panose="020B0502040204020203" pitchFamily="34" charset="0"/>
              </a:rPr>
              <a:t>)</a:t>
            </a: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 Streamline new employee onboarding with intranet, community, and video, </a:t>
            </a:r>
            <a:r>
              <a:rPr kumimoji="0" lang="en-US" sz="900" b="0" i="0" u="none" strike="noStrike" kern="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Employee advocacy &amp; </a:t>
            </a:r>
            <a:br>
              <a:rPr kumimoji="0" lang="en-US" sz="900" b="0" i="0" u="none" strike="noStrike" kern="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br>
            <a:r>
              <a:rPr kumimoji="0" lang="en-US" sz="900" b="0" i="0" u="none" strike="noStrike" kern="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resource communities, Speed up learning , Interest or role-based communities, </a:t>
            </a:r>
            <a:r>
              <a:rPr lang="en-US" sz="900" kern="0" dirty="0">
                <a:gradFill>
                  <a:gsLst>
                    <a:gs pos="0">
                      <a:srgbClr val="2C292A"/>
                    </a:gs>
                    <a:gs pos="100000">
                      <a:srgbClr val="2C292A"/>
                    </a:gs>
                  </a:gsLst>
                  <a:lin ang="0" scaled="0"/>
                </a:gradFill>
                <a:latin typeface="Segoe UI" panose="020B0502040204020203" pitchFamily="34" charset="0"/>
                <a:cs typeface="Segoe UI" panose="020B0502040204020203" pitchFamily="34" charset="0"/>
              </a:rPr>
              <a:t>Enable higher </a:t>
            </a:r>
            <a:r>
              <a:rPr kumimoji="0" lang="en-US" sz="900" b="0" i="0" u="none" strike="noStrike" kern="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engagement by driving culture, and announcing + pinning polls. </a:t>
            </a:r>
            <a:endParaRPr kumimoji="0" lang="en-US" sz="900" b="0" i="0" u="none" strike="noStrike" kern="0" cap="none" spc="0" normalizeH="0" baseline="0" noProof="0" dirty="0">
              <a:ln>
                <a:noFill/>
              </a:ln>
              <a:gradFill>
                <a:gsLst>
                  <a:gs pos="0">
                    <a:srgbClr val="2C292A"/>
                  </a:gs>
                  <a:gs pos="100000">
                    <a:srgbClr val="2C292A"/>
                  </a:gs>
                </a:gsLst>
                <a:lin ang="0" scaled="0"/>
              </a:gradFill>
              <a:effectLst/>
              <a:uLnTx/>
              <a:uFillTx/>
              <a:latin typeface="Segoe UI"/>
              <a:ea typeface="+mn-ea"/>
              <a:cs typeface="+mn-cs"/>
            </a:endParaRPr>
          </a:p>
          <a:p>
            <a:pPr marL="0" marR="0" lvl="0" indent="0" algn="l" defTabSz="932114" rtl="0" eaLnBrk="1" fontAlgn="base" latinLnBrk="0" hangingPunct="1">
              <a:lnSpc>
                <a:spcPct val="95000"/>
              </a:lnSpc>
              <a:spcBef>
                <a:spcPts val="0"/>
              </a:spcBef>
              <a:spcAft>
                <a:spcPts val="300"/>
              </a:spcAft>
              <a:buClrTx/>
              <a:buSzTx/>
              <a:buFontTx/>
              <a:buNone/>
              <a:tabLst/>
              <a:defRPr/>
            </a:pPr>
            <a:br>
              <a:rPr lang="en-US" sz="900" kern="1200" dirty="0">
                <a:solidFill>
                  <a:schemeClr val="tx1"/>
                </a:solidFill>
                <a:effectLst/>
                <a:latin typeface="Segoe UI Light" pitchFamily="34" charset="0"/>
                <a:ea typeface="+mn-ea"/>
                <a:cs typeface="+mn-cs"/>
              </a:rPr>
            </a:br>
            <a:r>
              <a:rPr lang="en-US" sz="900" b="1" kern="1200" dirty="0">
                <a:solidFill>
                  <a:schemeClr val="tx1"/>
                </a:solidFill>
                <a:effectLst/>
                <a:latin typeface="Segoe UI Light" pitchFamily="34" charset="0"/>
                <a:ea typeface="+mn-ea"/>
                <a:cs typeface="+mn-cs"/>
              </a:rPr>
              <a:t>Marketing</a:t>
            </a:r>
            <a:br>
              <a:rPr lang="en-US" sz="900" b="1" kern="1200" dirty="0">
                <a:solidFill>
                  <a:schemeClr val="tx1"/>
                </a:solidFill>
                <a:effectLst/>
                <a:latin typeface="Segoe UI Light" pitchFamily="34" charset="0"/>
                <a:ea typeface="+mn-ea"/>
                <a:cs typeface="+mn-cs"/>
              </a:rPr>
            </a:b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Listen and collect customer feedback, Collect ideas from across the company with Q&amp;A, Network with influencers, customers or partners, Announce and pin new public campaigns. </a:t>
            </a:r>
          </a:p>
          <a:p>
            <a:pPr marL="0" marR="0" lvl="0" indent="0" algn="l" defTabSz="932114" rtl="0" eaLnBrk="1" fontAlgn="base" latinLnBrk="0" hangingPunct="1">
              <a:lnSpc>
                <a:spcPct val="95000"/>
              </a:lnSpc>
              <a:spcBef>
                <a:spcPts val="0"/>
              </a:spcBef>
              <a:spcAft>
                <a:spcPts val="300"/>
              </a:spcAft>
              <a:buClrTx/>
              <a:buSzTx/>
              <a:buFontTx/>
              <a:buNone/>
              <a:tabLst/>
              <a:defRPr/>
            </a:pPr>
            <a:endPar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endParaRPr>
          </a:p>
          <a:p>
            <a:pPr marL="0" marR="0" lvl="0" indent="0" algn="l" defTabSz="932114" rtl="0" eaLnBrk="1" fontAlgn="base" latinLnBrk="0" hangingPunct="1">
              <a:lnSpc>
                <a:spcPct val="95000"/>
              </a:lnSpc>
              <a:spcBef>
                <a:spcPts val="0"/>
              </a:spcBef>
              <a:spcAft>
                <a:spcPts val="300"/>
              </a:spcAft>
              <a:buClrTx/>
              <a:buSzTx/>
              <a:buFontTx/>
              <a:buNone/>
              <a:tabLst/>
              <a:defRPr/>
            </a:pPr>
            <a:r>
              <a:rPr kumimoji="0" lang="en-US" sz="900" b="1"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IT </a:t>
            </a:r>
          </a:p>
          <a:p>
            <a:pPr marL="0" marR="0" lvl="0" indent="0" algn="l" defTabSz="932597" rtl="0" eaLnBrk="1" fontAlgn="auto" latinLnBrk="0" hangingPunct="1">
              <a:lnSpc>
                <a:spcPct val="95000"/>
              </a:lnSpc>
              <a:spcBef>
                <a:spcPts val="0"/>
              </a:spcBef>
              <a:spcAft>
                <a:spcPts val="1200"/>
              </a:spcAft>
              <a:buClrTx/>
              <a:buSzTx/>
              <a:buFontTx/>
              <a:buNone/>
              <a:tabLst/>
              <a:defRPr/>
            </a:pP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Share updates on companywide rollouts and deployments with announcements, pinned posts, and cover photos. Create self-serve support communities</a:t>
            </a:r>
            <a:b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to ask questions and report issues and find answers. </a:t>
            </a:r>
            <a:r>
              <a:rPr lang="en-US" sz="900" dirty="0">
                <a:gradFill>
                  <a:gsLst>
                    <a:gs pos="0">
                      <a:srgbClr val="2C292A"/>
                    </a:gs>
                    <a:gs pos="100000">
                      <a:srgbClr val="2C292A"/>
                    </a:gs>
                  </a:gsLst>
                  <a:lin ang="0" scaled="0"/>
                </a:gradFill>
                <a:latin typeface="Segoe UI" panose="020B0502040204020203" pitchFamily="34" charset="0"/>
                <a:cs typeface="Segoe UI" panose="020B0502040204020203" pitchFamily="34" charset="0"/>
              </a:rPr>
              <a:t>Build a knowledge base of FAQ and solutions. Request feedback from employees.</a:t>
            </a:r>
          </a:p>
          <a:p>
            <a:pPr marL="0" marR="0" lvl="0" indent="0" algn="l" defTabSz="932114" rtl="0" eaLnBrk="1" fontAlgn="base" latinLnBrk="0" hangingPunct="1">
              <a:lnSpc>
                <a:spcPct val="95000"/>
              </a:lnSpc>
              <a:spcBef>
                <a:spcPts val="0"/>
              </a:spcBef>
              <a:spcAft>
                <a:spcPts val="300"/>
              </a:spcAft>
              <a:buClrTx/>
              <a:buSzTx/>
              <a:buFontTx/>
              <a:buNone/>
              <a:tabLst/>
              <a:defRPr/>
            </a:pPr>
            <a:br>
              <a:rPr lang="en-US" sz="900" kern="1200" dirty="0">
                <a:solidFill>
                  <a:schemeClr val="tx1"/>
                </a:solidFill>
                <a:effectLst/>
                <a:latin typeface="Segoe UI Light" pitchFamily="34" charset="0"/>
                <a:ea typeface="+mn-ea"/>
                <a:cs typeface="+mn-cs"/>
              </a:rPr>
            </a:br>
            <a:r>
              <a:rPr kumimoji="0" lang="en-US" sz="1100" b="1" i="0" u="none" strike="noStrike" kern="1200" cap="none" spc="0" normalizeH="0" baseline="0" noProof="0" dirty="0">
                <a:ln>
                  <a:noFill/>
                </a:ln>
                <a:gradFill>
                  <a:gsLst>
                    <a:gs pos="0">
                      <a:srgbClr val="0078D7"/>
                    </a:gs>
                    <a:gs pos="100000">
                      <a:srgbClr val="0078D7"/>
                    </a:gs>
                  </a:gsLst>
                  <a:lin ang="0" scaled="0"/>
                </a:gradFill>
                <a:effectLst/>
                <a:uLnTx/>
                <a:uFillTx/>
                <a:latin typeface="Segoe UI Semibold"/>
                <a:ea typeface="+mn-ea"/>
                <a:cs typeface="Segoe UI" pitchFamily="34" charset="0"/>
              </a:rPr>
              <a:t>Sales</a:t>
            </a:r>
          </a:p>
          <a:p>
            <a:pPr marL="0" marR="0" lvl="0" indent="0" algn="l" defTabSz="932597" rtl="0" eaLnBrk="1" fontAlgn="auto" latinLnBrk="0" hangingPunct="1">
              <a:lnSpc>
                <a:spcPct val="95000"/>
              </a:lnSpc>
              <a:spcBef>
                <a:spcPts val="0"/>
              </a:spcBef>
              <a:spcAft>
                <a:spcPts val="1200"/>
              </a:spcAft>
              <a:buClrTx/>
              <a:buSzTx/>
              <a:buFontTx/>
              <a:buNone/>
              <a:tabLst/>
              <a:defRPr/>
            </a:pPr>
            <a:r>
              <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Enable best practice sharing between employees, empower faster decision making, share competitive insights , provide a single source for account intelligence, Enable field reps to talk with internal product teams, Engage customers in external communities.</a:t>
            </a:r>
          </a:p>
          <a:p>
            <a:pPr marL="0" marR="0" lvl="0" indent="0" algn="l" defTabSz="932597" rtl="0" eaLnBrk="1" fontAlgn="auto" latinLnBrk="0" hangingPunct="1">
              <a:lnSpc>
                <a:spcPct val="95000"/>
              </a:lnSpc>
              <a:spcBef>
                <a:spcPts val="0"/>
              </a:spcBef>
              <a:spcAft>
                <a:spcPts val="1200"/>
              </a:spcAft>
              <a:buClrTx/>
              <a:buSzTx/>
              <a:buFontTx/>
              <a:buNone/>
              <a:tabLst/>
              <a:defRPr/>
            </a:pPr>
            <a:endParaRPr kumimoji="0" lang="en-US" sz="900" b="0"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endParaRPr>
          </a:p>
          <a:p>
            <a:pPr marL="0" marR="0" lvl="0" indent="0" algn="l" defTabSz="932597" rtl="0" eaLnBrk="1" fontAlgn="auto" latinLnBrk="0" hangingPunct="1">
              <a:lnSpc>
                <a:spcPct val="95000"/>
              </a:lnSpc>
              <a:spcBef>
                <a:spcPts val="0"/>
              </a:spcBef>
              <a:spcAft>
                <a:spcPts val="1200"/>
              </a:spcAft>
              <a:buClrTx/>
              <a:buSzTx/>
              <a:buFontTx/>
              <a:buNone/>
              <a:tabLst/>
              <a:defRPr/>
            </a:pPr>
            <a:r>
              <a:rPr kumimoji="0" lang="en-US" sz="900" b="1" i="0" u="none" strike="noStrike" kern="1200" cap="none" spc="0" normalizeH="0" baseline="0" noProof="0" dirty="0">
                <a:ln>
                  <a:noFill/>
                </a:ln>
                <a:gradFill>
                  <a:gsLst>
                    <a:gs pos="0">
                      <a:srgbClr val="2C292A"/>
                    </a:gs>
                    <a:gs pos="100000">
                      <a:srgbClr val="2C292A"/>
                    </a:gs>
                  </a:gsLst>
                  <a:lin ang="0" scaled="0"/>
                </a:gradFill>
                <a:effectLst/>
                <a:uLnTx/>
                <a:uFillTx/>
                <a:latin typeface="Segoe UI" panose="020B0502040204020203" pitchFamily="34" charset="0"/>
                <a:ea typeface="+mn-ea"/>
                <a:cs typeface="Segoe UI" panose="020B0502040204020203" pitchFamily="34" charset="0"/>
              </a:rPr>
              <a:t>Firstline workers</a:t>
            </a:r>
          </a:p>
          <a:p>
            <a:r>
              <a:rPr lang="en-US" sz="900" kern="1200" dirty="0">
                <a:solidFill>
                  <a:schemeClr val="tx1"/>
                </a:solidFill>
                <a:effectLst/>
                <a:latin typeface="Segoe UI Light" pitchFamily="34" charset="0"/>
                <a:ea typeface="+mn-ea"/>
                <a:cs typeface="+mn-cs"/>
              </a:rPr>
              <a:t>Keep FLW and geo-dispersed employees informed and engaged. Provide feedback mechanism. Reinforce company mission, values, and goals. </a:t>
            </a:r>
            <a:r>
              <a:rPr lang="en-US" sz="900" kern="1200" dirty="0" err="1">
                <a:solidFill>
                  <a:schemeClr val="tx1"/>
                </a:solidFill>
                <a:effectLst/>
                <a:latin typeface="Segoe UI Light" pitchFamily="34" charset="0"/>
                <a:ea typeface="+mn-ea"/>
                <a:cs typeface="+mn-cs"/>
              </a:rPr>
              <a:t>Accesible</a:t>
            </a:r>
            <a:r>
              <a:rPr lang="en-US" sz="900" kern="1200" dirty="0">
                <a:solidFill>
                  <a:schemeClr val="tx1"/>
                </a:solidFill>
                <a:effectLst/>
                <a:latin typeface="Segoe UI Light" pitchFamily="34" charset="0"/>
                <a:ea typeface="+mn-ea"/>
                <a:cs typeface="+mn-cs"/>
              </a:rPr>
              <a:t> via mobile app. Live Events unlock company moments for people in the field, on the go, or without a terminal.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1" kern="1200" dirty="0">
                <a:solidFill>
                  <a:schemeClr val="tx1"/>
                </a:solidFill>
                <a:effectLst/>
                <a:latin typeface="Segoe UI Light" pitchFamily="34" charset="0"/>
                <a:ea typeface="+mn-ea"/>
                <a:cs typeface="+mn-cs"/>
              </a:rPr>
              <a:t>Knowledge Sharing </a:t>
            </a:r>
            <a:br>
              <a:rPr lang="en-US" sz="900" kern="1200" dirty="0">
                <a:solidFill>
                  <a:schemeClr val="tx1"/>
                </a:solidFill>
                <a:effectLst/>
                <a:latin typeface="Segoe UI Light" pitchFamily="34" charset="0"/>
                <a:ea typeface="+mn-ea"/>
                <a:cs typeface="+mn-cs"/>
              </a:rPr>
            </a:br>
            <a:r>
              <a:rPr lang="en-US" kern="0" dirty="0">
                <a:gradFill>
                  <a:gsLst>
                    <a:gs pos="1250">
                      <a:srgbClr val="2C292A"/>
                    </a:gs>
                    <a:gs pos="100000">
                      <a:srgbClr val="2C292A"/>
                    </a:gs>
                  </a:gsLst>
                  <a:lin ang="5400000" scaled="0"/>
                </a:gradFill>
                <a:cs typeface="Segoe UI"/>
              </a:rPr>
              <a:t>Share knowledge, best practices, ideas &amp; feedback </a:t>
            </a:r>
            <a:r>
              <a:rPr lang="en-US" kern="0" dirty="0">
                <a:solidFill>
                  <a:srgbClr val="0078D7"/>
                </a:solidFill>
                <a:latin typeface="Segoe UI Semibold" panose="020B0702040204020203" pitchFamily="34" charset="0"/>
                <a:cs typeface="Segoe UI Semibold" panose="020B0702040204020203" pitchFamily="34" charset="0"/>
              </a:rPr>
              <a:t>across [teams] the organization. Loop in experts with @mentions. Style conversations as a question. Mark best answer. Add tags + topics. </a:t>
            </a:r>
          </a:p>
          <a:p>
            <a:pPr marL="0" lv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900" b="1" kern="1200" dirty="0">
                <a:solidFill>
                  <a:schemeClr val="tx1"/>
                </a:solidFill>
                <a:effectLst/>
                <a:latin typeface="Segoe UI Light" pitchFamily="34" charset="0"/>
                <a:ea typeface="+mn-ea"/>
                <a:cs typeface="+mn-cs"/>
              </a:rPr>
              <a:t>Engineering</a:t>
            </a:r>
          </a:p>
          <a:p>
            <a:pPr marL="0" lvl="0" indent="0">
              <a:buFont typeface="Arial" panose="020B0604020202020204" pitchFamily="34" charset="0"/>
              <a:buNone/>
            </a:pPr>
            <a:r>
              <a:rPr lang="en-US" sz="900" kern="1200" dirty="0">
                <a:solidFill>
                  <a:schemeClr val="tx1"/>
                </a:solidFill>
                <a:effectLst/>
                <a:latin typeface="Segoe UI Light" pitchFamily="34" charset="0"/>
                <a:ea typeface="+mn-ea"/>
                <a:cs typeface="+mn-cs"/>
              </a:rPr>
              <a:t>Teams can leverage Yammer for knowledge bases, feedback, identifying bugs, hackathons and ideation campaigns.  </a:t>
            </a:r>
          </a:p>
        </p:txBody>
      </p:sp>
    </p:spTree>
    <p:extLst>
      <p:ext uri="{BB962C8B-B14F-4D97-AF65-F5344CB8AC3E}">
        <p14:creationId xmlns:p14="http://schemas.microsoft.com/office/powerpoint/2010/main" val="1173779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57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348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658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279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554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675416BA-65F7-274A-AD61-D0FA78F3AA6E}"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734155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chemeClr val="accent2"/>
              </a:buClr>
            </a:pPr>
            <a:r>
              <a:rPr lang="en-US" sz="1400" dirty="0">
                <a:cs typeface="Segoe UI Light"/>
              </a:rPr>
              <a:t>Success stories </a:t>
            </a:r>
            <a:r>
              <a:rPr lang="en-US" sz="900" dirty="0">
                <a:cs typeface="Segoe UI Light"/>
              </a:rPr>
              <a:t>can be just as valuable as quantitative measures when demonstrating Office 365 success. Survey</a:t>
            </a:r>
            <a:r>
              <a:rPr lang="en-US" sz="900" baseline="0" dirty="0">
                <a:cs typeface="Segoe UI Light"/>
              </a:rPr>
              <a:t> </a:t>
            </a:r>
            <a:r>
              <a:rPr lang="en-US" sz="900" dirty="0">
                <a:cs typeface="Segoe Pro Display Light"/>
              </a:rPr>
              <a:t>end users about the value they’ve achieved and how Office 365 is helping them meet their goals.</a:t>
            </a:r>
          </a:p>
          <a:p>
            <a:endParaRPr lang="en-US" dirty="0"/>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D6DC3401-4906-4EF1-A5A5-9A6340CDB2BD}" type="datetime1">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4/9/2021</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19010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capture and share</a:t>
            </a:r>
            <a:r>
              <a:rPr lang="en-US" baseline="0" dirty="0"/>
              <a:t> success stories. Stories can be easily shared. They drive enthusiasm and help others see what’s possible.</a:t>
            </a:r>
            <a:endParaRPr lang="en-US" dirty="0"/>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8EE09397-8C43-40AF-9686-ACC92F6C537A}" type="datetime1">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4/9/2021</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879680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986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331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engagement – YamJam with someone senior</a:t>
            </a:r>
          </a:p>
          <a:p>
            <a:r>
              <a:rPr lang="en-US" dirty="0"/>
              <a:t>Event that actively involves factory staff</a:t>
            </a:r>
          </a:p>
          <a:p>
            <a:r>
              <a:rPr lang="en-US" dirty="0"/>
              <a:t>Develop culture</a:t>
            </a:r>
            <a:r>
              <a:rPr lang="en-US" baseline="0" dirty="0"/>
              <a:t> of performance – have competition for week following launch </a:t>
            </a:r>
          </a:p>
          <a:p>
            <a:r>
              <a:rPr lang="en-US" baseline="0" dirty="0"/>
              <a:t>Use launch event to communicate branding or new products</a:t>
            </a:r>
            <a:endParaRPr lang="en-US" dirty="0"/>
          </a:p>
          <a:p>
            <a:endParaRPr lang="en-I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67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9F352FE-5B7F-4A2D-BEA5-9040B671F167}" type="datetime1">
              <a:rPr lang="en-US" smtClean="0"/>
              <a:t>4/9/2021</a:t>
            </a:fld>
            <a:endParaRPr lang="en-US"/>
          </a:p>
        </p:txBody>
      </p:sp>
      <p:sp>
        <p:nvSpPr>
          <p:cNvPr id="5" name="Slide Number Placeholder 4"/>
          <p:cNvSpPr>
            <a:spLocks noGrp="1"/>
          </p:cNvSpPr>
          <p:nvPr>
            <p:ph type="sldNum" sz="quarter" idx="5"/>
          </p:nvPr>
        </p:nvSpPr>
        <p:spPr/>
        <p:txBody>
          <a:bodyPr/>
          <a:lstStyle/>
          <a:p>
            <a:fld id="{B4008EB6-D09E-4580-8CD6-DDB14511944F}" type="slidenum">
              <a:rPr lang="en-US" smtClean="0"/>
              <a:t>39</a:t>
            </a:fld>
            <a:endParaRPr lang="en-US"/>
          </a:p>
        </p:txBody>
      </p:sp>
      <p:sp>
        <p:nvSpPr>
          <p:cNvPr id="6" name="Header Placeholder 5"/>
          <p:cNvSpPr>
            <a:spLocks noGrp="1"/>
          </p:cNvSpPr>
          <p:nvPr>
            <p:ph type="hdr" sz="quarter"/>
          </p:nvPr>
        </p:nvSpPr>
        <p:spPr/>
        <p:txBody>
          <a:bodyPr/>
          <a:lstStyle/>
          <a:p>
            <a:r>
              <a:rPr lang="en-US"/>
              <a:t>Microsoft Office</a:t>
            </a:r>
          </a:p>
        </p:txBody>
      </p:sp>
      <p:sp>
        <p:nvSpPr>
          <p:cNvPr id="7" name="Footer Placeholder 6"/>
          <p:cNvSpPr>
            <a:spLocks noGrp="1"/>
          </p:cNvSpPr>
          <p:nvPr>
            <p:ph type="ftr" sz="quarter" idx="4"/>
          </p:nvPr>
        </p:nvSpPr>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01135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27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E3E45C5-23E3-45BA-8E78-7C209ED3B071}" type="slidenum">
              <a:rPr lang="en-US" smtClean="0"/>
              <a:t>4</a:t>
            </a:fld>
            <a:endParaRPr lang="en-US"/>
          </a:p>
        </p:txBody>
      </p:sp>
    </p:spTree>
    <p:extLst>
      <p:ext uri="{BB962C8B-B14F-4D97-AF65-F5344CB8AC3E}">
        <p14:creationId xmlns:p14="http://schemas.microsoft.com/office/powerpoint/2010/main" val="5175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08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51B1278-D92B-4AF3-A9C1-71DD298190CE}" type="datetimeFigureOut">
              <a:rPr lang="en-US" smtClean="0">
                <a:solidFill>
                  <a:prstClr val="black"/>
                </a:solidFill>
                <a:latin typeface="Calibri"/>
              </a:rPr>
              <a:pPr/>
              <a:t>4/9/2021</a:t>
            </a:fld>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latin typeface="Calibri"/>
              </a:rPr>
              <a:pPr/>
              <a:t>6</a:t>
            </a:fld>
            <a:endParaRPr lang="en-US">
              <a:solidFill>
                <a:prstClr val="black"/>
              </a:solidFill>
              <a:latin typeface="Calibri"/>
            </a:endParaRPr>
          </a:p>
        </p:txBody>
      </p:sp>
      <p:sp>
        <p:nvSpPr>
          <p:cNvPr id="6" name="Header Placeholder 5"/>
          <p:cNvSpPr>
            <a:spLocks noGrp="1"/>
          </p:cNvSpPr>
          <p:nvPr>
            <p:ph type="hdr" sz="quarter" idx="12"/>
          </p:nvPr>
        </p:nvSpPr>
        <p:spPr/>
        <p:txBody>
          <a:bodyPr/>
          <a:lstStyle/>
          <a:p>
            <a:r>
              <a:rPr lang="en-US">
                <a:solidFill>
                  <a:prstClr val="black"/>
                </a:solidFill>
                <a:latin typeface="Calibri"/>
              </a:rPr>
              <a:t>Microsoft Office</a:t>
            </a:r>
          </a:p>
        </p:txBody>
      </p:sp>
      <p:sp>
        <p:nvSpPr>
          <p:cNvPr id="7" name="Footer Placeholder 6"/>
          <p:cNvSpPr>
            <a:spLocks noGrp="1"/>
          </p:cNvSpPr>
          <p:nvPr>
            <p:ph type="ftr" sz="quarter" idx="13"/>
          </p:nvPr>
        </p:nvSpPr>
        <p:spPr/>
        <p:txBody>
          <a:bodyPr/>
          <a:lstStyle/>
          <a:p>
            <a:pPr marL="231775" defTabSz="914099"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00478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28" rtl="0" eaLnBrk="1" fontAlgn="auto" latinLnBrk="0" hangingPunct="1">
              <a:lnSpc>
                <a:spcPct val="100000"/>
              </a:lnSpc>
              <a:spcBef>
                <a:spcPts val="0"/>
              </a:spcBef>
              <a:spcAft>
                <a:spcPts val="0"/>
              </a:spcAft>
              <a:buClrTx/>
              <a:buSzTx/>
              <a:buFontTx/>
              <a:buNone/>
              <a:tabLst/>
              <a:defRPr/>
            </a:pPr>
            <a:fld id="{3E9572E9-885B-D045-A839-FCC8182452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2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36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E45C5-23E3-45BA-8E78-7C209ED3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05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Amy’s ignite session / tab in teams </a:t>
            </a:r>
          </a:p>
          <a:p>
            <a:endParaRPr lang="en-US" dirty="0"/>
          </a:p>
        </p:txBody>
      </p:sp>
      <p:sp>
        <p:nvSpPr>
          <p:cNvPr id="4" name="Date Placeholder 3"/>
          <p:cNvSpPr>
            <a:spLocks noGrp="1"/>
          </p:cNvSpPr>
          <p:nvPr>
            <p:ph type="dt" idx="1"/>
          </p:nvPr>
        </p:nvSpPr>
        <p:spPr/>
        <p:txBody>
          <a:bodyPr/>
          <a:lstStyle/>
          <a:p>
            <a:fld id="{1457B666-82FD-4E0B-AD9E-678F679ADB8D}" type="datetime1">
              <a:rPr lang="en-US" smtClean="0"/>
              <a:t>4/9/2021</a:t>
            </a:fld>
            <a:endParaRPr lang="en-US"/>
          </a:p>
        </p:txBody>
      </p:sp>
      <p:sp>
        <p:nvSpPr>
          <p:cNvPr id="5" name="Slide Number Placeholder 4"/>
          <p:cNvSpPr>
            <a:spLocks noGrp="1"/>
          </p:cNvSpPr>
          <p:nvPr>
            <p:ph type="sldNum" sz="quarter" idx="5"/>
          </p:nvPr>
        </p:nvSpPr>
        <p:spPr/>
        <p:txBody>
          <a:bodyPr/>
          <a:lstStyle/>
          <a:p>
            <a:fld id="{B4008EB6-D09E-4580-8CD6-DDB14511944F}" type="slidenum">
              <a:rPr lang="en-US" smtClean="0"/>
              <a:t>10</a:t>
            </a:fld>
            <a:endParaRPr lang="en-US"/>
          </a:p>
        </p:txBody>
      </p:sp>
      <p:sp>
        <p:nvSpPr>
          <p:cNvPr id="6" name="Header Placeholder 5"/>
          <p:cNvSpPr>
            <a:spLocks noGrp="1"/>
          </p:cNvSpPr>
          <p:nvPr>
            <p:ph type="hdr" sz="quarter"/>
          </p:nvPr>
        </p:nvSpPr>
        <p:spPr/>
        <p:txBody>
          <a:bodyPr/>
          <a:lstStyle/>
          <a:p>
            <a:r>
              <a:rPr lang="en-US"/>
              <a:t>Microsoft Office</a:t>
            </a:r>
          </a:p>
        </p:txBody>
      </p:sp>
      <p:sp>
        <p:nvSpPr>
          <p:cNvPr id="7" name="Footer Placeholder 6"/>
          <p:cNvSpPr>
            <a:spLocks noGrp="1"/>
          </p:cNvSpPr>
          <p:nvPr>
            <p:ph type="ftr" sz="quarter" idx="4"/>
          </p:nvPr>
        </p:nvSpPr>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2104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3870560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700" y="1447800"/>
            <a:ext cx="2437764"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3508745" y="1671271"/>
            <a:ext cx="8164144"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40595466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170" y="289511"/>
            <a:ext cx="11652805"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1595" y="1277280"/>
            <a:ext cx="3943242" cy="1703449"/>
          </a:xfrm>
        </p:spPr>
        <p:txBody>
          <a:bodyPr anchor="ctr" anchorCtr="0">
            <a:noAutofit/>
          </a:bodyPr>
          <a:lstStyle>
            <a:lvl1pPr marL="99578" indent="-99578" algn="l">
              <a:spcBef>
                <a:spcPts val="1176"/>
              </a:spcBef>
              <a:buNone/>
              <a:defRPr sz="1764" baseline="0">
                <a:latin typeface="+mn-lt"/>
              </a:defRPr>
            </a:lvl1pPr>
            <a:lvl2pPr marL="99578" indent="0" algn="l">
              <a:spcBef>
                <a:spcPts val="1176"/>
              </a:spcBef>
              <a:buFont typeface="Segoe UI" panose="020B0502040204020203" pitchFamily="34" charset="0"/>
              <a:buChar char="—"/>
              <a:defRPr sz="1372" baseline="0">
                <a:gradFill>
                  <a:gsLst>
                    <a:gs pos="1250">
                      <a:schemeClr val="accent1"/>
                    </a:gs>
                    <a:gs pos="100000">
                      <a:schemeClr val="accent1"/>
                    </a:gs>
                  </a:gsLst>
                  <a:lin ang="5400000" scaled="0"/>
                </a:gradFill>
                <a:latin typeface="+mj-lt"/>
              </a:defRPr>
            </a:lvl2pPr>
            <a:lvl3pPr marL="558572" indent="0">
              <a:buNone/>
              <a:defRPr/>
            </a:lvl3pPr>
            <a:lvl4pPr>
              <a:defRPr/>
            </a:lvl4pPr>
            <a:lvl5pPr>
              <a:defRPr/>
            </a:lvl5pPr>
          </a:lstStyle>
          <a:p>
            <a:pPr lvl="0"/>
            <a:r>
              <a:rPr lang="en-US"/>
              <a:t>“Click to type quote here. (Include quote marks.)”</a:t>
            </a:r>
          </a:p>
          <a:p>
            <a:pPr lvl="1"/>
            <a:r>
              <a:rPr lang="en-US"/>
              <a:t>Second level for quote’s credit</a:t>
            </a:r>
          </a:p>
        </p:txBody>
      </p:sp>
      <p:sp>
        <p:nvSpPr>
          <p:cNvPr id="13" name="Content Placeholder 12"/>
          <p:cNvSpPr>
            <a:spLocks noGrp="1"/>
          </p:cNvSpPr>
          <p:nvPr>
            <p:ph sz="quarter" idx="11" hasCustomPrompt="1"/>
          </p:nvPr>
        </p:nvSpPr>
        <p:spPr>
          <a:xfrm>
            <a:off x="2061595" y="3070364"/>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6" name="Content Placeholder 15"/>
          <p:cNvSpPr>
            <a:spLocks noGrp="1"/>
          </p:cNvSpPr>
          <p:nvPr>
            <p:ph sz="quarter" idx="12" hasCustomPrompt="1"/>
          </p:nvPr>
        </p:nvSpPr>
        <p:spPr>
          <a:xfrm>
            <a:off x="2061595" y="4863448"/>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8" name="Content Placeholder 17"/>
          <p:cNvSpPr>
            <a:spLocks noGrp="1"/>
          </p:cNvSpPr>
          <p:nvPr>
            <p:ph sz="quarter" idx="13" hasCustomPrompt="1"/>
          </p:nvPr>
        </p:nvSpPr>
        <p:spPr>
          <a:xfrm>
            <a:off x="7976419" y="1277280"/>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0" name="Content Placeholder 19"/>
          <p:cNvSpPr>
            <a:spLocks noGrp="1"/>
          </p:cNvSpPr>
          <p:nvPr>
            <p:ph sz="quarter" idx="14" hasCustomPrompt="1"/>
          </p:nvPr>
        </p:nvSpPr>
        <p:spPr>
          <a:xfrm>
            <a:off x="7978780" y="3070364"/>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2" name="Content Placeholder 21"/>
          <p:cNvSpPr>
            <a:spLocks noGrp="1"/>
          </p:cNvSpPr>
          <p:nvPr>
            <p:ph sz="quarter" idx="15" hasCustomPrompt="1"/>
          </p:nvPr>
        </p:nvSpPr>
        <p:spPr>
          <a:xfrm>
            <a:off x="7976419" y="4863448"/>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4" name="Content Placeholder 23"/>
          <p:cNvSpPr>
            <a:spLocks noGrp="1"/>
          </p:cNvSpPr>
          <p:nvPr>
            <p:ph sz="quarter" idx="16" hasCustomPrompt="1"/>
          </p:nvPr>
        </p:nvSpPr>
        <p:spPr>
          <a:xfrm>
            <a:off x="269232" y="1498395"/>
            <a:ext cx="1702764" cy="1272849"/>
          </a:xfrm>
        </p:spPr>
        <p:txBody>
          <a:bodyPr anchor="ctr" anchorCtr="0"/>
          <a:lstStyle>
            <a:lvl1pPr marL="0" indent="0" algn="ctr">
              <a:buNone/>
              <a:defRPr sz="2352"/>
            </a:lvl1pPr>
          </a:lstStyle>
          <a:p>
            <a:pPr lvl="0"/>
            <a:r>
              <a:rPr lang="en-US"/>
              <a:t>Click to insert graphic</a:t>
            </a:r>
          </a:p>
        </p:txBody>
      </p:sp>
      <p:sp>
        <p:nvSpPr>
          <p:cNvPr id="26" name="Content Placeholder 25"/>
          <p:cNvSpPr>
            <a:spLocks noGrp="1"/>
          </p:cNvSpPr>
          <p:nvPr>
            <p:ph sz="quarter" idx="17" hasCustomPrompt="1"/>
          </p:nvPr>
        </p:nvSpPr>
        <p:spPr>
          <a:xfrm>
            <a:off x="269232" y="3291479"/>
            <a:ext cx="1702764" cy="1272849"/>
          </a:xfrm>
        </p:spPr>
        <p:txBody>
          <a:bodyPr anchor="ctr" anchorCtr="0"/>
          <a:lstStyle>
            <a:lvl1pPr marL="0" indent="0" algn="ctr">
              <a:buNone/>
              <a:defRPr sz="2352"/>
            </a:lvl1pPr>
          </a:lstStyle>
          <a:p>
            <a:pPr lvl="0"/>
            <a:r>
              <a:rPr lang="en-US"/>
              <a:t>Click to insert graphic</a:t>
            </a:r>
          </a:p>
        </p:txBody>
      </p:sp>
      <p:sp>
        <p:nvSpPr>
          <p:cNvPr id="6" name="Content Placeholder 5"/>
          <p:cNvSpPr>
            <a:spLocks noGrp="1"/>
          </p:cNvSpPr>
          <p:nvPr>
            <p:ph sz="quarter" idx="18" hasCustomPrompt="1"/>
          </p:nvPr>
        </p:nvSpPr>
        <p:spPr>
          <a:xfrm>
            <a:off x="269232" y="4863448"/>
            <a:ext cx="1702764" cy="1703449"/>
          </a:xfrm>
        </p:spPr>
        <p:txBody>
          <a:bodyPr anchor="ctr" anchorCtr="0">
            <a:noAutofit/>
          </a:bodyPr>
          <a:lstStyle>
            <a:lvl1pPr marL="0" indent="0" algn="ctr">
              <a:buNone/>
              <a:defRPr sz="2352"/>
            </a:lvl1pPr>
          </a:lstStyle>
          <a:p>
            <a:pPr lvl="0"/>
            <a:r>
              <a:rPr lang="en-US"/>
              <a:t>Click to insert graphic</a:t>
            </a:r>
          </a:p>
        </p:txBody>
      </p:sp>
      <p:sp>
        <p:nvSpPr>
          <p:cNvPr id="9" name="Content Placeholder 8"/>
          <p:cNvSpPr>
            <a:spLocks noGrp="1"/>
          </p:cNvSpPr>
          <p:nvPr>
            <p:ph sz="quarter" idx="19" hasCustomPrompt="1"/>
          </p:nvPr>
        </p:nvSpPr>
        <p:spPr>
          <a:xfrm>
            <a:off x="6184030" y="1277280"/>
            <a:ext cx="1702764" cy="1703449"/>
          </a:xfrm>
        </p:spPr>
        <p:txBody>
          <a:bodyPr anchor="ctr" anchorCtr="0">
            <a:noAutofit/>
          </a:bodyPr>
          <a:lstStyle>
            <a:lvl1pPr marL="0" indent="0" algn="ctr">
              <a:buNone/>
              <a:defRPr sz="2352"/>
            </a:lvl1pPr>
          </a:lstStyle>
          <a:p>
            <a:pPr lvl="0"/>
            <a:r>
              <a:rPr lang="en-US"/>
              <a:t>Click to insert graphic</a:t>
            </a:r>
          </a:p>
        </p:txBody>
      </p:sp>
      <p:sp>
        <p:nvSpPr>
          <p:cNvPr id="12" name="Content Placeholder 11"/>
          <p:cNvSpPr>
            <a:spLocks noGrp="1"/>
          </p:cNvSpPr>
          <p:nvPr>
            <p:ph sz="quarter" idx="20" hasCustomPrompt="1"/>
          </p:nvPr>
        </p:nvSpPr>
        <p:spPr>
          <a:xfrm>
            <a:off x="6184030" y="3070364"/>
            <a:ext cx="1702764" cy="1703449"/>
          </a:xfrm>
        </p:spPr>
        <p:txBody>
          <a:bodyPr anchor="ctr" anchorCtr="0">
            <a:noAutofit/>
          </a:bodyPr>
          <a:lstStyle>
            <a:lvl1pPr marL="0" indent="0" algn="ctr">
              <a:buNone/>
              <a:defRPr sz="2352"/>
            </a:lvl1pPr>
          </a:lstStyle>
          <a:p>
            <a:pPr lvl="0"/>
            <a:r>
              <a:rPr lang="en-US"/>
              <a:t>Click to insert graphic</a:t>
            </a:r>
          </a:p>
        </p:txBody>
      </p:sp>
      <p:sp>
        <p:nvSpPr>
          <p:cNvPr id="17" name="Content Placeholder 16"/>
          <p:cNvSpPr>
            <a:spLocks noGrp="1"/>
          </p:cNvSpPr>
          <p:nvPr>
            <p:ph sz="quarter" idx="21" hasCustomPrompt="1"/>
          </p:nvPr>
        </p:nvSpPr>
        <p:spPr>
          <a:xfrm>
            <a:off x="6184030" y="4863448"/>
            <a:ext cx="1702764" cy="1703449"/>
          </a:xfrm>
        </p:spPr>
        <p:txBody>
          <a:bodyPr anchor="ctr" anchorCtr="0">
            <a:noAutofit/>
          </a:bodyPr>
          <a:lstStyle>
            <a:lvl1pPr marL="0" indent="0" algn="ctr">
              <a:buNone/>
              <a:defRPr sz="2352"/>
            </a:lvl1pPr>
          </a:lstStyle>
          <a:p>
            <a:pPr lvl="0"/>
            <a:r>
              <a:rPr lang="en-US"/>
              <a:t>Click to insert graphic</a:t>
            </a:r>
          </a:p>
        </p:txBody>
      </p:sp>
    </p:spTree>
    <p:extLst>
      <p:ext uri="{BB962C8B-B14F-4D97-AF65-F5344CB8AC3E}">
        <p14:creationId xmlns:p14="http://schemas.microsoft.com/office/powerpoint/2010/main" val="59670383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86"/>
            <a:ext cx="9856549" cy="1158793"/>
          </a:xfrm>
          <a:noFill/>
        </p:spPr>
        <p:txBody>
          <a:bodyPr tIns="91440" bIns="91440" anchor="t" anchorCtr="0">
            <a:spAutoFit/>
          </a:bodyPr>
          <a:lstStyle>
            <a:lvl1pPr>
              <a:defRPr sz="7057"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269170" y="3877277"/>
            <a:ext cx="9858106"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a:t>Speaker Name</a:t>
            </a:r>
          </a:p>
        </p:txBody>
      </p:sp>
    </p:spTree>
    <p:extLst>
      <p:ext uri="{BB962C8B-B14F-4D97-AF65-F5344CB8AC3E}">
        <p14:creationId xmlns:p14="http://schemas.microsoft.com/office/powerpoint/2010/main" val="477654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084186"/>
            <a:ext cx="9856549" cy="1158793"/>
          </a:xfrm>
          <a:noFill/>
        </p:spPr>
        <p:txBody>
          <a:bodyPr tIns="91440" bIns="91440" anchor="t" anchorCtr="0">
            <a:spAutoFit/>
          </a:bodyPr>
          <a:lstStyle>
            <a:lvl1pPr>
              <a:defRPr lang="en-US" sz="7057"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extLst>
      <p:ext uri="{BB962C8B-B14F-4D97-AF65-F5344CB8AC3E}">
        <p14:creationId xmlns:p14="http://schemas.microsoft.com/office/powerpoint/2010/main" val="3696278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502044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182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4076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13130667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532456"/>
            <a:ext cx="4794624"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noChangeAspect="1"/>
          </p:cNvSpPr>
          <p:nvPr>
            <p:ph type="pic" sz="quarter" idx="10"/>
          </p:nvPr>
        </p:nvSpPr>
        <p:spPr bwMode="ltGray">
          <a:xfrm>
            <a:off x="5332961" y="0"/>
            <a:ext cx="6855864"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58887654"/>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4721" y="2532456"/>
            <a:ext cx="4794624"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p:cNvSpPr>
          <p:nvPr>
            <p:ph type="pic" sz="quarter" idx="10"/>
          </p:nvPr>
        </p:nvSpPr>
        <p:spPr bwMode="ltGray">
          <a:xfrm>
            <a:off x="0" y="0"/>
            <a:ext cx="6855864"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70990602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6486" y="0"/>
            <a:ext cx="5332339"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268857" y="1187644"/>
            <a:ext cx="6273340" cy="2057102"/>
          </a:xfrm>
        </p:spPr>
        <p:txBody>
          <a:bodyPr/>
          <a:lstStyle>
            <a:lvl1pPr marL="0" indent="0">
              <a:buNone/>
              <a:defRPr sz="3136"/>
            </a:lvl1pPr>
            <a:lvl2pPr marL="224051" indent="-224051">
              <a:defRPr sz="2352"/>
            </a:lvl2pPr>
            <a:lvl3pPr marL="448102" indent="-224051">
              <a:defRPr sz="1960"/>
            </a:lvl3pPr>
            <a:lvl4pPr marL="614584" indent="-168038">
              <a:defRPr sz="1764"/>
            </a:lvl4pPr>
            <a:lvl5pPr marL="785734" indent="-171150">
              <a:defRPr sz="176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269170" y="289511"/>
            <a:ext cx="6273340" cy="899665"/>
          </a:xfrm>
        </p:spPr>
        <p:txBody>
          <a:bodyPr/>
          <a:lstStyle/>
          <a:p>
            <a:r>
              <a:rPr lang="en-US"/>
              <a:t>Click to edit title style</a:t>
            </a:r>
          </a:p>
        </p:txBody>
      </p:sp>
    </p:spTree>
    <p:extLst>
      <p:ext uri="{BB962C8B-B14F-4D97-AF65-F5344CB8AC3E}">
        <p14:creationId xmlns:p14="http://schemas.microsoft.com/office/powerpoint/2010/main" val="347747293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699" y="1447800"/>
            <a:ext cx="5433533"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31011218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2339"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6005" y="1187644"/>
            <a:ext cx="6273340" cy="2057102"/>
          </a:xfrm>
        </p:spPr>
        <p:txBody>
          <a:bodyPr/>
          <a:lstStyle>
            <a:lvl1pPr marL="0" indent="0">
              <a:buNone/>
              <a:defRPr sz="3136"/>
            </a:lvl1pPr>
            <a:lvl2pPr marL="224051" indent="-224051">
              <a:defRPr sz="2352"/>
            </a:lvl2pPr>
            <a:lvl3pPr marL="448102" indent="-224051">
              <a:defRPr sz="1960"/>
            </a:lvl3pPr>
            <a:lvl4pPr marL="614584" indent="-168038">
              <a:defRPr sz="1764"/>
            </a:lvl4pPr>
            <a:lvl5pPr marL="785734" indent="-171150">
              <a:defRPr sz="176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6005" y="289511"/>
            <a:ext cx="6273340" cy="899665"/>
          </a:xfrm>
        </p:spPr>
        <p:txBody>
          <a:bodyPr/>
          <a:lstStyle/>
          <a:p>
            <a:r>
              <a:rPr lang="en-US"/>
              <a:t>Click to edit title style</a:t>
            </a:r>
          </a:p>
        </p:txBody>
      </p:sp>
    </p:spTree>
    <p:extLst>
      <p:ext uri="{BB962C8B-B14F-4D97-AF65-F5344CB8AC3E}">
        <p14:creationId xmlns:p14="http://schemas.microsoft.com/office/powerpoint/2010/main" val="1682805476"/>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1366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358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1"/>
            <a:ext cx="11650487"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57"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3" indent="0">
              <a:buNone/>
              <a:defRPr sz="274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53" indent="0">
              <a:buNone/>
              <a:defRPr sz="2352">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82" indent="0">
              <a:buNone/>
              <a:defRPr sz="2352">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015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88203"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448096" y="1725569"/>
            <a:ext cx="5377148" cy="2600001"/>
          </a:xfrm>
          <a:solidFill>
            <a:schemeClr val="accent1">
              <a:alpha val="85000"/>
            </a:schemeClr>
          </a:solidFill>
        </p:spPr>
        <p:txBody>
          <a:bodyPr anchor="ctr" anchorCtr="0">
            <a:noAutofit/>
          </a:bodyPr>
          <a:lstStyle>
            <a:lvl1pPr marL="0" indent="0">
              <a:buNone/>
              <a:defRPr sz="2352">
                <a:latin typeface="+mn-lt"/>
              </a:defRPr>
            </a:lvl1pPr>
          </a:lstStyle>
          <a:p>
            <a:pPr lvl="0"/>
            <a:r>
              <a:rPr lang="en-US"/>
              <a:t>Quote text.</a:t>
            </a:r>
          </a:p>
        </p:txBody>
      </p:sp>
      <p:sp>
        <p:nvSpPr>
          <p:cNvPr id="8" name="Picture Placeholder 7"/>
          <p:cNvSpPr>
            <a:spLocks noGrp="1"/>
          </p:cNvSpPr>
          <p:nvPr>
            <p:ph type="pic" sz="quarter" idx="11" hasCustomPrompt="1"/>
          </p:nvPr>
        </p:nvSpPr>
        <p:spPr>
          <a:xfrm>
            <a:off x="448468" y="470411"/>
            <a:ext cx="107543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448096" y="4504851"/>
            <a:ext cx="5377148" cy="539828"/>
          </a:xfrm>
        </p:spPr>
        <p:txBody>
          <a:bodyPr/>
          <a:lstStyle>
            <a:lvl1pPr marL="0" indent="0">
              <a:buNone/>
              <a:defRPr sz="1764"/>
            </a:lvl1pPr>
          </a:lstStyle>
          <a:p>
            <a:pPr lvl="0"/>
            <a:r>
              <a:rPr lang="en-US"/>
              <a:t>Quote source credit</a:t>
            </a:r>
          </a:p>
        </p:txBody>
      </p:sp>
      <p:sp>
        <p:nvSpPr>
          <p:cNvPr id="16" name="Title 15"/>
          <p:cNvSpPr>
            <a:spLocks noGrp="1"/>
          </p:cNvSpPr>
          <p:nvPr>
            <p:ph type="title"/>
          </p:nvPr>
        </p:nvSpPr>
        <p:spPr>
          <a:xfrm>
            <a:off x="2942" y="5132429"/>
            <a:ext cx="12185260"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464528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88203"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6363208" y="1725569"/>
            <a:ext cx="5377148" cy="2600001"/>
          </a:xfrm>
          <a:solidFill>
            <a:schemeClr val="accent1">
              <a:alpha val="85000"/>
            </a:schemeClr>
          </a:solidFill>
        </p:spPr>
        <p:txBody>
          <a:bodyPr anchor="ctr" anchorCtr="0">
            <a:noAutofit/>
          </a:bodyPr>
          <a:lstStyle>
            <a:lvl1pPr marL="0" indent="0">
              <a:buNone/>
              <a:defRPr sz="2352">
                <a:latin typeface="+mn-lt"/>
              </a:defRPr>
            </a:lvl1pPr>
          </a:lstStyle>
          <a:p>
            <a:pPr lvl="0"/>
            <a:r>
              <a:rPr lang="en-US"/>
              <a:t>Quote text.</a:t>
            </a:r>
          </a:p>
        </p:txBody>
      </p:sp>
      <p:sp>
        <p:nvSpPr>
          <p:cNvPr id="8" name="Picture Placeholder 7"/>
          <p:cNvSpPr>
            <a:spLocks noGrp="1"/>
          </p:cNvSpPr>
          <p:nvPr>
            <p:ph type="pic" sz="quarter" idx="11" hasCustomPrompt="1"/>
          </p:nvPr>
        </p:nvSpPr>
        <p:spPr>
          <a:xfrm>
            <a:off x="10664926" y="470411"/>
            <a:ext cx="107543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6363208" y="4504851"/>
            <a:ext cx="5377148" cy="539828"/>
          </a:xfrm>
        </p:spPr>
        <p:txBody>
          <a:bodyPr/>
          <a:lstStyle>
            <a:lvl1pPr marL="0" indent="0" algn="r">
              <a:buNone/>
              <a:defRPr sz="1764"/>
            </a:lvl1pPr>
          </a:lstStyle>
          <a:p>
            <a:pPr lvl="0"/>
            <a:r>
              <a:rPr lang="en-US"/>
              <a:t>Quote source credit</a:t>
            </a:r>
          </a:p>
        </p:txBody>
      </p:sp>
      <p:sp>
        <p:nvSpPr>
          <p:cNvPr id="16" name="Title 15"/>
          <p:cNvSpPr>
            <a:spLocks noGrp="1"/>
          </p:cNvSpPr>
          <p:nvPr>
            <p:ph type="title"/>
          </p:nvPr>
        </p:nvSpPr>
        <p:spPr>
          <a:xfrm>
            <a:off x="2942" y="5132429"/>
            <a:ext cx="12185260"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2904570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3339" y="291101"/>
            <a:ext cx="5646006" cy="1972414"/>
          </a:xfrm>
          <a:solidFill>
            <a:schemeClr val="accent6"/>
          </a:solidFill>
        </p:spPr>
        <p:txBody>
          <a:bodyPr lIns="2560320" tIns="146304" rIns="182880" bIns="146304" anchor="ctr"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3339" y="4594505"/>
            <a:ext cx="5646006" cy="1972414"/>
          </a:xfrm>
          <a:solidFill>
            <a:schemeClr val="accent6"/>
          </a:solidFill>
        </p:spPr>
        <p:txBody>
          <a:bodyPr lIns="2560320" tIns="91440" rIns="91440" bIns="91440" anchor="ctr"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857" y="1904860"/>
            <a:ext cx="5646006" cy="3765518"/>
          </a:xfrm>
        </p:spPr>
        <p:txBody>
          <a:bodyPr lIns="182880" tIns="146304" rIns="182880" bIns="146304">
            <a:noAutofit/>
          </a:bodyPr>
          <a:lstStyle>
            <a:lvl1pPr marL="224051" indent="-224051">
              <a:defRPr sz="2744"/>
            </a:lvl1pPr>
            <a:lvl2pPr marL="448102" indent="-224051">
              <a:defRPr sz="1960"/>
            </a:lvl2pPr>
            <a:lvl3pPr marL="619252" indent="-171150">
              <a:defRPr sz="1764"/>
            </a:lvl3pPr>
            <a:lvl4pPr marL="784178" indent="-168038">
              <a:defRPr sz="1568"/>
            </a:lvl4pPr>
            <a:lvl5pPr marL="955328" indent="-171150">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6273339" y="2442803"/>
            <a:ext cx="5646006" cy="1972414"/>
          </a:xfrm>
          <a:solidFill>
            <a:schemeClr val="accent6"/>
          </a:solidFill>
        </p:spPr>
        <p:txBody>
          <a:bodyPr lIns="2560320" tIns="91440" rIns="91440" bIns="91440" anchor="ctr"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3339" y="291101"/>
            <a:ext cx="241971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3" name="Text Placeholder 10"/>
          <p:cNvSpPr>
            <a:spLocks noGrp="1"/>
          </p:cNvSpPr>
          <p:nvPr>
            <p:ph type="body" sz="quarter" idx="27" hasCustomPrompt="1"/>
          </p:nvPr>
        </p:nvSpPr>
        <p:spPr>
          <a:xfrm>
            <a:off x="6273339" y="2442803"/>
            <a:ext cx="241971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4" name="Text Placeholder 10"/>
          <p:cNvSpPr>
            <a:spLocks noGrp="1"/>
          </p:cNvSpPr>
          <p:nvPr>
            <p:ph type="body" sz="quarter" idx="28" hasCustomPrompt="1"/>
          </p:nvPr>
        </p:nvSpPr>
        <p:spPr>
          <a:xfrm>
            <a:off x="6273339" y="4594505"/>
            <a:ext cx="241971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22" name="Text Placeholder 4"/>
          <p:cNvSpPr>
            <a:spLocks noGrp="1"/>
          </p:cNvSpPr>
          <p:nvPr>
            <p:ph type="body" sz="quarter" idx="19"/>
          </p:nvPr>
        </p:nvSpPr>
        <p:spPr>
          <a:xfrm>
            <a:off x="268857" y="6081380"/>
            <a:ext cx="564600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170" y="289509"/>
            <a:ext cx="5646006" cy="1613794"/>
          </a:xfrm>
        </p:spPr>
        <p:txBody>
          <a:bodyPr/>
          <a:lstStyle/>
          <a:p>
            <a:r>
              <a:rPr lang="en-US"/>
              <a:t>Click to edit Master title style</a:t>
            </a:r>
          </a:p>
        </p:txBody>
      </p:sp>
    </p:spTree>
    <p:extLst>
      <p:ext uri="{BB962C8B-B14F-4D97-AF65-F5344CB8AC3E}">
        <p14:creationId xmlns:p14="http://schemas.microsoft.com/office/powerpoint/2010/main" val="363133570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3340" y="1008336"/>
            <a:ext cx="2778193" cy="2375863"/>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171150" marR="0" indent="-171150"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175"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01"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3340" y="4191034"/>
            <a:ext cx="2778193" cy="2375863"/>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171150" marR="0" indent="-171150"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175"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01"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857" y="1904861"/>
            <a:ext cx="5646006" cy="3765518"/>
          </a:xfrm>
        </p:spPr>
        <p:txBody>
          <a:bodyPr lIns="182880" tIns="146304" rIns="182880" bIns="146304">
            <a:noAutofit/>
          </a:bodyPr>
          <a:lstStyle>
            <a:lvl1pPr marL="224051" indent="-224051">
              <a:defRPr sz="2744"/>
            </a:lvl1pPr>
            <a:lvl2pPr marL="448102" indent="-224051">
              <a:defRPr sz="1960"/>
            </a:lvl2pPr>
            <a:lvl3pPr marL="619252" indent="-171150">
              <a:defRPr sz="1764"/>
            </a:lvl3pPr>
            <a:lvl4pPr marL="784178" indent="-168038">
              <a:defRPr sz="1568"/>
            </a:lvl4pPr>
            <a:lvl5pPr marL="955328" indent="-171150">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1429" y="1008336"/>
            <a:ext cx="2778193" cy="2375863"/>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171150" marR="0" indent="-171150"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175"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01"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3340" y="289509"/>
            <a:ext cx="2778193"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4">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1429" y="289509"/>
            <a:ext cx="2778193"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4">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3340" y="3473800"/>
            <a:ext cx="2778193"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4">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857" y="6081380"/>
            <a:ext cx="564600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1429" y="3473800"/>
            <a:ext cx="2778193" cy="717242"/>
          </a:xfrm>
          <a:solidFill>
            <a:schemeClr val="accent6"/>
          </a:solidFill>
        </p:spPr>
        <p:txBody>
          <a:bodyPr lIns="182880" tIns="146304" rIns="182880" bIns="146304" anchor="ctr" anchorCtr="0">
            <a:noAutofit/>
          </a:bodyPr>
          <a:lstStyle>
            <a:lvl1pPr marL="0" indent="0">
              <a:buNone/>
              <a:defRPr sz="2744">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1429" y="4191034"/>
            <a:ext cx="2778193" cy="2375863"/>
          </a:xfrm>
          <a:solidFill>
            <a:srgbClr val="FFFFFF"/>
          </a:solidFill>
        </p:spPr>
        <p:txBody>
          <a:bodyPr lIns="182880" tIns="146304" rIns="182880" bIns="146304">
            <a:noAutofit/>
          </a:bodyPr>
          <a:lstStyle>
            <a:lvl1pPr marL="0" indent="0">
              <a:buNone/>
              <a:defRPr sz="1960" b="0" baseline="0">
                <a:gradFill>
                  <a:gsLst>
                    <a:gs pos="1250">
                      <a:srgbClr val="2F2F2F"/>
                    </a:gs>
                    <a:gs pos="100000">
                      <a:srgbClr val="2F2F2F"/>
                    </a:gs>
                  </a:gsLst>
                  <a:lin ang="5400000" scaled="0"/>
                </a:gradFill>
                <a:latin typeface="+mj-lt"/>
              </a:defRPr>
            </a:lvl1pPr>
            <a:lvl2pPr marL="0" indent="0">
              <a:buNone/>
              <a:defRPr sz="1764">
                <a:gradFill>
                  <a:gsLst>
                    <a:gs pos="1250">
                      <a:srgbClr val="2F2F2F"/>
                    </a:gs>
                    <a:gs pos="100000">
                      <a:srgbClr val="2F2F2F"/>
                    </a:gs>
                  </a:gsLst>
                  <a:lin ang="5400000" scaled="0"/>
                </a:gradFill>
              </a:defRPr>
            </a:lvl2pPr>
            <a:lvl3pPr marL="171150" indent="-171150">
              <a:defRPr sz="1568">
                <a:gradFill>
                  <a:gsLst>
                    <a:gs pos="1250">
                      <a:srgbClr val="2F2F2F"/>
                    </a:gs>
                    <a:gs pos="100000">
                      <a:srgbClr val="2F2F2F"/>
                    </a:gs>
                  </a:gsLst>
                  <a:lin ang="5400000" scaled="0"/>
                </a:gradFill>
              </a:defRPr>
            </a:lvl3pPr>
            <a:lvl4pPr marL="283175" indent="-112025">
              <a:defRPr sz="1372">
                <a:gradFill>
                  <a:gsLst>
                    <a:gs pos="1250">
                      <a:srgbClr val="2F2F2F"/>
                    </a:gs>
                    <a:gs pos="100000">
                      <a:srgbClr val="2F2F2F"/>
                    </a:gs>
                  </a:gsLst>
                  <a:lin ang="5400000" scaled="0"/>
                </a:gradFill>
              </a:defRPr>
            </a:lvl4pPr>
            <a:lvl5pPr marL="395201" indent="-112025">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170" y="289509"/>
            <a:ext cx="5646006" cy="1613794"/>
          </a:xfrm>
        </p:spPr>
        <p:txBody>
          <a:bodyPr/>
          <a:lstStyle/>
          <a:p>
            <a:r>
              <a:rPr lang="en-US"/>
              <a:t>Click to edit Master title style</a:t>
            </a:r>
          </a:p>
        </p:txBody>
      </p:sp>
    </p:spTree>
    <p:extLst>
      <p:ext uri="{BB962C8B-B14F-4D97-AF65-F5344CB8AC3E}">
        <p14:creationId xmlns:p14="http://schemas.microsoft.com/office/powerpoint/2010/main" val="106956601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3340" y="289510"/>
            <a:ext cx="2778193" cy="3093104"/>
          </a:xfrm>
          <a:solidFill>
            <a:schemeClr val="accent6"/>
          </a:solidFill>
        </p:spPr>
        <p:txBody>
          <a:bodyPr lIns="182880" tIns="146304" rIns="182880" bIns="146304">
            <a:noAutofit/>
          </a:bodyPr>
          <a:lstStyle>
            <a:lvl1pPr marL="0" indent="0">
              <a:buNone/>
              <a:defRPr sz="2744" baseline="0">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8038">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857" y="1904861"/>
            <a:ext cx="5646006" cy="3765518"/>
          </a:xfrm>
        </p:spPr>
        <p:txBody>
          <a:bodyPr lIns="182880" tIns="146304" rIns="182880" bIns="146304">
            <a:noAutofit/>
          </a:bodyPr>
          <a:lstStyle>
            <a:lvl1pPr marL="224051" indent="-224051">
              <a:defRPr sz="2744"/>
            </a:lvl1pPr>
            <a:lvl2pPr marL="448102" indent="-224051">
              <a:defRPr sz="1960"/>
            </a:lvl2pPr>
            <a:lvl3pPr marL="619252" indent="-171150">
              <a:defRPr sz="1764"/>
            </a:lvl3pPr>
            <a:lvl4pPr marL="784178" indent="-168038">
              <a:defRPr sz="1568"/>
            </a:lvl4pPr>
            <a:lvl5pPr marL="955328" indent="-171150">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68857" y="6081380"/>
            <a:ext cx="564600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1429" y="289510"/>
            <a:ext cx="2778193" cy="3093104"/>
          </a:xfrm>
          <a:solidFill>
            <a:schemeClr val="accent6"/>
          </a:solidFill>
        </p:spPr>
        <p:txBody>
          <a:bodyPr lIns="182880" tIns="146304" rIns="182880" bIns="146304">
            <a:noAutofit/>
          </a:bodyPr>
          <a:lstStyle>
            <a:lvl1pPr marL="0" indent="0">
              <a:buNone/>
              <a:defRPr sz="2744">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8038">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36" hasCustomPrompt="1"/>
          </p:nvPr>
        </p:nvSpPr>
        <p:spPr>
          <a:xfrm>
            <a:off x="6273340" y="3473793"/>
            <a:ext cx="2778193" cy="3093104"/>
          </a:xfrm>
          <a:solidFill>
            <a:schemeClr val="accent6"/>
          </a:solidFill>
        </p:spPr>
        <p:txBody>
          <a:bodyPr lIns="182880" tIns="146304" rIns="182880" bIns="146304">
            <a:noAutofit/>
          </a:bodyPr>
          <a:lstStyle>
            <a:lvl1pPr marL="0" indent="0">
              <a:buNone/>
              <a:defRPr sz="2744">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4926">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37" hasCustomPrompt="1"/>
          </p:nvPr>
        </p:nvSpPr>
        <p:spPr>
          <a:xfrm>
            <a:off x="9141429" y="3473793"/>
            <a:ext cx="2778193" cy="3093104"/>
          </a:xfrm>
          <a:solidFill>
            <a:schemeClr val="accent6"/>
          </a:solidFill>
        </p:spPr>
        <p:txBody>
          <a:bodyPr lIns="182880" tIns="146304" rIns="182880" bIns="146304">
            <a:noAutofit/>
          </a:bodyPr>
          <a:lstStyle>
            <a:lvl1pPr marL="0" indent="0">
              <a:buNone/>
              <a:defRPr sz="2744">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4926">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170" y="289509"/>
            <a:ext cx="5646006" cy="1613794"/>
          </a:xfrm>
        </p:spPr>
        <p:txBody>
          <a:bodyPr/>
          <a:lstStyle/>
          <a:p>
            <a:r>
              <a:rPr lang="en-US"/>
              <a:t>Click to edit Master title style</a:t>
            </a:r>
          </a:p>
        </p:txBody>
      </p:sp>
    </p:spTree>
    <p:extLst>
      <p:ext uri="{BB962C8B-B14F-4D97-AF65-F5344CB8AC3E}">
        <p14:creationId xmlns:p14="http://schemas.microsoft.com/office/powerpoint/2010/main" val="55314955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232" y="3428999"/>
            <a:ext cx="3764004" cy="2241380"/>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chemeClr val="tx1"/>
                    </a:gs>
                    <a:gs pos="0">
                      <a:schemeClr val="tx1"/>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chemeClr val="tx1"/>
                    </a:gs>
                    <a:gs pos="0">
                      <a:schemeClr val="tx1"/>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8157971" y="3428999"/>
            <a:ext cx="3764004" cy="2241380"/>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chemeClr val="tx1"/>
                    </a:gs>
                    <a:gs pos="0">
                      <a:schemeClr val="tx1"/>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chemeClr val="tx1"/>
                    </a:gs>
                    <a:gs pos="0">
                      <a:schemeClr val="tx1"/>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9170" y="1187642"/>
            <a:ext cx="11650488" cy="1344828"/>
          </a:xfrm>
        </p:spPr>
        <p:txBody>
          <a:bodyPr lIns="146304" tIns="91440" rIns="146304" bIns="91440">
            <a:noAutofit/>
          </a:bodyPr>
          <a:lstStyle>
            <a:lvl1pPr marL="0" indent="0">
              <a:buNone/>
              <a:defRPr sz="3136"/>
            </a:lvl1pPr>
            <a:lvl2pPr marL="0" indent="0">
              <a:buNone/>
              <a:defRPr sz="2352"/>
            </a:lvl2pPr>
            <a:lvl3pPr marL="224051" indent="-224051">
              <a:defRPr sz="1960"/>
            </a:lvl3pPr>
            <a:lvl4pPr marL="448102" indent="-220939">
              <a:defRPr sz="1960"/>
            </a:lvl4pPr>
            <a:lvl5pPr marL="672153" indent="-224051">
              <a:defRPr sz="1960"/>
            </a:lvl5pPr>
          </a:lstStyle>
          <a:p>
            <a:pPr lvl="0"/>
            <a:r>
              <a:rPr lang="en-US"/>
              <a:t>Click to edit Master text styles</a:t>
            </a:r>
          </a:p>
          <a:p>
            <a:pPr lvl="1"/>
            <a:r>
              <a:rPr lang="en-US"/>
              <a:t>Second level</a:t>
            </a:r>
          </a:p>
          <a:p>
            <a:pPr lvl="2"/>
            <a:r>
              <a:rPr lang="en-US"/>
              <a:t>Third level</a:t>
            </a:r>
          </a:p>
        </p:txBody>
      </p:sp>
      <p:sp>
        <p:nvSpPr>
          <p:cNvPr id="19" name="Text Placeholder 4"/>
          <p:cNvSpPr>
            <a:spLocks noGrp="1"/>
          </p:cNvSpPr>
          <p:nvPr>
            <p:ph type="body" sz="quarter" idx="25" hasCustomPrompt="1"/>
          </p:nvPr>
        </p:nvSpPr>
        <p:spPr>
          <a:xfrm>
            <a:off x="4213602" y="3428999"/>
            <a:ext cx="3764004" cy="2241380"/>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chemeClr val="tx1"/>
                    </a:gs>
                    <a:gs pos="0">
                      <a:schemeClr val="tx1"/>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chemeClr val="tx1"/>
                    </a:gs>
                    <a:gs pos="0">
                      <a:schemeClr val="tx1"/>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269232" y="2711766"/>
            <a:ext cx="376400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1 heading</a:t>
            </a:r>
          </a:p>
        </p:txBody>
      </p:sp>
      <p:sp>
        <p:nvSpPr>
          <p:cNvPr id="13" name="Text Placeholder 10"/>
          <p:cNvSpPr>
            <a:spLocks noGrp="1"/>
          </p:cNvSpPr>
          <p:nvPr>
            <p:ph type="body" sz="quarter" idx="27" hasCustomPrompt="1"/>
          </p:nvPr>
        </p:nvSpPr>
        <p:spPr>
          <a:xfrm>
            <a:off x="4213601" y="2711766"/>
            <a:ext cx="376400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2 heading</a:t>
            </a:r>
          </a:p>
        </p:txBody>
      </p:sp>
      <p:sp>
        <p:nvSpPr>
          <p:cNvPr id="14" name="Text Placeholder 10"/>
          <p:cNvSpPr>
            <a:spLocks noGrp="1"/>
          </p:cNvSpPr>
          <p:nvPr>
            <p:ph type="body" sz="quarter" idx="28" hasCustomPrompt="1"/>
          </p:nvPr>
        </p:nvSpPr>
        <p:spPr>
          <a:xfrm>
            <a:off x="8157971" y="2711766"/>
            <a:ext cx="376400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3 heading</a:t>
            </a:r>
          </a:p>
        </p:txBody>
      </p:sp>
      <p:sp>
        <p:nvSpPr>
          <p:cNvPr id="22" name="Text Placeholder 4"/>
          <p:cNvSpPr>
            <a:spLocks noGrp="1"/>
          </p:cNvSpPr>
          <p:nvPr>
            <p:ph type="body" sz="quarter" idx="19"/>
          </p:nvPr>
        </p:nvSpPr>
        <p:spPr>
          <a:xfrm>
            <a:off x="268858" y="6081380"/>
            <a:ext cx="11650799"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170" y="289511"/>
            <a:ext cx="11652805" cy="899665"/>
          </a:xfrm>
        </p:spPr>
        <p:txBody>
          <a:bodyPr/>
          <a:lstStyle/>
          <a:p>
            <a:r>
              <a:rPr lang="en-US"/>
              <a:t>Click to edit Master title style</a:t>
            </a:r>
          </a:p>
        </p:txBody>
      </p:sp>
    </p:spTree>
    <p:extLst>
      <p:ext uri="{BB962C8B-B14F-4D97-AF65-F5344CB8AC3E}">
        <p14:creationId xmlns:p14="http://schemas.microsoft.com/office/powerpoint/2010/main" val="78074767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40070830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Overlay Image Quotation">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8" hasCustomPrompt="1"/>
          </p:nvPr>
        </p:nvSpPr>
        <p:spPr>
          <a:xfrm>
            <a:off x="0" y="3142832"/>
            <a:ext cx="12188825" cy="572336"/>
          </a:xfrm>
          <a:noFill/>
        </p:spPr>
        <p:txBody>
          <a:bodyPr anchor="ctr" anchorCtr="0"/>
          <a:lstStyle>
            <a:lvl1pPr algn="ctr">
              <a:defRPr sz="1999" baseline="0"/>
            </a:lvl1pPr>
          </a:lstStyle>
          <a:p>
            <a:r>
              <a:rPr lang="en-US"/>
              <a:t>Click on icon to add picture. Then, right-click and select “Send to back”</a:t>
            </a:r>
          </a:p>
        </p:txBody>
      </p:sp>
      <p:sp>
        <p:nvSpPr>
          <p:cNvPr id="15" name="Text Placeholder 10"/>
          <p:cNvSpPr>
            <a:spLocks noGrp="1"/>
          </p:cNvSpPr>
          <p:nvPr>
            <p:ph type="body" sz="quarter" idx="13" hasCustomPrompt="1"/>
          </p:nvPr>
        </p:nvSpPr>
        <p:spPr>
          <a:xfrm>
            <a:off x="0" y="-2"/>
            <a:ext cx="12188203" cy="6858623"/>
          </a:xfrm>
          <a:solidFill>
            <a:srgbClr val="000000">
              <a:alpha val="50000"/>
            </a:srgbClr>
          </a:solid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70392"/>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2" y="-623"/>
            <a:ext cx="12188203" cy="6858623"/>
          </a:xfrm>
          <a:no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2225180"/>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2" y="-623"/>
            <a:ext cx="12188203" cy="6858623"/>
          </a:xfrm>
          <a:no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4910070"/>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2" y="-623"/>
            <a:ext cx="12188203" cy="6858623"/>
          </a:xfrm>
          <a:no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5951466"/>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277226"/>
          </a:xfrm>
          <a:prstGeom prst="rect">
            <a:avLst/>
          </a:prstGeom>
        </p:spPr>
        <p:txBody>
          <a:bodyPr/>
          <a:lstStyle>
            <a:lvl1pPr marL="337633" indent="-337633">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27" indent="-222495">
              <a:buClr>
                <a:schemeClr val="tx1"/>
              </a:buClr>
              <a:buSzPct val="90000"/>
              <a:buFont typeface="Arial" pitchFamily="34" charset="0"/>
              <a:buChar char="•"/>
              <a:defRPr sz="2744">
                <a:gradFill>
                  <a:gsLst>
                    <a:gs pos="1250">
                      <a:schemeClr val="tx1"/>
                    </a:gs>
                    <a:gs pos="100000">
                      <a:schemeClr val="tx1"/>
                    </a:gs>
                  </a:gsLst>
                  <a:lin ang="5400000" scaled="0"/>
                </a:gradFill>
                <a:latin typeface="+mn-lt"/>
                <a:ea typeface="Segoe UI" pitchFamily="34" charset="0"/>
                <a:cs typeface="Segoe UI" pitchFamily="34" charset="0"/>
              </a:defRPr>
            </a:lvl2pPr>
            <a:lvl3pPr marL="785734" indent="-225607">
              <a:buClr>
                <a:schemeClr val="tx1"/>
              </a:buClr>
              <a:buSzPct val="90000"/>
              <a:buFont typeface="Arial" pitchFamily="34" charset="0"/>
              <a:buChar char="•"/>
              <a:defRPr sz="2352">
                <a:gradFill>
                  <a:gsLst>
                    <a:gs pos="1250">
                      <a:schemeClr val="tx1"/>
                    </a:gs>
                    <a:gs pos="100000">
                      <a:schemeClr val="tx1"/>
                    </a:gs>
                  </a:gsLst>
                  <a:lin ang="5400000" scaled="0"/>
                </a:gradFill>
                <a:latin typeface="+mn-lt"/>
                <a:ea typeface="Segoe UI" pitchFamily="34" charset="0"/>
                <a:cs typeface="Segoe UI" pitchFamily="34" charset="0"/>
              </a:defRPr>
            </a:lvl3pPr>
            <a:lvl4pPr marL="1006673" indent="-220939">
              <a:buClr>
                <a:schemeClr val="tx1"/>
              </a:buClr>
              <a:buSzPct val="90000"/>
              <a:buFont typeface="Arial" pitchFamily="34" charset="0"/>
              <a:buChar char="•"/>
              <a:defRPr sz="1960">
                <a:gradFill>
                  <a:gsLst>
                    <a:gs pos="1250">
                      <a:schemeClr val="tx1"/>
                    </a:gs>
                    <a:gs pos="100000">
                      <a:schemeClr val="tx1"/>
                    </a:gs>
                  </a:gsLst>
                  <a:lin ang="5400000" scaled="0"/>
                </a:gradFill>
                <a:latin typeface="+mn-lt"/>
                <a:ea typeface="Segoe UI" pitchFamily="34" charset="0"/>
                <a:cs typeface="Segoe UI" pitchFamily="34" charset="0"/>
              </a:defRPr>
            </a:lvl4pPr>
            <a:lvl5pPr marL="1233836" indent="-227163">
              <a:buClr>
                <a:schemeClr val="tx1"/>
              </a:buClr>
              <a:buSzPct val="90000"/>
              <a:buFont typeface="Arial" pitchFamily="34" charset="0"/>
              <a:buChar char="•"/>
              <a:defRPr sz="1764">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0544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3028882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515" y="470676"/>
            <a:ext cx="1422932" cy="303611"/>
          </a:xfrm>
          <a:prstGeom prst="rect">
            <a:avLst/>
          </a:prstGeom>
        </p:spPr>
      </p:pic>
    </p:spTree>
    <p:extLst>
      <p:ext uri="{BB962C8B-B14F-4D97-AF65-F5344CB8AC3E}">
        <p14:creationId xmlns:p14="http://schemas.microsoft.com/office/powerpoint/2010/main" val="11371988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39702785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7198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1072" y="365761"/>
            <a:ext cx="5484971" cy="502920"/>
          </a:xfrm>
          <a:prstGeom prst="rect">
            <a:avLst/>
          </a:prstGeom>
        </p:spPr>
        <p:txBody>
          <a:bodyPr anchor="t" anchorCtr="0"/>
          <a:lstStyle>
            <a:lvl1pPr>
              <a:defRPr spc="-80" baseline="0"/>
            </a:lvl1pPr>
          </a:lstStyle>
          <a:p>
            <a:r>
              <a:rPr lang="en-US" dirty="0"/>
              <a:t>One Line Header</a:t>
            </a:r>
          </a:p>
        </p:txBody>
      </p:sp>
      <p:sp>
        <p:nvSpPr>
          <p:cNvPr id="3" name="Content Placeholder 2"/>
          <p:cNvSpPr>
            <a:spLocks noGrp="1"/>
          </p:cNvSpPr>
          <p:nvPr>
            <p:ph idx="1"/>
          </p:nvPr>
        </p:nvSpPr>
        <p:spPr>
          <a:xfrm>
            <a:off x="518240" y="2119013"/>
            <a:ext cx="2651069" cy="1657083"/>
          </a:xfrm>
          <a:prstGeom prst="rect">
            <a:avLst/>
          </a:prstGeom>
        </p:spPr>
        <p:txBody>
          <a:bodyPr/>
          <a:lstStyle>
            <a:lvl1pPr>
              <a:lnSpc>
                <a:spcPct val="100000"/>
              </a:lnSpc>
              <a:spcBef>
                <a:spcPts val="500"/>
              </a:spcBef>
              <a:defRPr sz="1100"/>
            </a:lvl1pPr>
          </a:lstStyle>
          <a:p>
            <a:pPr lvl="0"/>
            <a:r>
              <a:rPr lang="en-US" dirty="0"/>
              <a:t>Edit Master text styles</a:t>
            </a:r>
          </a:p>
        </p:txBody>
      </p:sp>
      <p:sp>
        <p:nvSpPr>
          <p:cNvPr id="16" name="Content Placeholder 2">
            <a:extLst>
              <a:ext uri="{FF2B5EF4-FFF2-40B4-BE49-F238E27FC236}">
                <a16:creationId xmlns:a16="http://schemas.microsoft.com/office/drawing/2014/main" id="{E9B91A9F-7F07-4DC9-B82B-4B72AD4C0817}"/>
              </a:ext>
            </a:extLst>
          </p:cNvPr>
          <p:cNvSpPr>
            <a:spLocks noGrp="1"/>
          </p:cNvSpPr>
          <p:nvPr>
            <p:ph idx="13"/>
          </p:nvPr>
        </p:nvSpPr>
        <p:spPr>
          <a:xfrm>
            <a:off x="3356171" y="2119013"/>
            <a:ext cx="2651069" cy="1657083"/>
          </a:xfrm>
          <a:prstGeom prst="rect">
            <a:avLst/>
          </a:prstGeom>
        </p:spPr>
        <p:txBody>
          <a:bodyPr/>
          <a:lstStyle>
            <a:lvl1pPr>
              <a:lnSpc>
                <a:spcPct val="100000"/>
              </a:lnSpc>
              <a:spcBef>
                <a:spcPts val="500"/>
              </a:spcBef>
              <a:defRPr sz="1100"/>
            </a:lvl1pPr>
          </a:lstStyle>
          <a:p>
            <a:pPr lvl="0"/>
            <a:r>
              <a:rPr lang="en-US" dirty="0"/>
              <a:t>Edit Master text styles</a:t>
            </a:r>
          </a:p>
        </p:txBody>
      </p:sp>
      <p:sp>
        <p:nvSpPr>
          <p:cNvPr id="18" name="Content Placeholder 2">
            <a:extLst>
              <a:ext uri="{FF2B5EF4-FFF2-40B4-BE49-F238E27FC236}">
                <a16:creationId xmlns:a16="http://schemas.microsoft.com/office/drawing/2014/main" id="{DF91EB1E-8932-4C06-B085-9D4A40F3222B}"/>
              </a:ext>
            </a:extLst>
          </p:cNvPr>
          <p:cNvSpPr>
            <a:spLocks noGrp="1"/>
          </p:cNvSpPr>
          <p:nvPr>
            <p:ph idx="14"/>
          </p:nvPr>
        </p:nvSpPr>
        <p:spPr>
          <a:xfrm>
            <a:off x="518240" y="5200918"/>
            <a:ext cx="2651069" cy="989528"/>
          </a:xfrm>
          <a:prstGeom prst="rect">
            <a:avLst/>
          </a:prstGeom>
        </p:spPr>
        <p:txBody>
          <a:bodyPr>
            <a:normAutofit/>
          </a:bodyPr>
          <a:lstStyle>
            <a:lvl1pPr>
              <a:lnSpc>
                <a:spcPct val="100000"/>
              </a:lnSpc>
              <a:spcBef>
                <a:spcPts val="500"/>
              </a:spcBef>
              <a:defRPr sz="1100"/>
            </a:lvl1pPr>
          </a:lstStyle>
          <a:p>
            <a:pPr lvl="0"/>
            <a:r>
              <a:rPr lang="en-US" dirty="0"/>
              <a:t>Edit Master text styles</a:t>
            </a:r>
          </a:p>
        </p:txBody>
      </p:sp>
      <p:sp>
        <p:nvSpPr>
          <p:cNvPr id="19" name="Content Placeholder 2">
            <a:extLst>
              <a:ext uri="{FF2B5EF4-FFF2-40B4-BE49-F238E27FC236}">
                <a16:creationId xmlns:a16="http://schemas.microsoft.com/office/drawing/2014/main" id="{9C390B56-C038-443B-8A11-99ACAA32F1C2}"/>
              </a:ext>
            </a:extLst>
          </p:cNvPr>
          <p:cNvSpPr>
            <a:spLocks noGrp="1"/>
          </p:cNvSpPr>
          <p:nvPr>
            <p:ph idx="15"/>
          </p:nvPr>
        </p:nvSpPr>
        <p:spPr>
          <a:xfrm>
            <a:off x="3356171" y="5200918"/>
            <a:ext cx="2651069" cy="989528"/>
          </a:xfrm>
          <a:prstGeom prst="rect">
            <a:avLst/>
          </a:prstGeom>
        </p:spPr>
        <p:txBody>
          <a:bodyPr>
            <a:normAutofit/>
          </a:bodyPr>
          <a:lstStyle>
            <a:lvl1pPr>
              <a:lnSpc>
                <a:spcPct val="100000"/>
              </a:lnSpc>
              <a:spcBef>
                <a:spcPts val="500"/>
              </a:spcBef>
              <a:defRPr sz="1100"/>
            </a:lvl1pPr>
          </a:lstStyle>
          <a:p>
            <a:pPr lvl="0"/>
            <a:r>
              <a:rPr lang="en-US" dirty="0"/>
              <a:t>Edit Master text styles</a:t>
            </a:r>
          </a:p>
        </p:txBody>
      </p:sp>
      <p:sp>
        <p:nvSpPr>
          <p:cNvPr id="8" name="Text Placeholder 7">
            <a:extLst>
              <a:ext uri="{FF2B5EF4-FFF2-40B4-BE49-F238E27FC236}">
                <a16:creationId xmlns:a16="http://schemas.microsoft.com/office/drawing/2014/main" id="{13E4328B-40E6-48EC-864F-28ECB3B049DD}"/>
              </a:ext>
            </a:extLst>
          </p:cNvPr>
          <p:cNvSpPr>
            <a:spLocks noGrp="1"/>
          </p:cNvSpPr>
          <p:nvPr>
            <p:ph type="body" sz="quarter" idx="16" hasCustomPrompt="1"/>
          </p:nvPr>
        </p:nvSpPr>
        <p:spPr>
          <a:xfrm>
            <a:off x="518240" y="1082675"/>
            <a:ext cx="5487804" cy="825500"/>
          </a:xfrm>
        </p:spPr>
        <p:txBody>
          <a:bodyPr/>
          <a:lstStyle>
            <a:lvl1pPr>
              <a:lnSpc>
                <a:spcPct val="110000"/>
              </a:lnSpc>
              <a:spcBef>
                <a:spcPts val="600"/>
              </a:spcBef>
              <a:defRPr>
                <a:latin typeface="Segoe UI Semibold" panose="020B0702040204020203" pitchFamily="34" charset="0"/>
                <a:cs typeface="Segoe UI Semibold" panose="020B0702040204020203" pitchFamily="34" charset="0"/>
              </a:defRPr>
            </a:lvl1pPr>
          </a:lstStyle>
          <a:p>
            <a:pPr lvl="0"/>
            <a:r>
              <a:rPr lang="en-US" dirty="0"/>
              <a:t>Follow these tips to establish and encourage a culture of positivity and inclusiveness</a:t>
            </a:r>
          </a:p>
        </p:txBody>
      </p:sp>
    </p:spTree>
    <p:extLst>
      <p:ext uri="{BB962C8B-B14F-4D97-AF65-F5344CB8AC3E}">
        <p14:creationId xmlns:p14="http://schemas.microsoft.com/office/powerpoint/2010/main" val="3831532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a:t>Click to 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30950292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a:prstGeom prst="rect">
            <a:avLst/>
          </a:prstGeo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612840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1072" y="365760"/>
            <a:ext cx="5484971" cy="1005840"/>
          </a:xfrm>
          <a:prstGeom prst="rect">
            <a:avLst/>
          </a:prstGeom>
        </p:spPr>
        <p:txBody>
          <a:bodyPr anchor="t" anchorCtr="0"/>
          <a:lstStyle>
            <a:lvl1pPr>
              <a:defRPr spc="-80" baseline="0">
                <a:solidFill>
                  <a:schemeClr val="tx1"/>
                </a:solidFill>
              </a:defRPr>
            </a:lvl1pPr>
          </a:lstStyle>
          <a:p>
            <a:r>
              <a:rPr lang="en-US" dirty="0"/>
              <a:t>Two Line</a:t>
            </a:r>
            <a:br>
              <a:rPr lang="en-US" dirty="0"/>
            </a:br>
            <a:r>
              <a:rPr lang="en-US" dirty="0"/>
              <a:t>Header</a:t>
            </a:r>
          </a:p>
        </p:txBody>
      </p:sp>
      <p:sp>
        <p:nvSpPr>
          <p:cNvPr id="3" name="Content Placeholder 2"/>
          <p:cNvSpPr>
            <a:spLocks noGrp="1"/>
          </p:cNvSpPr>
          <p:nvPr>
            <p:ph idx="1"/>
          </p:nvPr>
        </p:nvSpPr>
        <p:spPr>
          <a:xfrm>
            <a:off x="518240" y="2505343"/>
            <a:ext cx="2651069" cy="1657083"/>
          </a:xfrm>
          <a:prstGeom prst="rect">
            <a:avLst/>
          </a:prstGeom>
        </p:spPr>
        <p:txBody>
          <a:bodyPr/>
          <a:lstStyle>
            <a:lvl1pPr>
              <a:lnSpc>
                <a:spcPct val="100000"/>
              </a:lnSpc>
              <a:spcBef>
                <a:spcPts val="600"/>
              </a:spcBef>
              <a:defRPr sz="1100">
                <a:solidFill>
                  <a:schemeClr val="tx1"/>
                </a:solidFill>
              </a:defRPr>
            </a:lvl1pPr>
          </a:lstStyle>
          <a:p>
            <a:pPr lvl="0"/>
            <a:r>
              <a:rPr lang="en-US" dirty="0"/>
              <a:t>Edit Master text styles</a:t>
            </a:r>
          </a:p>
        </p:txBody>
      </p:sp>
      <p:sp>
        <p:nvSpPr>
          <p:cNvPr id="16" name="Content Placeholder 2">
            <a:extLst>
              <a:ext uri="{FF2B5EF4-FFF2-40B4-BE49-F238E27FC236}">
                <a16:creationId xmlns:a16="http://schemas.microsoft.com/office/drawing/2014/main" id="{E9B91A9F-7F07-4DC9-B82B-4B72AD4C0817}"/>
              </a:ext>
            </a:extLst>
          </p:cNvPr>
          <p:cNvSpPr>
            <a:spLocks noGrp="1"/>
          </p:cNvSpPr>
          <p:nvPr>
            <p:ph idx="13"/>
          </p:nvPr>
        </p:nvSpPr>
        <p:spPr>
          <a:xfrm>
            <a:off x="3356171" y="2505343"/>
            <a:ext cx="2651069" cy="1657083"/>
          </a:xfrm>
          <a:prstGeom prst="rect">
            <a:avLst/>
          </a:prstGeom>
        </p:spPr>
        <p:txBody>
          <a:bodyPr/>
          <a:lstStyle>
            <a:lvl1pPr>
              <a:lnSpc>
                <a:spcPct val="100000"/>
              </a:lnSpc>
              <a:spcBef>
                <a:spcPts val="600"/>
              </a:spcBef>
              <a:defRPr sz="1100">
                <a:solidFill>
                  <a:schemeClr val="tx1"/>
                </a:solidFill>
              </a:defRPr>
            </a:lvl1pPr>
          </a:lstStyle>
          <a:p>
            <a:pPr lvl="0"/>
            <a:r>
              <a:rPr lang="en-US" dirty="0"/>
              <a:t>Edit Master text styles</a:t>
            </a:r>
          </a:p>
        </p:txBody>
      </p:sp>
      <p:sp>
        <p:nvSpPr>
          <p:cNvPr id="18" name="Content Placeholder 2">
            <a:extLst>
              <a:ext uri="{FF2B5EF4-FFF2-40B4-BE49-F238E27FC236}">
                <a16:creationId xmlns:a16="http://schemas.microsoft.com/office/drawing/2014/main" id="{DF91EB1E-8932-4C06-B085-9D4A40F3222B}"/>
              </a:ext>
            </a:extLst>
          </p:cNvPr>
          <p:cNvSpPr>
            <a:spLocks noGrp="1"/>
          </p:cNvSpPr>
          <p:nvPr>
            <p:ph idx="14"/>
          </p:nvPr>
        </p:nvSpPr>
        <p:spPr>
          <a:xfrm>
            <a:off x="518240" y="5200918"/>
            <a:ext cx="2651069" cy="989528"/>
          </a:xfrm>
          <a:prstGeom prst="rect">
            <a:avLst/>
          </a:prstGeom>
        </p:spPr>
        <p:txBody>
          <a:bodyPr>
            <a:normAutofit/>
          </a:bodyPr>
          <a:lstStyle>
            <a:lvl1pPr>
              <a:lnSpc>
                <a:spcPct val="100000"/>
              </a:lnSpc>
              <a:spcBef>
                <a:spcPts val="600"/>
              </a:spcBef>
              <a:defRPr sz="1100">
                <a:solidFill>
                  <a:schemeClr val="tx1"/>
                </a:solidFill>
              </a:defRPr>
            </a:lvl1pPr>
          </a:lstStyle>
          <a:p>
            <a:pPr lvl="0"/>
            <a:r>
              <a:rPr lang="en-US" dirty="0"/>
              <a:t>Edit Master text styles</a:t>
            </a:r>
          </a:p>
        </p:txBody>
      </p:sp>
      <p:sp>
        <p:nvSpPr>
          <p:cNvPr id="19" name="Content Placeholder 2">
            <a:extLst>
              <a:ext uri="{FF2B5EF4-FFF2-40B4-BE49-F238E27FC236}">
                <a16:creationId xmlns:a16="http://schemas.microsoft.com/office/drawing/2014/main" id="{9C390B56-C038-443B-8A11-99ACAA32F1C2}"/>
              </a:ext>
            </a:extLst>
          </p:cNvPr>
          <p:cNvSpPr>
            <a:spLocks noGrp="1"/>
          </p:cNvSpPr>
          <p:nvPr>
            <p:ph idx="15"/>
          </p:nvPr>
        </p:nvSpPr>
        <p:spPr>
          <a:xfrm>
            <a:off x="3356171" y="5200918"/>
            <a:ext cx="2651069" cy="989528"/>
          </a:xfrm>
          <a:prstGeom prst="rect">
            <a:avLst/>
          </a:prstGeom>
        </p:spPr>
        <p:txBody>
          <a:bodyPr>
            <a:normAutofit/>
          </a:bodyPr>
          <a:lstStyle>
            <a:lvl1pPr>
              <a:lnSpc>
                <a:spcPct val="100000"/>
              </a:lnSpc>
              <a:spcBef>
                <a:spcPts val="600"/>
              </a:spcBef>
              <a:defRPr sz="1100">
                <a:solidFill>
                  <a:schemeClr val="tx1"/>
                </a:solidFill>
              </a:defRPr>
            </a:lvl1pPr>
          </a:lstStyle>
          <a:p>
            <a:pPr lvl="0"/>
            <a:r>
              <a:rPr lang="en-US" dirty="0"/>
              <a:t>Edit Master text styles</a:t>
            </a:r>
          </a:p>
        </p:txBody>
      </p:sp>
      <p:sp>
        <p:nvSpPr>
          <p:cNvPr id="12" name="Text Placeholder 7">
            <a:extLst>
              <a:ext uri="{FF2B5EF4-FFF2-40B4-BE49-F238E27FC236}">
                <a16:creationId xmlns:a16="http://schemas.microsoft.com/office/drawing/2014/main" id="{89287A8C-9CD2-49FD-8BF9-B5A2E3914298}"/>
              </a:ext>
            </a:extLst>
          </p:cNvPr>
          <p:cNvSpPr>
            <a:spLocks noGrp="1"/>
          </p:cNvSpPr>
          <p:nvPr>
            <p:ph type="body" sz="quarter" idx="16" hasCustomPrompt="1"/>
          </p:nvPr>
        </p:nvSpPr>
        <p:spPr>
          <a:xfrm>
            <a:off x="518240" y="1558865"/>
            <a:ext cx="5487804" cy="825500"/>
          </a:xfrm>
        </p:spPr>
        <p:txBody>
          <a:bodyPr/>
          <a:lstStyle>
            <a:lvl1pPr>
              <a:lnSpc>
                <a:spcPct val="110000"/>
              </a:lnSpc>
              <a:spcBef>
                <a:spcPts val="600"/>
              </a:spcBef>
              <a:defRPr>
                <a:latin typeface="Segoe UI Semibold" panose="020B0702040204020203" pitchFamily="34" charset="0"/>
                <a:cs typeface="Segoe UI Semibold" panose="020B0702040204020203" pitchFamily="34" charset="0"/>
              </a:defRPr>
            </a:lvl1pPr>
          </a:lstStyle>
          <a:p>
            <a:pPr lvl="0"/>
            <a:r>
              <a:rPr lang="en-US" dirty="0"/>
              <a:t>Follow these tips to establish and encourage a culture of positivity and inclusiveness</a:t>
            </a:r>
          </a:p>
        </p:txBody>
      </p:sp>
    </p:spTree>
    <p:extLst>
      <p:ext uri="{BB962C8B-B14F-4D97-AF65-F5344CB8AC3E}">
        <p14:creationId xmlns:p14="http://schemas.microsoft.com/office/powerpoint/2010/main" val="749165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
          <p:cNvSpPr txBox="1"/>
          <p:nvPr userDrawn="1"/>
        </p:nvSpPr>
        <p:spPr>
          <a:xfrm>
            <a:off x="455182" y="416169"/>
            <a:ext cx="537705" cy="185948"/>
          </a:xfrm>
          <a:prstGeom prst="rect">
            <a:avLst/>
          </a:prstGeom>
        </p:spPr>
        <p:txBody>
          <a:bodyPr vert="horz" wrap="square" lIns="0" tIns="16506" rIns="0" bIns="0" rtlCol="0">
            <a:spAutoFit/>
          </a:bodyPr>
          <a:lstStyle/>
          <a:p>
            <a:pPr marL="12696">
              <a:lnSpc>
                <a:spcPct val="100000"/>
              </a:lnSpc>
              <a:spcBef>
                <a:spcPts val="130"/>
              </a:spcBef>
            </a:pPr>
            <a:r>
              <a:rPr sz="1100" spc="-100">
                <a:solidFill>
                  <a:srgbClr val="2E76BC"/>
                </a:solidFill>
                <a:latin typeface="SegoeUI"/>
                <a:cs typeface="SegoeUI"/>
              </a:rPr>
              <a:t>Y</a:t>
            </a:r>
            <a:r>
              <a:rPr sz="1100" spc="20">
                <a:solidFill>
                  <a:srgbClr val="2E76BC"/>
                </a:solidFill>
                <a:latin typeface="SegoeUI"/>
                <a:cs typeface="SegoeUI"/>
              </a:rPr>
              <a:t>ammer</a:t>
            </a:r>
            <a:endParaRPr sz="1100">
              <a:latin typeface="SegoeUI"/>
              <a:cs typeface="SegoeUI"/>
            </a:endParaRPr>
          </a:p>
        </p:txBody>
      </p:sp>
    </p:spTree>
    <p:extLst>
      <p:ext uri="{BB962C8B-B14F-4D97-AF65-F5344CB8AC3E}">
        <p14:creationId xmlns:p14="http://schemas.microsoft.com/office/powerpoint/2010/main" val="12468432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8260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1547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with photo">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88824" cy="6858000"/>
          </a:xfrm>
          <a:prstGeom prst="rect">
            <a:avLst/>
          </a:prstGeom>
        </p:spPr>
      </p:pic>
      <p:sp>
        <p:nvSpPr>
          <p:cNvPr id="6" name="Rectangle 5"/>
          <p:cNvSpPr/>
          <p:nvPr/>
        </p:nvSpPr>
        <p:spPr>
          <a:xfrm>
            <a:off x="0" y="0"/>
            <a:ext cx="4749814"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9" name="Title 1"/>
          <p:cNvSpPr>
            <a:spLocks noGrp="1"/>
          </p:cNvSpPr>
          <p:nvPr>
            <p:ph type="title" hasCustomPrompt="1"/>
          </p:nvPr>
        </p:nvSpPr>
        <p:spPr bwMode="ltGray">
          <a:xfrm>
            <a:off x="269232" y="291068"/>
            <a:ext cx="4212099" cy="3586209"/>
          </a:xfrm>
          <a:noFill/>
        </p:spPr>
        <p:txBody>
          <a:bodyPr vert="horz" lIns="146304" tIns="91440" rIns="146304" bIns="91440" rtlCol="0" anchor="b" anchorCtr="0">
            <a:normAutofit/>
          </a:bodyPr>
          <a:lstStyle>
            <a:lvl1pPr algn="l">
              <a:defRPr lang="en-US" sz="4704"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dirty="0"/>
              <a:t>Presentation title</a:t>
            </a:r>
          </a:p>
        </p:txBody>
      </p:sp>
      <p:sp>
        <p:nvSpPr>
          <p:cNvPr id="5" name="Text Placeholder 4"/>
          <p:cNvSpPr>
            <a:spLocks noGrp="1"/>
          </p:cNvSpPr>
          <p:nvPr>
            <p:ph type="body" sz="quarter" idx="11"/>
          </p:nvPr>
        </p:nvSpPr>
        <p:spPr>
          <a:xfrm>
            <a:off x="269232" y="3877271"/>
            <a:ext cx="4212099" cy="1793110"/>
          </a:xfrm>
        </p:spPr>
        <p:txBody>
          <a:bodyPr lIns="146304" tIns="91440" rIns="146304" bIns="91440">
            <a:noAutofit/>
          </a:bodyPr>
          <a:lstStyle>
            <a:lvl1pPr marL="0" indent="0">
              <a:buNone/>
              <a:defRPr sz="2352"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169" y="5670380"/>
            <a:ext cx="4211788"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076" indent="0">
              <a:buNone/>
              <a:defRPr sz="1568"/>
            </a:lvl2pPr>
            <a:lvl3pPr marL="560127" indent="0">
              <a:buNone/>
              <a:defRPr sz="1568"/>
            </a:lvl3pPr>
            <a:lvl4pPr marL="784178" indent="0">
              <a:buNone/>
              <a:defRPr sz="1568"/>
            </a:lvl4pPr>
            <a:lvl5pPr marL="955328" indent="0">
              <a:buNone/>
              <a:defRPr sz="1568"/>
            </a:lvl5pPr>
          </a:lstStyle>
          <a:p>
            <a:pPr lvl="0"/>
            <a:r>
              <a:rPr lang="en-US" dirty="0"/>
              <a:t>Speaker Name</a:t>
            </a:r>
          </a:p>
          <a:p>
            <a:pPr lvl="0"/>
            <a:r>
              <a:rPr lang="en-US" dirty="0"/>
              <a:t>Date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507" y="291102"/>
            <a:ext cx="1740086"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8824" cy="6858000"/>
          </a:xfrm>
          <a:prstGeom prst="rect">
            <a:avLst/>
          </a:prstGeom>
        </p:spPr>
      </p:pic>
      <p:sp>
        <p:nvSpPr>
          <p:cNvPr id="11" name="Rectangle 10"/>
          <p:cNvSpPr/>
          <p:nvPr userDrawn="1"/>
        </p:nvSpPr>
        <p:spPr>
          <a:xfrm>
            <a:off x="0" y="0"/>
            <a:ext cx="4749814"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9507" y="291102"/>
            <a:ext cx="1740086" cy="640080"/>
          </a:xfrm>
          <a:prstGeom prst="rect">
            <a:avLst/>
          </a:prstGeom>
        </p:spPr>
      </p:pic>
    </p:spTree>
    <p:extLst>
      <p:ext uri="{BB962C8B-B14F-4D97-AF65-F5344CB8AC3E}">
        <p14:creationId xmlns:p14="http://schemas.microsoft.com/office/powerpoint/2010/main" val="32184958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itle with photo">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28" y="0"/>
            <a:ext cx="12181169" cy="6858000"/>
          </a:xfrm>
          <a:prstGeom prst="rect">
            <a:avLst/>
          </a:prstGeom>
        </p:spPr>
      </p:pic>
      <p:sp>
        <p:nvSpPr>
          <p:cNvPr id="6" name="Rectangle 5"/>
          <p:cNvSpPr/>
          <p:nvPr/>
        </p:nvSpPr>
        <p:spPr>
          <a:xfrm>
            <a:off x="0" y="0"/>
            <a:ext cx="4749814"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9" name="Title 1"/>
          <p:cNvSpPr>
            <a:spLocks noGrp="1"/>
          </p:cNvSpPr>
          <p:nvPr>
            <p:ph type="title" hasCustomPrompt="1"/>
          </p:nvPr>
        </p:nvSpPr>
        <p:spPr bwMode="ltGray">
          <a:xfrm>
            <a:off x="269232" y="291068"/>
            <a:ext cx="4212099" cy="3586209"/>
          </a:xfrm>
          <a:noFill/>
        </p:spPr>
        <p:txBody>
          <a:bodyPr vert="horz" lIns="146304" tIns="91440" rIns="146304" bIns="91440" rtlCol="0" anchor="b" anchorCtr="0">
            <a:normAutofit/>
          </a:bodyPr>
          <a:lstStyle>
            <a:lvl1pPr algn="l">
              <a:defRPr lang="en-US" sz="4704"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dirty="0"/>
              <a:t>Presentation title</a:t>
            </a:r>
          </a:p>
        </p:txBody>
      </p:sp>
      <p:sp>
        <p:nvSpPr>
          <p:cNvPr id="5" name="Text Placeholder 4"/>
          <p:cNvSpPr>
            <a:spLocks noGrp="1"/>
          </p:cNvSpPr>
          <p:nvPr>
            <p:ph type="body" sz="quarter" idx="11"/>
          </p:nvPr>
        </p:nvSpPr>
        <p:spPr>
          <a:xfrm>
            <a:off x="269232" y="3877271"/>
            <a:ext cx="4212099" cy="1793110"/>
          </a:xfrm>
        </p:spPr>
        <p:txBody>
          <a:bodyPr lIns="146304" tIns="91440" rIns="146304" bIns="91440">
            <a:noAutofit/>
          </a:bodyPr>
          <a:lstStyle>
            <a:lvl1pPr marL="0" indent="0">
              <a:buNone/>
              <a:defRPr sz="2352"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169" y="5670380"/>
            <a:ext cx="4211788"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076" indent="0">
              <a:buNone/>
              <a:defRPr sz="1568"/>
            </a:lvl2pPr>
            <a:lvl3pPr marL="560127" indent="0">
              <a:buNone/>
              <a:defRPr sz="1568"/>
            </a:lvl3pPr>
            <a:lvl4pPr marL="784178" indent="0">
              <a:buNone/>
              <a:defRPr sz="1568"/>
            </a:lvl4pPr>
            <a:lvl5pPr marL="955328" indent="0">
              <a:buNone/>
              <a:defRPr sz="1568"/>
            </a:lvl5pPr>
          </a:lstStyle>
          <a:p>
            <a:pPr lvl="0"/>
            <a:r>
              <a:rPr lang="en-US" dirty="0"/>
              <a:t>Speaker Name</a:t>
            </a:r>
          </a:p>
          <a:p>
            <a:pPr lvl="0"/>
            <a:r>
              <a:rPr lang="en-US" dirty="0"/>
              <a:t>Date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507" y="291102"/>
            <a:ext cx="1740086"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stretch>
            <a:fillRect/>
          </a:stretch>
        </p:blipFill>
        <p:spPr>
          <a:xfrm>
            <a:off x="3828" y="0"/>
            <a:ext cx="12181169" cy="6858000"/>
          </a:xfrm>
          <a:prstGeom prst="rect">
            <a:avLst/>
          </a:prstGeom>
        </p:spPr>
      </p:pic>
      <p:sp>
        <p:nvSpPr>
          <p:cNvPr id="11" name="Rectangle 10"/>
          <p:cNvSpPr/>
          <p:nvPr userDrawn="1"/>
        </p:nvSpPr>
        <p:spPr>
          <a:xfrm>
            <a:off x="0" y="0"/>
            <a:ext cx="4749814"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9507" y="291102"/>
            <a:ext cx="1740086" cy="640080"/>
          </a:xfrm>
          <a:prstGeom prst="rect">
            <a:avLst/>
          </a:prstGeom>
        </p:spPr>
      </p:pic>
    </p:spTree>
    <p:extLst>
      <p:ext uri="{BB962C8B-B14F-4D97-AF65-F5344CB8AC3E}">
        <p14:creationId xmlns:p14="http://schemas.microsoft.com/office/powerpoint/2010/main" val="4173193330"/>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Title with photo">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6" name="Rectangle 5"/>
          <p:cNvSpPr/>
          <p:nvPr/>
        </p:nvSpPr>
        <p:spPr>
          <a:xfrm>
            <a:off x="0" y="0"/>
            <a:ext cx="6094101"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10" name="Rectangle 9"/>
          <p:cNvSpPr/>
          <p:nvPr/>
        </p:nvSpPr>
        <p:spPr bwMode="auto">
          <a:xfrm>
            <a:off x="8334892" y="1"/>
            <a:ext cx="3853934"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91068"/>
            <a:ext cx="5556386" cy="3586209"/>
          </a:xfrm>
          <a:noFill/>
        </p:spPr>
        <p:txBody>
          <a:bodyPr vert="horz" lIns="146304" tIns="91440" rIns="146304" bIns="91440" rtlCol="0" anchor="b" anchorCtr="0">
            <a:normAutofit/>
          </a:bodyPr>
          <a:lstStyle>
            <a:lvl1pPr algn="l">
              <a:defRPr lang="en-US" sz="4704"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dirty="0"/>
              <a:t>Presentation title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507" y="291102"/>
            <a:ext cx="1740086" cy="640080"/>
          </a:xfrm>
          <a:prstGeom prst="rect">
            <a:avLst/>
          </a:prstGeom>
        </p:spPr>
      </p:pic>
      <p:sp>
        <p:nvSpPr>
          <p:cNvPr id="5" name="Text Placeholder 4"/>
          <p:cNvSpPr>
            <a:spLocks noGrp="1"/>
          </p:cNvSpPr>
          <p:nvPr>
            <p:ph type="body" sz="quarter" idx="11"/>
          </p:nvPr>
        </p:nvSpPr>
        <p:spPr>
          <a:xfrm>
            <a:off x="269232" y="3877271"/>
            <a:ext cx="5556386" cy="1793110"/>
          </a:xfrm>
        </p:spPr>
        <p:txBody>
          <a:bodyPr lIns="146304" tIns="91440" rIns="146304" bIns="91440">
            <a:noAutofit/>
          </a:bodyPr>
          <a:lstStyle>
            <a:lvl1pPr marL="0" indent="0">
              <a:buNone/>
              <a:defRPr sz="2352"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169" y="5670380"/>
            <a:ext cx="5556386"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076" indent="0">
              <a:buNone/>
              <a:defRPr sz="1568"/>
            </a:lvl2pPr>
            <a:lvl3pPr marL="560127" indent="0">
              <a:buNone/>
              <a:defRPr sz="1568"/>
            </a:lvl3pPr>
            <a:lvl4pPr marL="784178" indent="0">
              <a:buNone/>
              <a:defRPr sz="1568"/>
            </a:lvl4pPr>
            <a:lvl5pPr marL="955328" indent="0">
              <a:buNone/>
              <a:defRPr sz="1568"/>
            </a:lvl5pPr>
          </a:lstStyle>
          <a:p>
            <a:pPr lvl="0"/>
            <a:r>
              <a:rPr lang="en-US" dirty="0"/>
              <a:t>Speaker Name</a:t>
            </a:r>
          </a:p>
          <a:p>
            <a:pPr lvl="0"/>
            <a:r>
              <a:rPr lang="en-US" dirty="0"/>
              <a:t>Date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3" name="Rectangle 12"/>
          <p:cNvSpPr/>
          <p:nvPr userDrawn="1"/>
        </p:nvSpPr>
        <p:spPr>
          <a:xfrm>
            <a:off x="0" y="0"/>
            <a:ext cx="6094101"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p>
        </p:txBody>
      </p:sp>
      <p:sp>
        <p:nvSpPr>
          <p:cNvPr id="14" name="Rectangle 13"/>
          <p:cNvSpPr/>
          <p:nvPr userDrawn="1"/>
        </p:nvSpPr>
        <p:spPr bwMode="auto">
          <a:xfrm>
            <a:off x="8334892" y="1"/>
            <a:ext cx="3853934"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366541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_Title with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8" y="2"/>
            <a:ext cx="12196443" cy="6857999"/>
          </a:xfrm>
          <a:prstGeom prst="rect">
            <a:avLst/>
          </a:prstGeom>
        </p:spPr>
      </p:pic>
      <p:sp>
        <p:nvSpPr>
          <p:cNvPr id="6" name="Rectangle 5"/>
          <p:cNvSpPr/>
          <p:nvPr/>
        </p:nvSpPr>
        <p:spPr>
          <a:xfrm>
            <a:off x="0" y="0"/>
            <a:ext cx="6094101"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9" name="Title 1"/>
          <p:cNvSpPr>
            <a:spLocks noGrp="1"/>
          </p:cNvSpPr>
          <p:nvPr>
            <p:ph type="title" hasCustomPrompt="1"/>
          </p:nvPr>
        </p:nvSpPr>
        <p:spPr bwMode="ltGray">
          <a:xfrm>
            <a:off x="269232" y="291068"/>
            <a:ext cx="5556386" cy="3586209"/>
          </a:xfrm>
          <a:noFill/>
        </p:spPr>
        <p:txBody>
          <a:bodyPr vert="horz" lIns="146304" tIns="91440" rIns="146304" bIns="91440" rtlCol="0" anchor="b" anchorCtr="0">
            <a:normAutofit/>
          </a:bodyPr>
          <a:lstStyle>
            <a:lvl1pPr algn="l">
              <a:defRPr lang="en-US" sz="4704"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dirty="0"/>
              <a:t>Presentation title</a:t>
            </a:r>
          </a:p>
        </p:txBody>
      </p:sp>
      <p:sp>
        <p:nvSpPr>
          <p:cNvPr id="5" name="Text Placeholder 4"/>
          <p:cNvSpPr>
            <a:spLocks noGrp="1"/>
          </p:cNvSpPr>
          <p:nvPr>
            <p:ph type="body" sz="quarter" idx="11"/>
          </p:nvPr>
        </p:nvSpPr>
        <p:spPr>
          <a:xfrm>
            <a:off x="269232" y="3877271"/>
            <a:ext cx="5556386" cy="1793110"/>
          </a:xfrm>
        </p:spPr>
        <p:txBody>
          <a:bodyPr lIns="146304" tIns="91440" rIns="146304" bIns="91440">
            <a:noAutofit/>
          </a:bodyPr>
          <a:lstStyle>
            <a:lvl1pPr marL="0" indent="0">
              <a:buNone/>
              <a:defRPr sz="2352"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169" y="5670380"/>
            <a:ext cx="5556386"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076" indent="0">
              <a:buNone/>
              <a:defRPr sz="1568"/>
            </a:lvl2pPr>
            <a:lvl3pPr marL="560127" indent="0">
              <a:buNone/>
              <a:defRPr sz="1568"/>
            </a:lvl3pPr>
            <a:lvl4pPr marL="784178" indent="0">
              <a:buNone/>
              <a:defRPr sz="1568"/>
            </a:lvl4pPr>
            <a:lvl5pPr marL="955328" indent="0">
              <a:buNone/>
              <a:defRPr sz="1568"/>
            </a:lvl5pPr>
          </a:lstStyle>
          <a:p>
            <a:pPr lvl="0"/>
            <a:r>
              <a:rPr lang="en-US" dirty="0"/>
              <a:t>Speaker Name</a:t>
            </a:r>
          </a:p>
          <a:p>
            <a:pPr lvl="0"/>
            <a:r>
              <a:rPr lang="en-US" dirty="0"/>
              <a:t>Date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2253" y="5927829"/>
            <a:ext cx="1737339"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8" y="2"/>
            <a:ext cx="12196443" cy="6857999"/>
          </a:xfrm>
          <a:prstGeom prst="rect">
            <a:avLst/>
          </a:prstGeom>
        </p:spPr>
      </p:pic>
      <p:sp>
        <p:nvSpPr>
          <p:cNvPr id="12" name="Rectangle 11"/>
          <p:cNvSpPr/>
          <p:nvPr userDrawn="1"/>
        </p:nvSpPr>
        <p:spPr>
          <a:xfrm>
            <a:off x="0" y="0"/>
            <a:ext cx="6094101"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chemeClr val="bg1"/>
              </a:solidFill>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82253" y="5927829"/>
            <a:ext cx="1737339" cy="639069"/>
          </a:xfrm>
          <a:prstGeom prst="rect">
            <a:avLst/>
          </a:prstGeom>
        </p:spPr>
      </p:pic>
    </p:spTree>
    <p:extLst>
      <p:ext uri="{BB962C8B-B14F-4D97-AF65-F5344CB8AC3E}">
        <p14:creationId xmlns:p14="http://schemas.microsoft.com/office/powerpoint/2010/main" val="64301869"/>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4_Title with photo">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6" name="Rectangle 5"/>
          <p:cNvSpPr/>
          <p:nvPr/>
        </p:nvSpPr>
        <p:spPr>
          <a:xfrm>
            <a:off x="0" y="3877271"/>
            <a:ext cx="12188203"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9" name="Title 1"/>
          <p:cNvSpPr>
            <a:spLocks noGrp="1"/>
          </p:cNvSpPr>
          <p:nvPr>
            <p:ph type="title" hasCustomPrompt="1"/>
          </p:nvPr>
        </p:nvSpPr>
        <p:spPr bwMode="ltGray">
          <a:xfrm>
            <a:off x="269232" y="4146233"/>
            <a:ext cx="11650488" cy="896552"/>
          </a:xfrm>
          <a:noFill/>
        </p:spPr>
        <p:txBody>
          <a:bodyPr vert="horz" lIns="146304" tIns="91440" rIns="146304" bIns="91440" rtlCol="0" anchor="b" anchorCtr="0">
            <a:noAutofit/>
          </a:bodyPr>
          <a:lstStyle>
            <a:lvl1pPr algn="l">
              <a:defRPr lang="en-US" sz="4704"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dirty="0"/>
              <a:t>Presentation title</a:t>
            </a:r>
          </a:p>
        </p:txBody>
      </p:sp>
      <p:sp>
        <p:nvSpPr>
          <p:cNvPr id="5" name="Text Placeholder 4"/>
          <p:cNvSpPr>
            <a:spLocks noGrp="1"/>
          </p:cNvSpPr>
          <p:nvPr>
            <p:ph type="body" sz="quarter" idx="11" hasCustomPrompt="1"/>
          </p:nvPr>
        </p:nvSpPr>
        <p:spPr>
          <a:xfrm>
            <a:off x="269232" y="5042776"/>
            <a:ext cx="8961851" cy="627586"/>
          </a:xfrm>
        </p:spPr>
        <p:txBody>
          <a:bodyPr lIns="146304" tIns="91440" rIns="146304" bIns="91440">
            <a:noAutofit/>
          </a:bodyPr>
          <a:lstStyle>
            <a:lvl1pPr marL="0" indent="0">
              <a:buNone/>
              <a:defRPr sz="2352" spc="0" baseline="0">
                <a:gradFill>
                  <a:gsLst>
                    <a:gs pos="0">
                      <a:srgbClr val="FFFFFF"/>
                    </a:gs>
                    <a:gs pos="100000">
                      <a:srgbClr val="FFFFFF"/>
                    </a:gs>
                  </a:gsLst>
                  <a:lin ang="5400000" scaled="0"/>
                </a:gradFill>
                <a:latin typeface="+mn-lt"/>
              </a:defRPr>
            </a:lvl1pPr>
          </a:lstStyle>
          <a:p>
            <a:pPr lvl="0"/>
            <a:r>
              <a:rPr lang="en-US" dirty="0"/>
              <a:t>Click to edit Master text styles</a:t>
            </a:r>
          </a:p>
        </p:txBody>
      </p:sp>
      <p:sp>
        <p:nvSpPr>
          <p:cNvPr id="3" name="Text Placeholder 2"/>
          <p:cNvSpPr>
            <a:spLocks noGrp="1"/>
          </p:cNvSpPr>
          <p:nvPr>
            <p:ph type="body" sz="quarter" idx="12" hasCustomPrompt="1"/>
          </p:nvPr>
        </p:nvSpPr>
        <p:spPr>
          <a:xfrm>
            <a:off x="269169" y="5849663"/>
            <a:ext cx="8961914" cy="71724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076" indent="0">
              <a:buNone/>
              <a:defRPr sz="1568"/>
            </a:lvl2pPr>
            <a:lvl3pPr marL="560127" indent="0">
              <a:buNone/>
              <a:defRPr sz="1568"/>
            </a:lvl3pPr>
            <a:lvl4pPr marL="784178" indent="0">
              <a:buNone/>
              <a:defRPr sz="1568"/>
            </a:lvl4pPr>
            <a:lvl5pPr marL="955328" indent="0">
              <a:buNone/>
              <a:defRPr sz="1568"/>
            </a:lvl5pPr>
          </a:lstStyle>
          <a:p>
            <a:pPr lvl="0"/>
            <a:r>
              <a:rPr lang="en-US" dirty="0"/>
              <a:t>Speaker Name</a:t>
            </a:r>
          </a:p>
          <a:p>
            <a:pPr lvl="0"/>
            <a:r>
              <a:rPr lang="en-US" dirty="0"/>
              <a:t>Date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invGray">
          <a:xfrm>
            <a:off x="10182253" y="5927829"/>
            <a:ext cx="1737339"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3" name="Rectangle 12"/>
          <p:cNvSpPr/>
          <p:nvPr userDrawn="1"/>
        </p:nvSpPr>
        <p:spPr>
          <a:xfrm>
            <a:off x="0" y="3877271"/>
            <a:ext cx="12188203"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10182253" y="5927829"/>
            <a:ext cx="1737339" cy="639069"/>
          </a:xfrm>
          <a:prstGeom prst="rect">
            <a:avLst/>
          </a:prstGeom>
        </p:spPr>
      </p:pic>
    </p:spTree>
    <p:extLst>
      <p:ext uri="{BB962C8B-B14F-4D97-AF65-F5344CB8AC3E}">
        <p14:creationId xmlns:p14="http://schemas.microsoft.com/office/powerpoint/2010/main" val="8775079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19342117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Title with photo">
    <p:bg>
      <p:bgRef idx="1001">
        <a:schemeClr val="bg1"/>
      </p:bgRef>
    </p:bg>
    <p:spTree>
      <p:nvGrpSpPr>
        <p:cNvPr id="1" name=""/>
        <p:cNvGrpSpPr/>
        <p:nvPr/>
      </p:nvGrpSpPr>
      <p:grpSpPr>
        <a:xfrm>
          <a:off x="0" y="0"/>
          <a:ext cx="0" cy="0"/>
          <a:chOff x="0" y="0"/>
          <a:chExt cx="0" cy="0"/>
        </a:xfrm>
      </p:grpSpPr>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6" name="Rectangle 5"/>
          <p:cNvSpPr/>
          <p:nvPr/>
        </p:nvSpPr>
        <p:spPr>
          <a:xfrm>
            <a:off x="0" y="3877271"/>
            <a:ext cx="12188203"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9" name="Title 1"/>
          <p:cNvSpPr>
            <a:spLocks noGrp="1"/>
          </p:cNvSpPr>
          <p:nvPr>
            <p:ph type="title" hasCustomPrompt="1"/>
          </p:nvPr>
        </p:nvSpPr>
        <p:spPr bwMode="ltGray">
          <a:xfrm>
            <a:off x="269232" y="4146233"/>
            <a:ext cx="11650488" cy="896552"/>
          </a:xfrm>
          <a:noFill/>
        </p:spPr>
        <p:txBody>
          <a:bodyPr vert="horz" lIns="146304" tIns="91440" rIns="146304" bIns="91440" rtlCol="0" anchor="b" anchorCtr="0">
            <a:noAutofit/>
          </a:bodyPr>
          <a:lstStyle>
            <a:lvl1pPr algn="l">
              <a:defRPr lang="en-US" sz="4704"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dirty="0"/>
              <a:t>Presentation title</a:t>
            </a:r>
          </a:p>
        </p:txBody>
      </p:sp>
      <p:sp>
        <p:nvSpPr>
          <p:cNvPr id="5" name="Text Placeholder 4"/>
          <p:cNvSpPr>
            <a:spLocks noGrp="1"/>
          </p:cNvSpPr>
          <p:nvPr>
            <p:ph type="body" sz="quarter" idx="11" hasCustomPrompt="1"/>
          </p:nvPr>
        </p:nvSpPr>
        <p:spPr>
          <a:xfrm>
            <a:off x="269232" y="5042776"/>
            <a:ext cx="8961851" cy="627586"/>
          </a:xfrm>
        </p:spPr>
        <p:txBody>
          <a:bodyPr lIns="146304" tIns="91440" rIns="146304" bIns="91440">
            <a:noAutofit/>
          </a:bodyPr>
          <a:lstStyle>
            <a:lvl1pPr marL="0" indent="0">
              <a:buNone/>
              <a:defRPr sz="2352" spc="0" baseline="0">
                <a:gradFill>
                  <a:gsLst>
                    <a:gs pos="0">
                      <a:srgbClr val="505050"/>
                    </a:gs>
                    <a:gs pos="100000">
                      <a:srgbClr val="505050"/>
                    </a:gs>
                  </a:gsLst>
                  <a:lin ang="5400000" scaled="0"/>
                </a:gradFill>
                <a:latin typeface="+mn-lt"/>
              </a:defRPr>
            </a:lvl1pPr>
          </a:lstStyle>
          <a:p>
            <a:pPr lvl="0"/>
            <a:r>
              <a:rPr lang="en-US" dirty="0"/>
              <a:t>Click to edit Master text styles</a:t>
            </a:r>
          </a:p>
        </p:txBody>
      </p:sp>
      <p:sp>
        <p:nvSpPr>
          <p:cNvPr id="3" name="Text Placeholder 2"/>
          <p:cNvSpPr>
            <a:spLocks noGrp="1"/>
          </p:cNvSpPr>
          <p:nvPr>
            <p:ph type="body" sz="quarter" idx="12" hasCustomPrompt="1"/>
          </p:nvPr>
        </p:nvSpPr>
        <p:spPr>
          <a:xfrm>
            <a:off x="269169" y="5849663"/>
            <a:ext cx="8961914" cy="71724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076" indent="0">
              <a:buNone/>
              <a:defRPr sz="1568"/>
            </a:lvl2pPr>
            <a:lvl3pPr marL="560127" indent="0">
              <a:buNone/>
              <a:defRPr sz="1568"/>
            </a:lvl3pPr>
            <a:lvl4pPr marL="784178" indent="0">
              <a:buNone/>
              <a:defRPr sz="1568"/>
            </a:lvl4pPr>
            <a:lvl5pPr marL="955328" indent="0">
              <a:buNone/>
              <a:defRPr sz="1568"/>
            </a:lvl5pPr>
          </a:lstStyle>
          <a:p>
            <a:pPr lvl="0"/>
            <a:r>
              <a:rPr lang="en-US" dirty="0"/>
              <a:t>Speaker Name</a:t>
            </a:r>
          </a:p>
          <a:p>
            <a:pPr lvl="0"/>
            <a:r>
              <a:rPr lang="en-US" dirty="0"/>
              <a:t>Date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507" y="5926817"/>
            <a:ext cx="1740086"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2" name="Rectangle 11"/>
          <p:cNvSpPr/>
          <p:nvPr userDrawn="1"/>
        </p:nvSpPr>
        <p:spPr>
          <a:xfrm>
            <a:off x="0" y="3877271"/>
            <a:ext cx="12188203"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lvl="0" algn="r"/>
            <a:endParaRPr lang="en-US" sz="1200" dirty="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9507" y="5926817"/>
            <a:ext cx="1740086" cy="640080"/>
          </a:xfrm>
          <a:prstGeom prst="rect">
            <a:avLst/>
          </a:prstGeom>
        </p:spPr>
      </p:pic>
    </p:spTree>
    <p:extLst>
      <p:ext uri="{BB962C8B-B14F-4D97-AF65-F5344CB8AC3E}">
        <p14:creationId xmlns:p14="http://schemas.microsoft.com/office/powerpoint/2010/main" val="28579589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1" y="3878574"/>
            <a:ext cx="7169469"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p:nvGrpSpPr>
        <p:grpSpPr bwMode="black">
          <a:xfrm>
            <a:off x="458983" y="470067"/>
            <a:ext cx="141929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4">
                <a:solidFill>
                  <a:srgbClr val="FFFFFF"/>
                </a:solidFill>
              </a:endParaRPr>
            </a:p>
          </p:txBody>
        </p:sp>
      </p:gr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p>
            <a:fld id="{CF70A789-A4BF-46AC-BD1A-B99BD406E999}" type="slidenum">
              <a:rPr lang="en-US" smtClean="0"/>
              <a:t>‹#›</a:t>
            </a:fld>
            <a:endParaRPr lang="en-US"/>
          </a:p>
        </p:txBody>
      </p:sp>
      <p:grpSp>
        <p:nvGrpSpPr>
          <p:cNvPr id="11" name="Group 10"/>
          <p:cNvGrpSpPr>
            <a:grpSpLocks noChangeAspect="1"/>
          </p:cNvGrpSpPr>
          <p:nvPr userDrawn="1"/>
        </p:nvGrpSpPr>
        <p:grpSpPr bwMode="black">
          <a:xfrm>
            <a:off x="458983" y="470067"/>
            <a:ext cx="1419292" cy="304828"/>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4"/>
            </a:p>
          </p:txBody>
        </p:sp>
      </p:grpSp>
    </p:spTree>
    <p:extLst>
      <p:ext uri="{BB962C8B-B14F-4D97-AF65-F5344CB8AC3E}">
        <p14:creationId xmlns:p14="http://schemas.microsoft.com/office/powerpoint/2010/main" val="19338524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61104932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2030"/>
          </a:xfrm>
        </p:spPr>
        <p:txBody>
          <a:bodyPr>
            <a:spAutoFit/>
          </a:bodyPr>
          <a:lstStyle>
            <a:lvl1pPr>
              <a:defRPr sz="392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33524118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311551"/>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2510" y="1189176"/>
            <a:ext cx="5377147" cy="2311551"/>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77528340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377940"/>
          </a:xfrm>
        </p:spPr>
        <p:txBody>
          <a:bodyPr wrap="square">
            <a:spAutoFit/>
          </a:bodyPr>
          <a:lstStyle>
            <a:lvl1pPr marL="281620" indent="-281620">
              <a:spcBef>
                <a:spcPts val="1200"/>
              </a:spcBef>
              <a:buClr>
                <a:schemeClr val="tx1"/>
              </a:buClr>
              <a:buFont typeface="Arial" pitchFamily="34" charset="0"/>
              <a:buChar char="•"/>
              <a:defRPr sz="3136"/>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2510" y="1189176"/>
            <a:ext cx="5377147" cy="2377940"/>
          </a:xfrm>
        </p:spPr>
        <p:txBody>
          <a:bodyPr wrap="square">
            <a:spAutoFit/>
          </a:bodyPr>
          <a:lstStyle>
            <a:lvl1pPr marL="281620" indent="-281620">
              <a:spcBef>
                <a:spcPts val="1200"/>
              </a:spcBef>
              <a:buClr>
                <a:schemeClr val="tx1"/>
              </a:buClr>
              <a:buFont typeface="Arial" pitchFamily="34" charset="0"/>
              <a:buChar char="•"/>
              <a:defRPr sz="3136"/>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37932884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82919869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Only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2742613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86"/>
            <a:ext cx="9856549" cy="1158793"/>
          </a:xfrm>
          <a:noFill/>
        </p:spPr>
        <p:txBody>
          <a:bodyPr tIns="91440" bIns="91440" anchor="t" anchorCtr="0">
            <a:spAutoFit/>
          </a:bodyPr>
          <a:lstStyle>
            <a:lvl1pPr>
              <a:defRPr sz="7057"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3" name="Footer Placeholder 2"/>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9059295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084186"/>
            <a:ext cx="9856549" cy="1158793"/>
          </a:xfrm>
          <a:noFill/>
        </p:spPr>
        <p:txBody>
          <a:bodyPr tIns="91440" bIns="91440" anchor="t" anchorCtr="0">
            <a:spAutoFit/>
          </a:bodyPr>
          <a:lstStyle>
            <a:lvl1pPr>
              <a:defRPr lang="en-US" sz="7057"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056377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a:t>Click to insert photo.</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1728829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71089852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7365014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7552467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486366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154476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1" y="3012559"/>
            <a:ext cx="5377147" cy="832882"/>
          </a:xfrm>
        </p:spPr>
        <p:txBody>
          <a:bodyPr anchor="ctr">
            <a:spAutoFit/>
          </a:bodyPr>
          <a:lstStyle>
            <a:lvl1pPr>
              <a:defRPr sz="4704"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5968" y="0"/>
            <a:ext cx="6092857"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314761646"/>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2503" y="3012559"/>
            <a:ext cx="5377147" cy="832882"/>
          </a:xfrm>
        </p:spPr>
        <p:txBody>
          <a:bodyPr anchor="ctr">
            <a:spAutoFit/>
          </a:bodyPr>
          <a:lstStyle>
            <a:lvl1pPr>
              <a:defRPr sz="4704"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0" y="0"/>
            <a:ext cx="6092857"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010102949"/>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686648"/>
            <a:ext cx="4794624"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2961" y="0"/>
            <a:ext cx="6855864"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944543161"/>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ntent left, image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5968" y="0"/>
            <a:ext cx="6092857"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3" name="Title 2"/>
          <p:cNvSpPr>
            <a:spLocks noGrp="1"/>
          </p:cNvSpPr>
          <p:nvPr>
            <p:ph type="title" hasCustomPrompt="1"/>
          </p:nvPr>
        </p:nvSpPr>
        <p:spPr>
          <a:xfrm>
            <a:off x="269232" y="291102"/>
            <a:ext cx="5377148" cy="899665"/>
          </a:xfrm>
        </p:spPr>
        <p:txBody>
          <a:bodyPr/>
          <a:lstStyle/>
          <a:p>
            <a:r>
              <a:rPr lang="en-US" dirty="0"/>
              <a:t>Click to edit title</a:t>
            </a:r>
          </a:p>
        </p:txBody>
      </p:sp>
      <p:sp>
        <p:nvSpPr>
          <p:cNvPr id="6" name="Text Placeholder 5"/>
          <p:cNvSpPr>
            <a:spLocks noGrp="1"/>
          </p:cNvSpPr>
          <p:nvPr>
            <p:ph type="body" sz="quarter" idx="11"/>
          </p:nvPr>
        </p:nvSpPr>
        <p:spPr>
          <a:xfrm>
            <a:off x="269232" y="1190734"/>
            <a:ext cx="5377148" cy="2597827"/>
          </a:xfrm>
        </p:spPr>
        <p:txBody>
          <a:bodyPr/>
          <a:lstStyle>
            <a:lvl1pPr marL="0" indent="0">
              <a:buNone/>
              <a:defRPr/>
            </a:lvl1pPr>
            <a:lvl2pPr marL="0" indent="0">
              <a:buNone/>
              <a:defRPr/>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83798670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Image left, content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2857"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3" name="Title 2"/>
          <p:cNvSpPr>
            <a:spLocks noGrp="1"/>
          </p:cNvSpPr>
          <p:nvPr>
            <p:ph type="title" hasCustomPrompt="1"/>
          </p:nvPr>
        </p:nvSpPr>
        <p:spPr>
          <a:xfrm>
            <a:off x="6542503" y="291102"/>
            <a:ext cx="5377148" cy="899665"/>
          </a:xfrm>
        </p:spPr>
        <p:txBody>
          <a:bodyPr/>
          <a:lstStyle/>
          <a:p>
            <a:r>
              <a:rPr lang="en-US" dirty="0"/>
              <a:t>Click to edit title</a:t>
            </a:r>
          </a:p>
        </p:txBody>
      </p:sp>
      <p:sp>
        <p:nvSpPr>
          <p:cNvPr id="6" name="Text Placeholder 5"/>
          <p:cNvSpPr>
            <a:spLocks noGrp="1"/>
          </p:cNvSpPr>
          <p:nvPr>
            <p:ph type="body" sz="quarter" idx="11"/>
          </p:nvPr>
        </p:nvSpPr>
        <p:spPr>
          <a:xfrm>
            <a:off x="6542503" y="1187621"/>
            <a:ext cx="5377148" cy="2597827"/>
          </a:xfrm>
        </p:spPr>
        <p:txBody>
          <a:bodyPr/>
          <a:lstStyle>
            <a:lvl1pPr marL="0" indent="0">
              <a:buNone/>
              <a:defRPr/>
            </a:lvl1pPr>
            <a:lvl2pPr marL="0" indent="0">
              <a:buNone/>
              <a:defRPr/>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67441428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7413" y="0"/>
            <a:ext cx="622141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487" y="6110549"/>
            <a:ext cx="2084379" cy="722026"/>
          </a:xfrm>
          <a:prstGeom prst="rect">
            <a:avLst/>
          </a:prstGeom>
        </p:spPr>
      </p:pic>
    </p:spTree>
    <p:extLst>
      <p:ext uri="{BB962C8B-B14F-4D97-AF65-F5344CB8AC3E}">
        <p14:creationId xmlns:p14="http://schemas.microsoft.com/office/powerpoint/2010/main" val="7385953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232" y="291102"/>
            <a:ext cx="8513818" cy="899665"/>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169" y="1189176"/>
            <a:ext cx="8513818" cy="1753279"/>
          </a:xfrm>
        </p:spPr>
        <p:txBody>
          <a:bodyPr lIns="182880" tIns="146304" rIns="182880" bIns="146304"/>
          <a:lstStyle>
            <a:lvl1pPr marL="0" indent="0">
              <a:buNone/>
              <a:defRPr sz="2744">
                <a:gradFill>
                  <a:gsLst>
                    <a:gs pos="100000">
                      <a:schemeClr val="accent1"/>
                    </a:gs>
                    <a:gs pos="0">
                      <a:schemeClr val="accent1"/>
                    </a:gs>
                  </a:gsLst>
                  <a:lin ang="5400000" scaled="0"/>
                </a:gradFill>
              </a:defRPr>
            </a:lvl1pPr>
            <a:lvl2pPr marL="0" indent="0">
              <a:buFontTx/>
              <a:buNone/>
              <a:defRPr sz="1764">
                <a:latin typeface="+mj-lt"/>
              </a:defRPr>
            </a:lvl2pPr>
            <a:lvl3pPr marL="166483" indent="-166483">
              <a:buFont typeface="Arial" panose="020B0604020202020204" pitchFamily="34" charset="0"/>
              <a:buChar char="•"/>
              <a:defRPr sz="1568"/>
            </a:lvl3pPr>
            <a:lvl4pPr marL="340745" indent="-174262">
              <a:buFont typeface="Arial" panose="020B0604020202020204" pitchFamily="34" charset="0"/>
              <a:buChar char="•"/>
              <a:defRPr sz="1372"/>
            </a:lvl4pPr>
            <a:lvl5pPr marL="504114" indent="-166483">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bwMode="auto">
          <a:xfrm>
            <a:off x="9051810" y="0"/>
            <a:ext cx="3136670"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1810" y="3877276"/>
            <a:ext cx="3136670"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1083" y="4056275"/>
            <a:ext cx="2688574" cy="1680012"/>
          </a:xfrm>
        </p:spPr>
        <p:txBody>
          <a:bodyPr lIns="182880" tIns="146304" rIns="182880" bIns="146304"/>
          <a:lstStyle>
            <a:lvl1pPr marL="0" indent="0">
              <a:buNone/>
              <a:defRPr sz="1764">
                <a:gradFill>
                  <a:gsLst>
                    <a:gs pos="0">
                      <a:srgbClr val="FFFFFF"/>
                    </a:gs>
                    <a:gs pos="100000">
                      <a:srgbClr val="FFFFFF"/>
                    </a:gs>
                  </a:gsLst>
                  <a:lin ang="5400000" scaled="0"/>
                </a:gradFill>
              </a:defRPr>
            </a:lvl1pPr>
            <a:lvl2pPr marL="171150" indent="-171150">
              <a:defRPr sz="1568">
                <a:gradFill>
                  <a:gsLst>
                    <a:gs pos="0">
                      <a:srgbClr val="FFFFFF"/>
                    </a:gs>
                    <a:gs pos="100000">
                      <a:srgbClr val="FFFFFF"/>
                    </a:gs>
                  </a:gsLst>
                  <a:lin ang="5400000" scaled="0"/>
                </a:gradFill>
              </a:defRPr>
            </a:lvl2pPr>
            <a:lvl3pPr marL="336076" indent="-164926">
              <a:defRPr sz="1372">
                <a:gradFill>
                  <a:gsLst>
                    <a:gs pos="0">
                      <a:srgbClr val="FFFFFF"/>
                    </a:gs>
                    <a:gs pos="100000">
                      <a:srgbClr val="FFFFFF"/>
                    </a:gs>
                  </a:gsLst>
                  <a:lin ang="5400000" scaled="0"/>
                </a:gradFill>
              </a:defRPr>
            </a:lvl3pPr>
            <a:lvl4pPr marL="507226" indent="-171150">
              <a:tabLst/>
              <a:defRPr sz="1176">
                <a:gradFill>
                  <a:gsLst>
                    <a:gs pos="0">
                      <a:srgbClr val="FFFFFF"/>
                    </a:gs>
                    <a:gs pos="100000">
                      <a:srgbClr val="FFFFFF"/>
                    </a:gs>
                  </a:gsLst>
                  <a:lin ang="5400000" scaled="0"/>
                </a:gradFill>
              </a:defRPr>
            </a:lvl4pPr>
            <a:lvl5pPr marL="672153" indent="-164926">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1810" y="0"/>
            <a:ext cx="3136670"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1810" y="3877276"/>
            <a:ext cx="3136670"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0872922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Use Case with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69232" y="291102"/>
            <a:ext cx="8513818" cy="899665"/>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168" y="1189177"/>
            <a:ext cx="4032861" cy="2084289"/>
          </a:xfrm>
        </p:spPr>
        <p:txBody>
          <a:bodyPr lIns="182880" tIns="146304" rIns="182880" bIns="146304">
            <a:spAutoFit/>
          </a:bodyPr>
          <a:lstStyle>
            <a:lvl1pPr marL="0" indent="0">
              <a:buNone/>
              <a:defRPr sz="2744">
                <a:gradFill>
                  <a:gsLst>
                    <a:gs pos="100000">
                      <a:schemeClr val="accent1"/>
                    </a:gs>
                    <a:gs pos="0">
                      <a:schemeClr val="accent1"/>
                    </a:gs>
                  </a:gsLst>
                  <a:lin ang="5400000" scaled="0"/>
                </a:gradFill>
              </a:defRPr>
            </a:lvl1pPr>
            <a:lvl2pPr marL="0" indent="0">
              <a:buFontTx/>
              <a:buNone/>
              <a:defRPr sz="1764">
                <a:latin typeface="+mj-lt"/>
              </a:defRPr>
            </a:lvl2pPr>
            <a:lvl3pPr marL="166483" indent="-166483">
              <a:buFont typeface="Arial" panose="020B0604020202020204" pitchFamily="34" charset="0"/>
              <a:buChar char="•"/>
              <a:defRPr sz="1568"/>
            </a:lvl3pPr>
            <a:lvl4pPr marL="340745" indent="-174262">
              <a:buFont typeface="Arial" panose="020B0604020202020204" pitchFamily="34" charset="0"/>
              <a:buChar char="•"/>
              <a:defRPr sz="1372"/>
            </a:lvl4pPr>
            <a:lvl5pPr marL="504114" indent="-166483">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bwMode="auto">
          <a:xfrm>
            <a:off x="9051810" y="0"/>
            <a:ext cx="3136670"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1810" y="3877276"/>
            <a:ext cx="3136670"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1083" y="4056275"/>
            <a:ext cx="2688574" cy="1680012"/>
          </a:xfrm>
        </p:spPr>
        <p:txBody>
          <a:bodyPr lIns="182880" tIns="146304" rIns="182880" bIns="146304"/>
          <a:lstStyle>
            <a:lvl1pPr marL="0" indent="0">
              <a:buNone/>
              <a:defRPr sz="1764">
                <a:gradFill>
                  <a:gsLst>
                    <a:gs pos="0">
                      <a:srgbClr val="FFFFFF"/>
                    </a:gs>
                    <a:gs pos="100000">
                      <a:srgbClr val="FFFFFF"/>
                    </a:gs>
                  </a:gsLst>
                  <a:lin ang="5400000" scaled="0"/>
                </a:gradFill>
              </a:defRPr>
            </a:lvl1pPr>
            <a:lvl2pPr marL="171150" indent="-171150">
              <a:defRPr sz="1568">
                <a:gradFill>
                  <a:gsLst>
                    <a:gs pos="0">
                      <a:srgbClr val="FFFFFF"/>
                    </a:gs>
                    <a:gs pos="100000">
                      <a:srgbClr val="FFFFFF"/>
                    </a:gs>
                  </a:gsLst>
                  <a:lin ang="5400000" scaled="0"/>
                </a:gradFill>
              </a:defRPr>
            </a:lvl2pPr>
            <a:lvl3pPr marL="336076" indent="-164926">
              <a:defRPr sz="1372">
                <a:gradFill>
                  <a:gsLst>
                    <a:gs pos="0">
                      <a:srgbClr val="FFFFFF"/>
                    </a:gs>
                    <a:gs pos="100000">
                      <a:srgbClr val="FFFFFF"/>
                    </a:gs>
                  </a:gsLst>
                  <a:lin ang="5400000" scaled="0"/>
                </a:gradFill>
              </a:defRPr>
            </a:lvl3pPr>
            <a:lvl4pPr marL="507226" indent="-171150">
              <a:tabLst/>
              <a:defRPr sz="1176">
                <a:gradFill>
                  <a:gsLst>
                    <a:gs pos="0">
                      <a:srgbClr val="FFFFFF"/>
                    </a:gs>
                    <a:gs pos="100000">
                      <a:srgbClr val="FFFFFF"/>
                    </a:gs>
                  </a:gsLst>
                  <a:lin ang="5400000" scaled="0"/>
                </a:gradFill>
              </a:defRPr>
            </a:lvl4pPr>
            <a:lvl5pPr marL="672153" indent="-164926">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750140" y="1190734"/>
            <a:ext cx="4032861" cy="2084289"/>
          </a:xfrm>
        </p:spPr>
        <p:txBody>
          <a:bodyPr lIns="182880" tIns="146304" rIns="182880" bIns="146304">
            <a:spAutoFit/>
          </a:bodyPr>
          <a:lstStyle>
            <a:lvl1pPr marL="0" indent="0">
              <a:buNone/>
              <a:defRPr sz="2744">
                <a:gradFill>
                  <a:gsLst>
                    <a:gs pos="100000">
                      <a:schemeClr val="accent1"/>
                    </a:gs>
                    <a:gs pos="0">
                      <a:schemeClr val="accent1"/>
                    </a:gs>
                  </a:gsLst>
                  <a:lin ang="5400000" scaled="0"/>
                </a:gradFill>
                <a:latin typeface="+mj-lt"/>
              </a:defRPr>
            </a:lvl1pPr>
            <a:lvl2pPr marL="0" indent="0">
              <a:buNone/>
              <a:defRPr sz="1764">
                <a:latin typeface="+mj-lt"/>
              </a:defRPr>
            </a:lvl2pPr>
            <a:lvl3pPr marL="171150" indent="-171150">
              <a:defRPr sz="1568"/>
            </a:lvl3pPr>
            <a:lvl4pPr marL="336076" indent="-164926">
              <a:defRPr sz="1372"/>
            </a:lvl4pPr>
            <a:lvl5pPr marL="507226" indent="-171150">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3"/>
          </p:nvPr>
        </p:nvSpPr>
        <p:spPr/>
        <p:txBody>
          <a:bodyPr/>
          <a:lstStyle/>
          <a:p>
            <a:endParaRPr lang="en-US"/>
          </a:p>
        </p:txBody>
      </p:sp>
      <p:sp>
        <p:nvSpPr>
          <p:cNvPr id="9" name="Slide Number Placeholder 8"/>
          <p:cNvSpPr>
            <a:spLocks noGrp="1"/>
          </p:cNvSpPr>
          <p:nvPr>
            <p:ph type="sldNum" sz="quarter" idx="14"/>
          </p:nvPr>
        </p:nvSpPr>
        <p:spPr/>
        <p:txBody>
          <a:bodyPr/>
          <a:lstStyle/>
          <a:p>
            <a:fld id="{CF70A789-A4BF-46AC-BD1A-B99BD406E999}" type="slidenum">
              <a:rPr lang="en-US" smtClean="0"/>
              <a:t>‹#›</a:t>
            </a:fld>
            <a:endParaRPr lang="en-US"/>
          </a:p>
        </p:txBody>
      </p:sp>
      <p:sp>
        <p:nvSpPr>
          <p:cNvPr id="10" name="Rectangle 9"/>
          <p:cNvSpPr/>
          <p:nvPr userDrawn="1"/>
        </p:nvSpPr>
        <p:spPr bwMode="auto">
          <a:xfrm>
            <a:off x="9051810" y="0"/>
            <a:ext cx="3136670"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9051810" y="3877276"/>
            <a:ext cx="3136670"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2352966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32" y="291102"/>
            <a:ext cx="8513818" cy="899665"/>
          </a:xfrm>
        </p:spPr>
        <p:txBody>
          <a:bodyPr/>
          <a:lstStyle/>
          <a:p>
            <a:r>
              <a:rPr lang="en-US"/>
              <a:t>Click to edit Master title style</a:t>
            </a:r>
            <a:endParaRPr lang="en-US" dirty="0"/>
          </a:p>
        </p:txBody>
      </p:sp>
      <p:sp>
        <p:nvSpPr>
          <p:cNvPr id="3" name="Rectangle 2"/>
          <p:cNvSpPr/>
          <p:nvPr/>
        </p:nvSpPr>
        <p:spPr bwMode="auto">
          <a:xfrm>
            <a:off x="9051810" y="0"/>
            <a:ext cx="3136670"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1810" y="3877276"/>
            <a:ext cx="3136670"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1083" y="4056275"/>
            <a:ext cx="2688574" cy="1680012"/>
          </a:xfrm>
        </p:spPr>
        <p:txBody>
          <a:bodyPr lIns="182880" tIns="146304" rIns="182880" bIns="146304"/>
          <a:lstStyle>
            <a:lvl1pPr marL="0" indent="0">
              <a:buNone/>
              <a:defRPr sz="1764">
                <a:gradFill>
                  <a:gsLst>
                    <a:gs pos="0">
                      <a:srgbClr val="FFFFFF"/>
                    </a:gs>
                    <a:gs pos="100000">
                      <a:srgbClr val="FFFFFF"/>
                    </a:gs>
                  </a:gsLst>
                  <a:lin ang="5400000" scaled="0"/>
                </a:gradFill>
              </a:defRPr>
            </a:lvl1pPr>
            <a:lvl2pPr marL="171150" indent="-171150">
              <a:defRPr sz="1568">
                <a:gradFill>
                  <a:gsLst>
                    <a:gs pos="0">
                      <a:srgbClr val="FFFFFF"/>
                    </a:gs>
                    <a:gs pos="100000">
                      <a:srgbClr val="FFFFFF"/>
                    </a:gs>
                  </a:gsLst>
                  <a:lin ang="5400000" scaled="0"/>
                </a:gradFill>
              </a:defRPr>
            </a:lvl2pPr>
            <a:lvl3pPr marL="336076" indent="-164926">
              <a:defRPr sz="1372">
                <a:gradFill>
                  <a:gsLst>
                    <a:gs pos="0">
                      <a:srgbClr val="FFFFFF"/>
                    </a:gs>
                    <a:gs pos="100000">
                      <a:srgbClr val="FFFFFF"/>
                    </a:gs>
                  </a:gsLst>
                  <a:lin ang="5400000" scaled="0"/>
                </a:gradFill>
              </a:defRPr>
            </a:lvl3pPr>
            <a:lvl4pPr marL="507226" indent="-171150">
              <a:tabLst/>
              <a:defRPr sz="1176">
                <a:gradFill>
                  <a:gsLst>
                    <a:gs pos="0">
                      <a:srgbClr val="FFFFFF"/>
                    </a:gs>
                    <a:gs pos="100000">
                      <a:srgbClr val="FFFFFF"/>
                    </a:gs>
                  </a:gsLst>
                  <a:lin ang="5400000" scaled="0"/>
                </a:gradFill>
              </a:defRPr>
            </a:lvl4pPr>
            <a:lvl5pPr marL="672153" indent="-164926">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1810" y="0"/>
            <a:ext cx="3136670"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1810" y="3877276"/>
            <a:ext cx="3136670"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5488435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15051802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Dar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728897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6867426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457027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5428741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5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8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0A789-A4BF-46AC-BD1A-B99BD406E999}" type="slidenum">
              <a:rPr lang="en-US" smtClean="0"/>
              <a:t>‹#›</a:t>
            </a:fld>
            <a:endParaRPr lang="en-US"/>
          </a:p>
        </p:txBody>
      </p:sp>
      <p:sp>
        <p:nvSpPr>
          <p:cNvPr id="7" name="Rectangle 6"/>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0090658"/>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dirty="0">
                <a:gradFill>
                  <a:gsLst>
                    <a:gs pos="0">
                      <a:srgbClr val="FFFFFF"/>
                    </a:gs>
                    <a:gs pos="100000">
                      <a:srgbClr val="FFFFFF"/>
                    </a:gs>
                  </a:gsLst>
                  <a:lin ang="5400000" scaled="0"/>
                </a:gradFill>
                <a:cs typeface="Segoe UI" pitchFamily="34" charset="0"/>
              </a:rPr>
              <a:t>© Copyright Microsoft Corporation. All rights reserved. </a:t>
            </a:r>
          </a:p>
        </p:txBody>
      </p:sp>
      <p:grpSp>
        <p:nvGrpSpPr>
          <p:cNvPr id="5" name="Group 4"/>
          <p:cNvGrpSpPr>
            <a:grpSpLocks noChangeAspect="1"/>
          </p:cNvGrpSpPr>
          <p:nvPr/>
        </p:nvGrpSpPr>
        <p:grpSpPr bwMode="black">
          <a:xfrm>
            <a:off x="458983" y="470067"/>
            <a:ext cx="141929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4">
                <a:solidFill>
                  <a:srgbClr val="FFFFFF"/>
                </a:solidFill>
              </a:endParaRPr>
            </a:p>
          </p:txBody>
        </p:sp>
      </p:gr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
        <p:nvSpPr>
          <p:cNvPr id="8" name="Text Box 3"/>
          <p:cNvSpPr txBox="1">
            <a:spLocks noChangeArrowheads="1"/>
          </p:cNvSpPr>
          <p:nvPr userDrawn="1"/>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grpSp>
        <p:nvGrpSpPr>
          <p:cNvPr id="9" name="Group 8"/>
          <p:cNvGrpSpPr>
            <a:grpSpLocks noChangeAspect="1"/>
          </p:cNvGrpSpPr>
          <p:nvPr userDrawn="1"/>
        </p:nvGrpSpPr>
        <p:grpSpPr bwMode="black">
          <a:xfrm>
            <a:off x="458983" y="470067"/>
            <a:ext cx="141929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4"/>
            </a:p>
          </p:txBody>
        </p:sp>
      </p:grpSp>
    </p:spTree>
    <p:extLst>
      <p:ext uri="{BB962C8B-B14F-4D97-AF65-F5344CB8AC3E}">
        <p14:creationId xmlns:p14="http://schemas.microsoft.com/office/powerpoint/2010/main" val="35643262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tx2"/>
                    </a:gs>
                    <a:gs pos="0">
                      <a:schemeClr val="tx2"/>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2"/>
                    </a:gs>
                    <a:gs pos="0">
                      <a:schemeClr val="bg2"/>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334906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2" name="Footer Placeholder 1"/>
          <p:cNvSpPr>
            <a:spLocks noGrp="1"/>
          </p:cNvSpPr>
          <p:nvPr>
            <p:ph type="ftr"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39224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Punchy Slide Orange">
    <p:bg>
      <p:bgPr>
        <a:solidFill>
          <a:srgbClr val="DC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323" y="2477439"/>
            <a:ext cx="10754179" cy="1399832"/>
          </a:xfrm>
          <a:prstGeom prst="rect">
            <a:avLst/>
          </a:prstGeom>
        </p:spPr>
        <p:txBody>
          <a:bodyPr anchor="b" anchorCtr="0">
            <a:spAutoFit/>
          </a:bodyPr>
          <a:lstStyle>
            <a:lvl1pPr>
              <a:defRPr sz="8625" spc="-300" baseline="0">
                <a:gradFill>
                  <a:gsLst>
                    <a:gs pos="100000">
                      <a:schemeClr val="tx1"/>
                    </a:gs>
                    <a:gs pos="0">
                      <a:schemeClr val="tx1"/>
                    </a:gs>
                  </a:gsLst>
                  <a:lin ang="5400000" scaled="0"/>
                </a:gradFill>
              </a:defRPr>
            </a:lvl1pPr>
          </a:lstStyle>
          <a:p>
            <a:r>
              <a:rPr lang="en-US" dirty="0"/>
              <a:t>Click to edit title style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8763" y="6154483"/>
            <a:ext cx="1190830" cy="412414"/>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7698885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hoto_Option">
    <p:bg>
      <p:bgPr>
        <a:solidFill>
          <a:schemeClr val="accent5"/>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263818" y="4618993"/>
            <a:ext cx="6274958" cy="35830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algn="ctr" defTabSz="913378" fontAlgn="base">
              <a:lnSpc>
                <a:spcPct val="90000"/>
              </a:lnSpc>
              <a:spcBef>
                <a:spcPct val="0"/>
              </a:spcBef>
              <a:spcAft>
                <a:spcPct val="0"/>
              </a:spcAft>
            </a:pPr>
            <a:endParaRPr lang="en-US" sz="235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bwMode="auto">
          <a:xfrm>
            <a:off x="448096" y="2675303"/>
            <a:ext cx="8191203" cy="678855"/>
          </a:xfrm>
          <a:noFill/>
        </p:spPr>
        <p:txBody>
          <a:bodyPr lIns="0" tIns="0" rIns="0" bIns="0" anchor="b" anchorCtr="0"/>
          <a:lstStyle>
            <a:lvl1pPr marL="0" algn="l" defTabSz="895676" rtl="0" eaLnBrk="1" latinLnBrk="0" hangingPunct="1">
              <a:defRPr lang="en-US" sz="4900" b="0" kern="1200" spc="-147" dirty="0">
                <a:gradFill>
                  <a:gsLst>
                    <a:gs pos="1250">
                      <a:schemeClr val="bg2"/>
                    </a:gs>
                    <a:gs pos="100000">
                      <a:schemeClr val="bg2"/>
                    </a:gs>
                  </a:gsLst>
                  <a:lin ang="5400000" scaled="0"/>
                </a:gradFill>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17" name="Text Placeholder 2"/>
          <p:cNvSpPr>
            <a:spLocks noGrp="1"/>
          </p:cNvSpPr>
          <p:nvPr>
            <p:ph type="body" sz="quarter" idx="14" hasCustomPrompt="1"/>
          </p:nvPr>
        </p:nvSpPr>
        <p:spPr bwMode="auto">
          <a:xfrm>
            <a:off x="448096" y="3503845"/>
            <a:ext cx="8191203" cy="476135"/>
          </a:xfrm>
        </p:spPr>
        <p:txBody>
          <a:bodyPr lIns="0" tIns="0" rIns="0" bIns="0">
            <a:noAutofit/>
          </a:bodyPr>
          <a:lstStyle>
            <a:lvl1pPr marL="0" indent="0" algn="l" defTabSz="895676" rtl="0" eaLnBrk="1" latinLnBrk="0" hangingPunct="1">
              <a:spcBef>
                <a:spcPts val="0"/>
              </a:spcBef>
              <a:buNone/>
              <a:defRPr lang="en-US" sz="2449" kern="1200" spc="-147" baseline="0" dirty="0" smtClean="0">
                <a:gradFill>
                  <a:gsLst>
                    <a:gs pos="1250">
                      <a:schemeClr val="bg2"/>
                    </a:gs>
                    <a:gs pos="100000">
                      <a:schemeClr val="bg2"/>
                    </a:gs>
                  </a:gsLst>
                  <a:lin ang="5400000" scaled="0"/>
                </a:gradFill>
                <a:latin typeface="+mn-lt"/>
                <a:ea typeface="+mn-ea"/>
                <a:cs typeface="Bodoni Std Bold Italic"/>
              </a:defRPr>
            </a:lvl1pPr>
          </a:lstStyle>
          <a:p>
            <a:pPr lvl="0"/>
            <a:r>
              <a:rPr lang="en-US" dirty="0"/>
              <a:t>Subtitle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504" y="236160"/>
            <a:ext cx="1607362" cy="720618"/>
          </a:xfrm>
          <a:prstGeom prst="rect">
            <a:avLst/>
          </a:prstGeom>
        </p:spPr>
      </p:pic>
      <p:sp>
        <p:nvSpPr>
          <p:cNvPr id="6" name="TextBox 5"/>
          <p:cNvSpPr txBox="1"/>
          <p:nvPr userDrawn="1"/>
        </p:nvSpPr>
        <p:spPr>
          <a:xfrm>
            <a:off x="5293161" y="6271185"/>
            <a:ext cx="1602504" cy="135796"/>
          </a:xfrm>
          <a:prstGeom prst="rect">
            <a:avLst/>
          </a:prstGeom>
          <a:noFill/>
        </p:spPr>
        <p:txBody>
          <a:bodyPr wrap="none" lIns="0" tIns="0" rIns="0" bIns="0" rtlCol="0">
            <a:spAutoFit/>
          </a:bodyPr>
          <a:lstStyle/>
          <a:p>
            <a:pPr algn="ctr">
              <a:lnSpc>
                <a:spcPct val="90000"/>
              </a:lnSpc>
              <a:spcAft>
                <a:spcPts val="600"/>
              </a:spcAft>
            </a:pPr>
            <a:r>
              <a:rPr lang="en-US" sz="980" b="0" dirty="0">
                <a:gradFill>
                  <a:gsLst>
                    <a:gs pos="2917">
                      <a:schemeClr val="bg2"/>
                    </a:gs>
                    <a:gs pos="30000">
                      <a:schemeClr val="bg2"/>
                    </a:gs>
                  </a:gsLst>
                  <a:lin ang="5400000" scaled="0"/>
                </a:gradFill>
                <a:latin typeface="Segoe UI Semibold" panose="020B0702040204020203" pitchFamily="34" charset="0"/>
                <a:cs typeface="Segoe UI Semibold" panose="020B0702040204020203" pitchFamily="34" charset="0"/>
              </a:rPr>
              <a:t>MICROSOFT CONFIDENTIAL</a:t>
            </a:r>
          </a:p>
        </p:txBody>
      </p:sp>
    </p:spTree>
    <p:extLst>
      <p:ext uri="{BB962C8B-B14F-4D97-AF65-F5344CB8AC3E}">
        <p14:creationId xmlns:p14="http://schemas.microsoft.com/office/powerpoint/2010/main" val="303564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34292A4-993E-4F8A-9E58-AB9AB9C6D0C7}"/>
              </a:ext>
            </a:extLst>
          </p:cNvPr>
          <p:cNvSpPr>
            <a:spLocks noGrp="1"/>
          </p:cNvSpPr>
          <p:nvPr>
            <p:ph type="title"/>
          </p:nvPr>
        </p:nvSpPr>
        <p:spPr>
          <a:xfrm>
            <a:off x="448131" y="470068"/>
            <a:ext cx="11294882" cy="448127"/>
          </a:xfrm>
          <a:prstGeom prst="rect">
            <a:avLst/>
          </a:prstGeom>
        </p:spPr>
        <p:txBody>
          <a:bodyPr vert="horz" wrap="square" lIns="0" tIns="0" rIns="0" bIns="0" rtlCol="0" anchor="t">
            <a:spAutoFit/>
          </a:bodyPr>
          <a:lstStyle/>
          <a:p>
            <a:r>
              <a:rPr lang="en-US" dirty="0"/>
              <a:t>Click to edit Master title style</a:t>
            </a:r>
          </a:p>
        </p:txBody>
      </p:sp>
    </p:spTree>
    <p:extLst>
      <p:ext uri="{BB962C8B-B14F-4D97-AF65-F5344CB8AC3E}">
        <p14:creationId xmlns:p14="http://schemas.microsoft.com/office/powerpoint/2010/main" val="183369700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_Dark">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E3E9E00-8177-4C2B-9138-52B68F76E0D5}"/>
              </a:ext>
            </a:extLst>
          </p:cNvPr>
          <p:cNvSpPr>
            <a:spLocks noGrp="1"/>
          </p:cNvSpPr>
          <p:nvPr>
            <p:ph type="title"/>
          </p:nvPr>
        </p:nvSpPr>
        <p:spPr>
          <a:xfrm>
            <a:off x="448131" y="470068"/>
            <a:ext cx="11294882" cy="448127"/>
          </a:xfrm>
          <a:prstGeom prst="rect">
            <a:avLst/>
          </a:prstGeom>
        </p:spPr>
        <p:txBody>
          <a:bodyPr vert="horz" wrap="square" lIns="0" tIns="0" rIns="0" bIns="0" rtlCol="0" anchor="t">
            <a:spAutoFit/>
          </a:bodyPr>
          <a:lstStyle>
            <a:lvl1pPr>
              <a:defRPr>
                <a:gradFill>
                  <a:gsLst>
                    <a:gs pos="1250">
                      <a:schemeClr val="bg2"/>
                    </a:gs>
                    <a:gs pos="100000">
                      <a:schemeClr val="bg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025248123"/>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_Subtitle">
    <p:bg>
      <p:bgPr>
        <a:solidFill>
          <a:srgbClr val="FFFFFF"/>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48097" y="965232"/>
            <a:ext cx="11473118" cy="603307"/>
          </a:xfrm>
        </p:spPr>
        <p:txBody>
          <a:bodyPr tIns="0" bIns="0"/>
          <a:lstStyle>
            <a:lvl1pPr marL="0" indent="0">
              <a:buNone/>
              <a:defRPr lang="en-US" sz="1959" kern="1200" spc="-29" baseline="0" dirty="0">
                <a:gradFill>
                  <a:gsLst>
                    <a:gs pos="1250">
                      <a:schemeClr val="accent3"/>
                    </a:gs>
                    <a:gs pos="100000">
                      <a:schemeClr val="accent3"/>
                    </a:gs>
                  </a:gsLst>
                  <a:lin ang="5400000" scaled="0"/>
                </a:gradFill>
                <a:latin typeface="+mn-lt"/>
                <a:ea typeface="+mn-ea"/>
                <a:cs typeface="Bodoni Std Bold Italic"/>
              </a:defRPr>
            </a:lvl1pPr>
          </a:lstStyle>
          <a:p>
            <a:pPr marL="0" lvl="0" algn="l" defTabSz="895676" rtl="0" eaLnBrk="1" latinLnBrk="0" hangingPunct="1"/>
            <a:r>
              <a:rPr lang="en-US" dirty="0"/>
              <a:t>Edit Master text styles</a:t>
            </a:r>
          </a:p>
          <a:p>
            <a:pPr marL="0" lvl="0" algn="l" defTabSz="895676" rtl="0" eaLnBrk="1" latinLnBrk="0" hangingPunct="1"/>
            <a:endParaRPr lang="en-US" dirty="0"/>
          </a:p>
        </p:txBody>
      </p:sp>
      <p:sp>
        <p:nvSpPr>
          <p:cNvPr id="4" name="Title Placeholder 1">
            <a:extLst>
              <a:ext uri="{FF2B5EF4-FFF2-40B4-BE49-F238E27FC236}">
                <a16:creationId xmlns:a16="http://schemas.microsoft.com/office/drawing/2014/main" id="{F0D6C548-527F-4468-97E4-799DAF34859B}"/>
              </a:ext>
            </a:extLst>
          </p:cNvPr>
          <p:cNvSpPr>
            <a:spLocks noGrp="1"/>
          </p:cNvSpPr>
          <p:nvPr>
            <p:ph type="title"/>
          </p:nvPr>
        </p:nvSpPr>
        <p:spPr>
          <a:xfrm>
            <a:off x="448131" y="470068"/>
            <a:ext cx="11294882" cy="448127"/>
          </a:xfrm>
          <a:prstGeom prst="rect">
            <a:avLst/>
          </a:prstGeom>
        </p:spPr>
        <p:txBody>
          <a:bodyPr vert="horz" wrap="square" lIns="0" tIns="0" rIns="0" bIns="0" rtlCol="0" anchor="t">
            <a:spAutoFit/>
          </a:bodyPr>
          <a:lstStyle/>
          <a:p>
            <a:r>
              <a:rPr lang="en-US" dirty="0"/>
              <a:t>Click to edit Master title style</a:t>
            </a:r>
          </a:p>
        </p:txBody>
      </p:sp>
    </p:spTree>
    <p:extLst>
      <p:ext uri="{BB962C8B-B14F-4D97-AF65-F5344CB8AC3E}">
        <p14:creationId xmlns:p14="http://schemas.microsoft.com/office/powerpoint/2010/main" val="7029022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_Subtitle_Dar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9972E1E-1554-4B90-A412-7282C708B184}"/>
              </a:ext>
            </a:extLst>
          </p:cNvPr>
          <p:cNvSpPr>
            <a:spLocks noGrp="1"/>
          </p:cNvSpPr>
          <p:nvPr>
            <p:ph type="title"/>
          </p:nvPr>
        </p:nvSpPr>
        <p:spPr>
          <a:xfrm>
            <a:off x="448131" y="470068"/>
            <a:ext cx="11294882" cy="448127"/>
          </a:xfrm>
          <a:prstGeom prst="rect">
            <a:avLst/>
          </a:prstGeom>
        </p:spPr>
        <p:txBody>
          <a:bodyPr vert="horz" wrap="square" lIns="0" tIns="0" rIns="0" bIns="0" rtlCol="0" anchor="t">
            <a:spAutoFit/>
          </a:bodyPr>
          <a:lstStyle>
            <a:lvl1pPr>
              <a:defRPr>
                <a:gradFill>
                  <a:gsLst>
                    <a:gs pos="1250">
                      <a:schemeClr val="bg2"/>
                    </a:gs>
                    <a:gs pos="100000">
                      <a:schemeClr val="bg2"/>
                    </a:gs>
                  </a:gsLst>
                  <a:lin ang="5400000" scaled="0"/>
                </a:gradFill>
              </a:defRPr>
            </a:lvl1pPr>
          </a:lstStyle>
          <a:p>
            <a:r>
              <a:rPr lang="en-US" dirty="0"/>
              <a:t>Click to edit Master title style</a:t>
            </a:r>
          </a:p>
        </p:txBody>
      </p:sp>
      <p:sp>
        <p:nvSpPr>
          <p:cNvPr id="5" name="Text Placeholder 7">
            <a:extLst>
              <a:ext uri="{FF2B5EF4-FFF2-40B4-BE49-F238E27FC236}">
                <a16:creationId xmlns:a16="http://schemas.microsoft.com/office/drawing/2014/main" id="{C74CEA73-2C18-4B5B-8D2E-CAD2640D3A31}"/>
              </a:ext>
            </a:extLst>
          </p:cNvPr>
          <p:cNvSpPr>
            <a:spLocks noGrp="1"/>
          </p:cNvSpPr>
          <p:nvPr>
            <p:ph type="body" sz="quarter" idx="10"/>
          </p:nvPr>
        </p:nvSpPr>
        <p:spPr>
          <a:xfrm>
            <a:off x="448097" y="965232"/>
            <a:ext cx="11473118" cy="603307"/>
          </a:xfrm>
        </p:spPr>
        <p:txBody>
          <a:bodyPr tIns="0" bIns="0"/>
          <a:lstStyle>
            <a:lvl1pPr marL="0" indent="0">
              <a:buNone/>
              <a:defRPr lang="en-US" sz="1959" kern="1200" spc="-29" baseline="0" dirty="0">
                <a:gradFill>
                  <a:gsLst>
                    <a:gs pos="1250">
                      <a:schemeClr val="accent3"/>
                    </a:gs>
                    <a:gs pos="100000">
                      <a:schemeClr val="accent3"/>
                    </a:gs>
                  </a:gsLst>
                  <a:lin ang="5400000" scaled="0"/>
                </a:gradFill>
                <a:latin typeface="+mn-lt"/>
                <a:ea typeface="+mn-ea"/>
                <a:cs typeface="Bodoni Std Bold Italic"/>
              </a:defRPr>
            </a:lvl1pPr>
          </a:lstStyle>
          <a:p>
            <a:pPr marL="0" lvl="0" algn="l" defTabSz="895676" rtl="0" eaLnBrk="1" latinLnBrk="0" hangingPunct="1"/>
            <a:r>
              <a:rPr lang="en-US" dirty="0"/>
              <a:t>Edit Master text styles</a:t>
            </a:r>
          </a:p>
          <a:p>
            <a:pPr marL="0" lvl="0" algn="l" defTabSz="895676" rtl="0" eaLnBrk="1" latinLnBrk="0" hangingPunct="1"/>
            <a:endParaRPr lang="en-US" dirty="0"/>
          </a:p>
        </p:txBody>
      </p:sp>
    </p:spTree>
    <p:extLst>
      <p:ext uri="{BB962C8B-B14F-4D97-AF65-F5344CB8AC3E}">
        <p14:creationId xmlns:p14="http://schemas.microsoft.com/office/powerpoint/2010/main" val="2945290744"/>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346492"/>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035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876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12188825"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28401362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3148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170" y="6099190"/>
            <a:ext cx="4480957" cy="475712"/>
          </a:xfrm>
          <a:prstGeom prst="rect">
            <a:avLst/>
          </a:prstGeom>
          <a:noFill/>
          <a:ln w="12700">
            <a:noFill/>
            <a:miter lim="800000"/>
            <a:headEnd type="none" w="sm" len="sm"/>
            <a:tailEnd type="none" w="sm" len="sm"/>
          </a:ln>
          <a:effectLst/>
        </p:spPr>
        <p:txBody>
          <a:bodyPr vert="horz" wrap="square" lIns="175715" tIns="175715" rIns="175715" bIns="175715" numCol="1" anchor="t" anchorCtr="0" compatLnSpc="1">
            <a:prstTxWarp prst="textNoShape">
              <a:avLst/>
            </a:prstTxWarp>
            <a:spAutoFit/>
          </a:bodyPr>
          <a:lstStyle/>
          <a:p>
            <a:pPr defTabSz="895661"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096" y="470067"/>
            <a:ext cx="1453878" cy="304828"/>
          </a:xfrm>
          <a:prstGeom prst="rect">
            <a:avLst/>
          </a:prstGeom>
        </p:spPr>
      </p:pic>
    </p:spTree>
    <p:extLst>
      <p:ext uri="{BB962C8B-B14F-4D97-AF65-F5344CB8AC3E}">
        <p14:creationId xmlns:p14="http://schemas.microsoft.com/office/powerpoint/2010/main" val="1568870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D3DC-29BB-4687-8101-D89CCFF27882}"/>
              </a:ext>
            </a:extLst>
          </p:cNvPr>
          <p:cNvSpPr>
            <a:spLocks noGrp="1"/>
          </p:cNvSpPr>
          <p:nvPr>
            <p:ph type="ctrTitle"/>
          </p:nvPr>
        </p:nvSpPr>
        <p:spPr>
          <a:xfrm>
            <a:off x="1523603" y="1848095"/>
            <a:ext cx="9141619" cy="1661868"/>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BE39072C-478A-4F3C-A836-02C3EA02F6C2}"/>
              </a:ext>
            </a:extLst>
          </p:cNvPr>
          <p:cNvSpPr>
            <a:spLocks noGrp="1"/>
          </p:cNvSpPr>
          <p:nvPr>
            <p:ph type="subTitle" idx="1"/>
          </p:nvPr>
        </p:nvSpPr>
        <p:spPr>
          <a:xfrm>
            <a:off x="1523603" y="3602039"/>
            <a:ext cx="9141619" cy="332449"/>
          </a:xfrm>
        </p:spPr>
        <p:txBody>
          <a:bodyPr/>
          <a:lstStyle>
            <a:lvl1pPr marL="0" indent="0" algn="ctr">
              <a:buNone/>
              <a:defRPr sz="2399"/>
            </a:lvl1pPr>
            <a:lvl2pPr marL="456975" indent="0" algn="ctr">
              <a:buNone/>
              <a:defRPr sz="1999"/>
            </a:lvl2pPr>
            <a:lvl3pPr marL="913951" indent="0" algn="ctr">
              <a:buNone/>
              <a:defRPr sz="1799"/>
            </a:lvl3pPr>
            <a:lvl4pPr marL="1370926" indent="0" algn="ctr">
              <a:buNone/>
              <a:defRPr sz="1600"/>
            </a:lvl4pPr>
            <a:lvl5pPr marL="1827900" indent="0" algn="ctr">
              <a:buNone/>
              <a:defRPr sz="1600"/>
            </a:lvl5pPr>
            <a:lvl6pPr marL="2284875" indent="0" algn="ctr">
              <a:buNone/>
              <a:defRPr sz="1600"/>
            </a:lvl6pPr>
            <a:lvl7pPr marL="2741851" indent="0" algn="ctr">
              <a:buNone/>
              <a:defRPr sz="1600"/>
            </a:lvl7pPr>
            <a:lvl8pPr marL="3198825" indent="0" algn="ctr">
              <a:buNone/>
              <a:defRPr sz="1600"/>
            </a:lvl8pPr>
            <a:lvl9pPr marL="36558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58EE24-3A0A-4E4E-B13A-1C03313F027E}"/>
              </a:ext>
            </a:extLst>
          </p:cNvPr>
          <p:cNvSpPr>
            <a:spLocks noGrp="1"/>
          </p:cNvSpPr>
          <p:nvPr>
            <p:ph type="dt" sz="half" idx="10"/>
          </p:nvPr>
        </p:nvSpPr>
        <p:spPr/>
        <p:txBody>
          <a:bodyPr/>
          <a:lstStyle/>
          <a:p>
            <a:fld id="{32C1D69C-F552-418C-82FD-05036393D283}" type="datetimeFigureOut">
              <a:rPr lang="en-US" smtClean="0"/>
              <a:t>4/9/2021</a:t>
            </a:fld>
            <a:endParaRPr lang="en-US"/>
          </a:p>
        </p:txBody>
      </p:sp>
      <p:sp>
        <p:nvSpPr>
          <p:cNvPr id="5" name="Footer Placeholder 4">
            <a:extLst>
              <a:ext uri="{FF2B5EF4-FFF2-40B4-BE49-F238E27FC236}">
                <a16:creationId xmlns:a16="http://schemas.microsoft.com/office/drawing/2014/main" id="{E81956F9-B49F-474B-BFA8-F16ABB368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A44A5-F54A-40C7-968C-C7E92E989F1C}"/>
              </a:ext>
            </a:extLst>
          </p:cNvPr>
          <p:cNvSpPr>
            <a:spLocks noGrp="1"/>
          </p:cNvSpPr>
          <p:nvPr>
            <p:ph type="sldNum" sz="quarter" idx="12"/>
          </p:nvPr>
        </p:nvSpPr>
        <p:spPr/>
        <p:txBody>
          <a:bodyPr/>
          <a:lstStyle/>
          <a:p>
            <a:fld id="{A2061D8B-82DF-49A2-B7FA-9542860CE4B1}" type="slidenum">
              <a:rPr lang="en-US" smtClean="0"/>
              <a:t>‹#›</a:t>
            </a:fld>
            <a:endParaRPr lang="en-US"/>
          </a:p>
        </p:txBody>
      </p:sp>
    </p:spTree>
    <p:extLst>
      <p:ext uri="{BB962C8B-B14F-4D97-AF65-F5344CB8AC3E}">
        <p14:creationId xmlns:p14="http://schemas.microsoft.com/office/powerpoint/2010/main" val="424603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313" y="440495"/>
            <a:ext cx="11333087"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1248680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27876476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487" y="6110549"/>
            <a:ext cx="2084379" cy="722026"/>
          </a:xfrm>
          <a:prstGeom prst="rect">
            <a:avLst/>
          </a:prstGeom>
        </p:spPr>
      </p:pic>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a:t>Click to edit title style</a:t>
            </a:r>
          </a:p>
        </p:txBody>
      </p:sp>
    </p:spTree>
    <p:extLst>
      <p:ext uri="{BB962C8B-B14F-4D97-AF65-F5344CB8AC3E}">
        <p14:creationId xmlns:p14="http://schemas.microsoft.com/office/powerpoint/2010/main" val="342299037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43566294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a:t>Slide for Developer Code</a:t>
            </a:r>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8352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9245381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Slide Orange">
    <p:bg>
      <p:bgPr>
        <a:solidFill>
          <a:srgbClr val="DC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5316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E44363-411B-44F2-9E5E-FAC7EE3995BD}"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06F70-5346-4069-AEA5-4B9AF63FB32B}" type="slidenum">
              <a:rPr lang="en-US" smtClean="0"/>
              <a:t>‹#›</a:t>
            </a:fld>
            <a:endParaRPr lang="en-US"/>
          </a:p>
        </p:txBody>
      </p:sp>
    </p:spTree>
    <p:extLst>
      <p:ext uri="{BB962C8B-B14F-4D97-AF65-F5344CB8AC3E}">
        <p14:creationId xmlns:p14="http://schemas.microsoft.com/office/powerpoint/2010/main" val="698881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eneric Tex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575151" cy="1143000"/>
          </a:xfrm>
          <a:prstGeom prst="rect">
            <a:avLst/>
          </a:prstGeom>
        </p:spPr>
        <p:txBody>
          <a:bodyPr vert="horz"/>
          <a:lstStyle>
            <a:lvl1pPr algn="l">
              <a:defRPr sz="5398">
                <a:solidFill>
                  <a:srgbClr val="0072C6"/>
                </a:solidFill>
                <a:latin typeface="Segoe Pro Display Light"/>
                <a:cs typeface="Segoe Pro Display Light"/>
              </a:defRPr>
            </a:lvl1pPr>
          </a:lstStyle>
          <a:p>
            <a:r>
              <a:rPr lang="en-US"/>
              <a:t>Click to edit Master title style</a:t>
            </a:r>
          </a:p>
        </p:txBody>
      </p:sp>
      <p:sp>
        <p:nvSpPr>
          <p:cNvPr id="4" name="Content Placeholder 2"/>
          <p:cNvSpPr>
            <a:spLocks noGrp="1"/>
          </p:cNvSpPr>
          <p:nvPr>
            <p:ph idx="1" hasCustomPrompt="1"/>
          </p:nvPr>
        </p:nvSpPr>
        <p:spPr>
          <a:xfrm>
            <a:off x="306837" y="1435101"/>
            <a:ext cx="11575153" cy="4740275"/>
          </a:xfrm>
          <a:prstGeom prst="rect">
            <a:avLst/>
          </a:prstGeom>
        </p:spPr>
        <p:txBody>
          <a:bodyPr/>
          <a:lstStyle>
            <a:lvl1pPr marL="0" indent="0">
              <a:spcBef>
                <a:spcPts val="1200"/>
              </a:spcBef>
              <a:spcAft>
                <a:spcPts val="1000"/>
              </a:spcAft>
              <a:buClr>
                <a:srgbClr val="0983AD"/>
              </a:buClr>
              <a:buSzPct val="80000"/>
              <a:buFont typeface="Arial"/>
              <a:buNone/>
              <a:tabLst/>
              <a:defRPr sz="2399" baseline="0">
                <a:latin typeface="Segoe Pro Light"/>
                <a:cs typeface="Segoe Pro Light"/>
              </a:defRPr>
            </a:lvl1pPr>
            <a:lvl2pPr marL="799860" indent="-342797">
              <a:buClr>
                <a:schemeClr val="accent1"/>
              </a:buClr>
              <a:buSzPct val="70000"/>
              <a:buFont typeface="Arial"/>
              <a:buChar char="•"/>
              <a:defRPr sz="1999">
                <a:latin typeface="Segoe Pro Display Light"/>
                <a:cs typeface="Segoe Pro Display Light"/>
              </a:defRPr>
            </a:lvl2pPr>
            <a:lvl3pPr marL="914126" indent="0">
              <a:buClr>
                <a:srgbClr val="0983AD"/>
              </a:buClr>
              <a:buSzPct val="80000"/>
              <a:buFont typeface="Arial"/>
              <a:buNone/>
              <a:defRPr sz="1799">
                <a:latin typeface="Segoe Pro Display Light"/>
                <a:cs typeface="Segoe Pro Display Light"/>
              </a:defRPr>
            </a:lvl3pPr>
            <a:lvl4pPr marL="1599720" indent="-228531">
              <a:buClr>
                <a:srgbClr val="0983AD"/>
              </a:buClr>
              <a:buFont typeface="Lucida Grande"/>
              <a:buChar char="›"/>
              <a:defRPr sz="2399"/>
            </a:lvl4pPr>
            <a:lvl5pPr marL="2056783" indent="-228531">
              <a:buClr>
                <a:srgbClr val="0983AD"/>
              </a:buClr>
              <a:buFont typeface="Lucida Grande"/>
              <a:buChar char="›"/>
              <a:defRPr sz="2399"/>
            </a:lvl5pPr>
          </a:lstStyle>
          <a:p>
            <a:r>
              <a:rPr lang="en-US"/>
              <a:t>Subject text</a:t>
            </a:r>
          </a:p>
          <a:p>
            <a:r>
              <a:rPr lang="en-US">
                <a:solidFill>
                  <a:srgbClr val="005BAA"/>
                </a:solidFill>
              </a:rPr>
              <a:t>Click to edit Text.</a:t>
            </a:r>
          </a:p>
          <a:p>
            <a:pPr marL="799860" lvl="1" indent="-342797">
              <a:buClr>
                <a:schemeClr val="accent1"/>
              </a:buClr>
              <a:buFont typeface="Arial"/>
              <a:buChar char="•"/>
            </a:pPr>
            <a:r>
              <a:rPr lang="en-US"/>
              <a:t>Bullet 1.</a:t>
            </a:r>
          </a:p>
          <a:p>
            <a:pPr marL="799860" lvl="1" indent="-342797">
              <a:buFont typeface="Arial"/>
              <a:buChar char="•"/>
            </a:pPr>
            <a:r>
              <a:rPr lang="en-US"/>
              <a:t>Bullet 2.</a:t>
            </a:r>
          </a:p>
          <a:p>
            <a:endParaRPr lang="en-US"/>
          </a:p>
        </p:txBody>
      </p:sp>
    </p:spTree>
    <p:extLst>
      <p:ext uri="{BB962C8B-B14F-4D97-AF65-F5344CB8AC3E}">
        <p14:creationId xmlns:p14="http://schemas.microsoft.com/office/powerpoint/2010/main" val="3496826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alkin (event name)">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8857" y="2084185"/>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6"/>
            <a:ext cx="8961851"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a:t>Event name</a:t>
            </a:r>
          </a:p>
        </p:txBody>
      </p:sp>
      <p:sp>
        <p:nvSpPr>
          <p:cNvPr id="3" name="Text Placeholder 2"/>
          <p:cNvSpPr>
            <a:spLocks noGrp="1"/>
          </p:cNvSpPr>
          <p:nvPr>
            <p:ph type="body" sz="quarter" idx="13" hasCustomPrompt="1"/>
          </p:nvPr>
        </p:nvSpPr>
        <p:spPr>
          <a:xfrm>
            <a:off x="269170" y="4593220"/>
            <a:ext cx="8961914" cy="1075862"/>
          </a:xfrm>
          <a:prstGeom prst="rect">
            <a:avLst/>
          </a:prstGeom>
        </p:spPr>
        <p:txBody>
          <a:bodyPr lIns="164592" tIns="109728" rIns="164592" bIns="109728">
            <a:noAutofit/>
          </a:bodyPr>
          <a:lstStyle>
            <a:lvl1pPr marL="0" indent="0">
              <a:buNone/>
              <a:defRPr lang="en-US" sz="1960"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a:t>Optional (City, State, or venue)</a:t>
            </a:r>
          </a:p>
        </p:txBody>
      </p:sp>
      <p:pic>
        <p:nvPicPr>
          <p:cNvPr id="6" name="MS logo white - EMF"/>
          <p:cNvPicPr>
            <a:picLocks noChangeAspect="1"/>
          </p:cNvPicPr>
          <p:nvPr/>
        </p:nvPicPr>
        <p:blipFill>
          <a:blip r:embed="rId2"/>
          <a:stretch>
            <a:fillRect/>
          </a:stretch>
        </p:blipFill>
        <p:spPr bwMode="black">
          <a:xfrm>
            <a:off x="451515" y="470676"/>
            <a:ext cx="1422932" cy="303611"/>
          </a:xfrm>
          <a:prstGeom prst="rect">
            <a:avLst/>
          </a:prstGeom>
        </p:spPr>
      </p:pic>
      <p:sp>
        <p:nvSpPr>
          <p:cNvPr id="8" name="Date Placeholder 5"/>
          <p:cNvSpPr>
            <a:spLocks noGrp="1"/>
          </p:cNvSpPr>
          <p:nvPr>
            <p:ph type="dt" sz="half" idx="2"/>
          </p:nvPr>
        </p:nvSpPr>
        <p:spPr>
          <a:xfrm>
            <a:off x="269232" y="3877270"/>
            <a:ext cx="8961914"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4/9/2021</a:t>
            </a:fld>
            <a:endParaRPr lang="en-US"/>
          </a:p>
        </p:txBody>
      </p:sp>
    </p:spTree>
    <p:extLst>
      <p:ext uri="{BB962C8B-B14F-4D97-AF65-F5344CB8AC3E}">
        <p14:creationId xmlns:p14="http://schemas.microsoft.com/office/powerpoint/2010/main" val="2347835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ith photo and til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1585" r="20931" b="11701"/>
          <a:stretch/>
        </p:blipFill>
        <p:spPr>
          <a:xfrm>
            <a:off x="0" y="-1"/>
            <a:ext cx="12188203" cy="6858623"/>
          </a:xfrm>
          <a:prstGeom prst="rect">
            <a:avLst/>
          </a:prstGeom>
        </p:spPr>
      </p:pic>
      <p:sp>
        <p:nvSpPr>
          <p:cNvPr id="2" name="Rectangle 1"/>
          <p:cNvSpPr/>
          <p:nvPr/>
        </p:nvSpPr>
        <p:spPr bwMode="auto">
          <a:xfrm>
            <a:off x="1" y="0"/>
            <a:ext cx="9141429"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ltGray">
          <a:xfrm>
            <a:off x="267612" y="2987087"/>
            <a:ext cx="6273340"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2" y="2980728"/>
            <a:ext cx="6273277"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13" y="4780191"/>
            <a:ext cx="6274896"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7"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pic>
        <p:nvPicPr>
          <p:cNvPr id="10" name="Picture 9">
            <a:extLst>
              <a:ext uri="{FF2B5EF4-FFF2-40B4-BE49-F238E27FC236}">
                <a16:creationId xmlns:a16="http://schemas.microsoft.com/office/drawing/2014/main" id="{B39A9E76-64FD-4BFC-94DA-B166F7F3EE1D}"/>
              </a:ext>
            </a:extLst>
          </p:cNvPr>
          <p:cNvPicPr>
            <a:picLocks noChangeAspect="1"/>
          </p:cNvPicPr>
          <p:nvPr userDrawn="1"/>
        </p:nvPicPr>
        <p:blipFill rotWithShape="1">
          <a:blip r:embed="rId2"/>
          <a:srcRect t="21585" r="20931" b="11701"/>
          <a:stretch/>
        </p:blipFill>
        <p:spPr>
          <a:xfrm>
            <a:off x="0" y="-1"/>
            <a:ext cx="12188203" cy="6858623"/>
          </a:xfrm>
          <a:prstGeom prst="rect">
            <a:avLst/>
          </a:prstGeom>
        </p:spPr>
      </p:pic>
      <p:sp>
        <p:nvSpPr>
          <p:cNvPr id="11" name="Rectangle 10">
            <a:extLst>
              <a:ext uri="{FF2B5EF4-FFF2-40B4-BE49-F238E27FC236}">
                <a16:creationId xmlns:a16="http://schemas.microsoft.com/office/drawing/2014/main" id="{60D13A94-25E9-4223-9A78-6182C655A4B7}"/>
              </a:ext>
            </a:extLst>
          </p:cNvPr>
          <p:cNvSpPr/>
          <p:nvPr userDrawn="1"/>
        </p:nvSpPr>
        <p:spPr bwMode="auto">
          <a:xfrm>
            <a:off x="1" y="0"/>
            <a:ext cx="9141429"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CE454F3D-12DA-464E-AD25-2F078A825FD5}"/>
              </a:ext>
            </a:extLst>
          </p:cNvPr>
          <p:cNvSpPr/>
          <p:nvPr userDrawn="1"/>
        </p:nvSpPr>
        <p:spPr bwMode="ltGray">
          <a:xfrm>
            <a:off x="267612" y="2987087"/>
            <a:ext cx="6273340"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pic>
        <p:nvPicPr>
          <p:cNvPr id="13" name="MS logo white - EMF">
            <a:extLst>
              <a:ext uri="{FF2B5EF4-FFF2-40B4-BE49-F238E27FC236}">
                <a16:creationId xmlns:a16="http://schemas.microsoft.com/office/drawing/2014/main" id="{8864B557-7F61-476F-8F80-46E00D87C5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280672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with photo and tile">
    <p:spTree>
      <p:nvGrpSpPr>
        <p:cNvPr id="1" name=""/>
        <p:cNvGrpSpPr/>
        <p:nvPr/>
      </p:nvGrpSpPr>
      <p:grpSpPr>
        <a:xfrm>
          <a:off x="0" y="0"/>
          <a:ext cx="0" cy="0"/>
          <a:chOff x="0" y="0"/>
          <a:chExt cx="0" cy="0"/>
        </a:xfrm>
      </p:grpSpPr>
      <p:grpSp>
        <p:nvGrpSpPr>
          <p:cNvPr id="6" name="Group 5"/>
          <p:cNvGrpSpPr/>
          <p:nvPr/>
        </p:nvGrpSpPr>
        <p:grpSpPr>
          <a:xfrm>
            <a:off x="-1" y="-1"/>
            <a:ext cx="12188204" cy="6858623"/>
            <a:chOff x="-1" y="-1"/>
            <a:chExt cx="12435841" cy="6995160"/>
          </a:xfrm>
        </p:grpSpPr>
        <p:pic>
          <p:nvPicPr>
            <p:cNvPr id="4" name="Picture 3"/>
            <p:cNvPicPr>
              <a:picLocks noChangeAspect="1"/>
            </p:cNvPicPr>
            <p:nvPr/>
          </p:nvPicPr>
          <p:blipFill rotWithShape="1">
            <a:blip r:embed="rId2"/>
            <a:srcRect l="13483" t="27979" r="1251" b="79"/>
            <a:stretch/>
          </p:blipFill>
          <p:spPr>
            <a:xfrm flipH="1">
              <a:off x="0" y="-1"/>
              <a:ext cx="12435840" cy="6995160"/>
            </a:xfrm>
            <a:prstGeom prst="rect">
              <a:avLst/>
            </a:prstGeom>
          </p:spPr>
        </p:pic>
        <p:sp>
          <p:nvSpPr>
            <p:cNvPr id="2" name="Rectangle 1"/>
            <p:cNvSpPr/>
            <p:nvPr/>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p:nvSpPr>
        <p:spPr bwMode="ltGray">
          <a:xfrm>
            <a:off x="267612" y="2987087"/>
            <a:ext cx="6273340"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2" y="2980728"/>
            <a:ext cx="6273277"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13" y="4780191"/>
            <a:ext cx="6274896"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10"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237645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10" name="Rectangle 9"/>
          <p:cNvSpPr/>
          <p:nvPr/>
        </p:nvSpPr>
        <p:spPr bwMode="auto">
          <a:xfrm>
            <a:off x="268857" y="2084185"/>
            <a:ext cx="7169531"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231" y="3878574"/>
            <a:ext cx="7169469"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232" y="2077813"/>
            <a:ext cx="7169468"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p:nvPicPr>
        <p:blipFill>
          <a:blip r:embed="rId2"/>
          <a:stretch>
            <a:fillRect/>
          </a:stretch>
        </p:blipFill>
        <p:spPr bwMode="black">
          <a:xfrm>
            <a:off x="451515" y="470676"/>
            <a:ext cx="1422932" cy="303611"/>
          </a:xfrm>
          <a:prstGeom prst="rect">
            <a:avLst/>
          </a:prstGeom>
        </p:spPr>
      </p:pic>
      <p:pic>
        <p:nvPicPr>
          <p:cNvPr id="3" name="Picture 2"/>
          <p:cNvPicPr>
            <a:picLocks noChangeAspect="1"/>
          </p:cNvPicPr>
          <p:nvPr/>
        </p:nvPicPr>
        <p:blipFill>
          <a:blip r:embed="rId3"/>
          <a:stretch>
            <a:fillRect/>
          </a:stretch>
        </p:blipFill>
        <p:spPr>
          <a:xfrm>
            <a:off x="7886484" y="2226611"/>
            <a:ext cx="4032861" cy="3301359"/>
          </a:xfrm>
          <a:prstGeom prst="rect">
            <a:avLst/>
          </a:prstGeom>
        </p:spPr>
      </p:pic>
      <p:sp>
        <p:nvSpPr>
          <p:cNvPr id="7" name="TextBox 6">
            <a:extLst>
              <a:ext uri="{FF2B5EF4-FFF2-40B4-BE49-F238E27FC236}">
                <a16:creationId xmlns:a16="http://schemas.microsoft.com/office/drawing/2014/main" id="{C52D377F-EE5A-4521-9343-C5EE40F59B59}"/>
              </a:ext>
            </a:extLst>
          </p:cNvPr>
          <p:cNvSpPr txBox="1"/>
          <p:nvPr userDrawn="1"/>
        </p:nvSpPr>
        <p:spPr>
          <a:xfrm>
            <a:off x="1866900" y="3200400"/>
            <a:ext cx="184666" cy="369332"/>
          </a:xfrm>
          <a:prstGeom prst="rect">
            <a:avLst/>
          </a:prstGeom>
          <a:noFill/>
        </p:spPr>
        <p:txBody>
          <a:bodyPr wrap="none" rtlCol="0">
            <a:spAutoFit/>
          </a:bodyPr>
          <a:lstStyle/>
          <a:p>
            <a:pPr defTabSz="457200"/>
            <a:endParaRPr lang="en-US">
              <a:solidFill>
                <a:srgbClr val="073135"/>
              </a:solidFill>
              <a:latin typeface="Helvetica"/>
            </a:endParaRPr>
          </a:p>
        </p:txBody>
      </p:sp>
    </p:spTree>
    <p:extLst>
      <p:ext uri="{BB962C8B-B14F-4D97-AF65-F5344CB8AC3E}">
        <p14:creationId xmlns:p14="http://schemas.microsoft.com/office/powerpoint/2010/main" val="583079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73138" y="2739678"/>
            <a:ext cx="1024572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solidFill>
                  <a:schemeClr val="tx2"/>
                </a:solidFill>
                <a:effectLst/>
                <a:latin typeface="+mj-lt"/>
                <a:ea typeface="+mn-ea"/>
                <a:cs typeface="Arial" charset="0"/>
              </a:defRPr>
            </a:lvl1pPr>
          </a:lstStyle>
          <a:p>
            <a:pPr lvl="0"/>
            <a:r>
              <a:rPr lang="en-US"/>
              <a:t>click to…</a:t>
            </a:r>
          </a:p>
        </p:txBody>
      </p:sp>
      <p:sp>
        <p:nvSpPr>
          <p:cNvPr id="5" name="Text Placeholder 4"/>
          <p:cNvSpPr>
            <a:spLocks noGrp="1"/>
          </p:cNvSpPr>
          <p:nvPr>
            <p:ph type="body" sz="quarter" idx="11"/>
          </p:nvPr>
        </p:nvSpPr>
        <p:spPr>
          <a:xfrm>
            <a:off x="973138" y="1447800"/>
            <a:ext cx="10237787" cy="914096"/>
          </a:xfrm>
        </p:spPr>
        <p:txBody>
          <a:bodyPr wrap="square" anchor="b">
            <a:noAutofit/>
          </a:bodyPr>
          <a:lstStyle>
            <a:lvl1pPr marL="0" indent="0">
              <a:buNone/>
              <a:defRPr sz="6600" spc="-150"/>
            </a:lvl1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1499099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231" y="3878574"/>
            <a:ext cx="7169469"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232" y="2077813"/>
            <a:ext cx="7169468"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p:nvPicPr>
        <p:blipFill>
          <a:blip r:embed="rId2"/>
          <a:stretch>
            <a:fillRect/>
          </a:stretch>
        </p:blipFill>
        <p:spPr bwMode="black">
          <a:xfrm>
            <a:off x="451515" y="470676"/>
            <a:ext cx="1422932" cy="303611"/>
          </a:xfrm>
          <a:prstGeom prst="rect">
            <a:avLst/>
          </a:prstGeom>
        </p:spPr>
      </p:pic>
      <p:pic>
        <p:nvPicPr>
          <p:cNvPr id="3" name="Picture 2"/>
          <p:cNvPicPr>
            <a:picLocks noChangeAspect="1"/>
          </p:cNvPicPr>
          <p:nvPr/>
        </p:nvPicPr>
        <p:blipFill>
          <a:blip r:embed="rId3"/>
          <a:stretch>
            <a:fillRect/>
          </a:stretch>
        </p:blipFill>
        <p:spPr>
          <a:xfrm>
            <a:off x="7886484" y="2226611"/>
            <a:ext cx="4032861" cy="3301359"/>
          </a:xfrm>
          <a:prstGeom prst="rect">
            <a:avLst/>
          </a:prstGeom>
        </p:spPr>
      </p:pic>
    </p:spTree>
    <p:extLst>
      <p:ext uri="{BB962C8B-B14F-4D97-AF65-F5344CB8AC3E}">
        <p14:creationId xmlns:p14="http://schemas.microsoft.com/office/powerpoint/2010/main" val="2068455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21585" r="20931" b="11701"/>
          <a:stretch/>
        </p:blipFill>
        <p:spPr>
          <a:xfrm>
            <a:off x="0" y="-1"/>
            <a:ext cx="12188203" cy="6858623"/>
          </a:xfrm>
          <a:prstGeom prst="rect">
            <a:avLst/>
          </a:prstGeom>
        </p:spPr>
      </p:pic>
      <p:sp>
        <p:nvSpPr>
          <p:cNvPr id="11" name="Rectangle 10"/>
          <p:cNvSpPr/>
          <p:nvPr/>
        </p:nvSpPr>
        <p:spPr bwMode="ltGray">
          <a:xfrm>
            <a:off x="0" y="0"/>
            <a:ext cx="564600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797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p:nvGrpSpPr>
        <p:grpSpPr>
          <a:xfrm>
            <a:off x="-1" y="-1"/>
            <a:ext cx="12188204" cy="6858623"/>
            <a:chOff x="-1" y="-1"/>
            <a:chExt cx="12435841" cy="6995160"/>
          </a:xfrm>
        </p:grpSpPr>
        <p:pic>
          <p:nvPicPr>
            <p:cNvPr id="9" name="Picture 8"/>
            <p:cNvPicPr>
              <a:picLocks noChangeAspect="1"/>
            </p:cNvPicPr>
            <p:nvPr/>
          </p:nvPicPr>
          <p:blipFill rotWithShape="1">
            <a:blip r:embed="rId2"/>
            <a:srcRect l="13483" t="27979" r="1251" b="79"/>
            <a:stretch/>
          </p:blipFill>
          <p:spPr>
            <a:xfrm flipH="1">
              <a:off x="0" y="-1"/>
              <a:ext cx="12435840" cy="6995160"/>
            </a:xfrm>
            <a:prstGeom prst="rect">
              <a:avLst/>
            </a:prstGeom>
          </p:spPr>
        </p:pic>
        <p:sp>
          <p:nvSpPr>
            <p:cNvPr id="10" name="Rectangle 9"/>
            <p:cNvSpPr/>
            <p:nvPr/>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ltGray">
          <a:xfrm>
            <a:off x="0" y="0"/>
            <a:ext cx="564600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438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21585" r="20931" b="11701"/>
          <a:stretch/>
        </p:blipFill>
        <p:spPr>
          <a:xfrm>
            <a:off x="0" y="-1"/>
            <a:ext cx="12188203" cy="6858623"/>
          </a:xfrm>
          <a:prstGeom prst="rect">
            <a:avLst/>
          </a:prstGeom>
        </p:spPr>
      </p:pic>
      <p:sp>
        <p:nvSpPr>
          <p:cNvPr id="11" name="Rectangle 10"/>
          <p:cNvSpPr/>
          <p:nvPr/>
        </p:nvSpPr>
        <p:spPr bwMode="ltGray">
          <a:xfrm>
            <a:off x="0" y="0"/>
            <a:ext cx="564600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71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p:nvGrpSpPr>
        <p:grpSpPr>
          <a:xfrm>
            <a:off x="-1" y="-1"/>
            <a:ext cx="12188204" cy="6858623"/>
            <a:chOff x="-1" y="-1"/>
            <a:chExt cx="12435841" cy="6995160"/>
          </a:xfrm>
        </p:grpSpPr>
        <p:pic>
          <p:nvPicPr>
            <p:cNvPr id="9" name="Picture 8"/>
            <p:cNvPicPr>
              <a:picLocks noChangeAspect="1"/>
            </p:cNvPicPr>
            <p:nvPr/>
          </p:nvPicPr>
          <p:blipFill rotWithShape="1">
            <a:blip r:embed="rId2"/>
            <a:srcRect l="13483" t="27979" r="1251" b="79"/>
            <a:stretch/>
          </p:blipFill>
          <p:spPr>
            <a:xfrm flipH="1">
              <a:off x="0" y="-1"/>
              <a:ext cx="12435840" cy="6995160"/>
            </a:xfrm>
            <a:prstGeom prst="rect">
              <a:avLst/>
            </a:prstGeom>
          </p:spPr>
        </p:pic>
        <p:sp>
          <p:nvSpPr>
            <p:cNvPr id="10" name="Rectangle 9"/>
            <p:cNvSpPr/>
            <p:nvPr/>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ltGray">
          <a:xfrm>
            <a:off x="0" y="0"/>
            <a:ext cx="564600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750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21585" r="20931" b="11701"/>
          <a:stretch/>
        </p:blipFill>
        <p:spPr>
          <a:xfrm>
            <a:off x="0" y="-1"/>
            <a:ext cx="12188203" cy="6858623"/>
          </a:xfrm>
          <a:prstGeom prst="rect">
            <a:avLst/>
          </a:prstGeom>
        </p:spPr>
      </p:pic>
      <p:sp>
        <p:nvSpPr>
          <p:cNvPr id="11" name="Rectangle 10"/>
          <p:cNvSpPr/>
          <p:nvPr/>
        </p:nvSpPr>
        <p:spPr bwMode="ltGray">
          <a:xfrm>
            <a:off x="0" y="0"/>
            <a:ext cx="564600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7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p:nvGrpSpPr>
        <p:grpSpPr>
          <a:xfrm>
            <a:off x="-1" y="-1"/>
            <a:ext cx="12188204" cy="6858623"/>
            <a:chOff x="-1" y="-1"/>
            <a:chExt cx="12435841" cy="6995160"/>
          </a:xfrm>
        </p:grpSpPr>
        <p:pic>
          <p:nvPicPr>
            <p:cNvPr id="9" name="Picture 8"/>
            <p:cNvPicPr>
              <a:picLocks noChangeAspect="1"/>
            </p:cNvPicPr>
            <p:nvPr/>
          </p:nvPicPr>
          <p:blipFill rotWithShape="1">
            <a:blip r:embed="rId2"/>
            <a:srcRect l="13483" t="27979" r="1251" b="79"/>
            <a:stretch/>
          </p:blipFill>
          <p:spPr>
            <a:xfrm flipH="1">
              <a:off x="0" y="-1"/>
              <a:ext cx="12435840" cy="6995160"/>
            </a:xfrm>
            <a:prstGeom prst="rect">
              <a:avLst/>
            </a:prstGeom>
          </p:spPr>
        </p:pic>
        <p:sp>
          <p:nvSpPr>
            <p:cNvPr id="10" name="Rectangle 9"/>
            <p:cNvSpPr/>
            <p:nvPr/>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ltGray">
          <a:xfrm>
            <a:off x="0" y="0"/>
            <a:ext cx="564600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23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0" y="1189177"/>
            <a:ext cx="11652043" cy="2310376"/>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7" indent="0">
              <a:buNone/>
              <a:defRPr b="0" i="0">
                <a:latin typeface="+mn-lt"/>
                <a:cs typeface="Segoe UI" panose="020B0502040204020203" pitchFamily="34" charset="0"/>
              </a:defRPr>
            </a:lvl3pPr>
            <a:lvl4pPr marL="448102" indent="0">
              <a:buNone/>
              <a:defRPr b="0" i="0">
                <a:latin typeface="+mn-lt"/>
                <a:cs typeface="Segoe UI" panose="020B0502040204020203" pitchFamily="34" charset="0"/>
              </a:defRPr>
            </a:lvl4pPr>
            <a:lvl5pPr marL="673709" indent="0" defTabSz="896203">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2110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mp; Non-bulleted + Sourc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0" y="1189177"/>
            <a:ext cx="11652043" cy="2310376"/>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7" indent="0">
              <a:buNone/>
              <a:defRPr b="0" i="0">
                <a:latin typeface="+mn-lt"/>
                <a:cs typeface="Segoe UI" panose="020B0502040204020203" pitchFamily="34" charset="0"/>
              </a:defRPr>
            </a:lvl3pPr>
            <a:lvl4pPr marL="448102" indent="0">
              <a:buNone/>
              <a:defRPr b="0" i="0">
                <a:latin typeface="+mn-lt"/>
                <a:cs typeface="Segoe UI" panose="020B0502040204020203" pitchFamily="34" charset="0"/>
              </a:defRPr>
            </a:lvl4pPr>
            <a:lvl5pPr marL="673709" indent="0" defTabSz="896203">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269169" y="5902071"/>
            <a:ext cx="11650488"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112516464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2" y="1187645"/>
            <a:ext cx="11652043" cy="2305516"/>
          </a:xfrm>
          <a:prstGeom prst="rect">
            <a:avLst/>
          </a:prstGeom>
        </p:spPr>
        <p:txBody>
          <a:bodyPr>
            <a:spAutoFit/>
          </a:bodyPr>
          <a:lstStyle>
            <a:lvl1pPr marL="334521" indent="-334521">
              <a:defRPr b="0" i="0">
                <a:latin typeface="+mj-lt"/>
                <a:cs typeface="Segoe UI Semibold" panose="020B0702040204020203" pitchFamily="34" charset="0"/>
              </a:defRPr>
            </a:lvl1pPr>
            <a:lvl2pPr marL="555460" indent="-220939">
              <a:defRPr b="0" i="0">
                <a:latin typeface="+mn-lt"/>
                <a:cs typeface="Segoe UI" panose="020B0502040204020203" pitchFamily="34" charset="0"/>
              </a:defRPr>
            </a:lvl2pPr>
            <a:lvl3pPr marL="782623" indent="-220939">
              <a:defRPr b="0" i="0">
                <a:latin typeface="+mn-lt"/>
                <a:cs typeface="Segoe UI" panose="020B0502040204020203" pitchFamily="34" charset="0"/>
              </a:defRPr>
            </a:lvl3pPr>
            <a:lvl4pPr marL="1009785" indent="-227163">
              <a:defRPr b="0" i="0">
                <a:latin typeface="+mn-lt"/>
                <a:cs typeface="Segoe UI" panose="020B0502040204020203" pitchFamily="34" charset="0"/>
              </a:defRPr>
            </a:lvl4pPr>
            <a:lvl5pPr marL="1236948" indent="-227163">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47082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solidFill>
                  <a:schemeClr val="tx2"/>
                </a:soli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44736223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1" y="1187644"/>
            <a:ext cx="5377147" cy="205710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2" b="0" i="0">
                <a:latin typeface="+mn-lt"/>
                <a:cs typeface="Segoe UI" panose="020B0502040204020203" pitchFamily="34" charset="0"/>
              </a:defRPr>
            </a:lvl2pPr>
            <a:lvl3pPr marL="225607" indent="0">
              <a:buFont typeface="Wingdings" panose="05000000000000000000" pitchFamily="2" charset="2"/>
              <a:buNone/>
              <a:tabLst/>
              <a:defRPr sz="1960" b="0" i="0">
                <a:latin typeface="+mn-lt"/>
                <a:cs typeface="Segoe UI" panose="020B0502040204020203" pitchFamily="34" charset="0"/>
              </a:defRPr>
            </a:lvl3pPr>
            <a:lvl4pPr marL="448102" indent="0">
              <a:buFont typeface="Wingdings" panose="05000000000000000000" pitchFamily="2" charset="2"/>
              <a:buNone/>
              <a:defRPr sz="1764" b="0" i="0">
                <a:latin typeface="+mn-lt"/>
                <a:cs typeface="Segoe UI" panose="020B0502040204020203" pitchFamily="34" charset="0"/>
              </a:defRPr>
            </a:lvl4pPr>
            <a:lvl5pPr marL="673709" indent="0">
              <a:buFont typeface="Wingdings" panose="05000000000000000000" pitchFamily="2" charset="2"/>
              <a:buNone/>
              <a:tabLst/>
              <a:defRPr sz="1764" b="0" i="0">
                <a:latin typeface="+mn-lt"/>
                <a:cs typeface="Segoe UI" panose="020B0502040204020203" pitchFamily="34" charset="0"/>
              </a:defRPr>
            </a:lvl5pPr>
          </a:lstStyle>
          <a:p>
            <a:pPr marL="0" marR="0" lvl="0"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p>
        </p:txBody>
      </p:sp>
      <p:sp>
        <p:nvSpPr>
          <p:cNvPr id="3" name="Title 2"/>
          <p:cNvSpPr>
            <a:spLocks noGrp="1"/>
          </p:cNvSpPr>
          <p:nvPr>
            <p:ph type="title"/>
          </p:nvPr>
        </p:nvSpPr>
        <p:spPr>
          <a:xfrm>
            <a:off x="269170" y="289511"/>
            <a:ext cx="11652805"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4827" y="1187621"/>
            <a:ext cx="5377148" cy="2491388"/>
          </a:xfrm>
          <a:prstGeom prst="rect">
            <a:avLst/>
          </a:prstGeom>
        </p:spPr>
        <p:txBody>
          <a:bodyPr/>
          <a:lstStyle>
            <a:lvl1pPr marL="0" indent="0">
              <a:buNone/>
              <a:defRPr sz="3136"/>
            </a:lvl1pPr>
            <a:lvl2pPr marL="0" indent="0">
              <a:buNone/>
              <a:defRPr sz="2352"/>
            </a:lvl2pPr>
            <a:lvl3pPr marL="225607" indent="0">
              <a:buNone/>
              <a:defRPr sz="1960"/>
            </a:lvl3pPr>
            <a:lvl4pPr marL="448102" indent="0">
              <a:buNone/>
              <a:defRPr sz="1764"/>
            </a:lvl4pPr>
            <a:lvl5pPr marL="673709"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25951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1" y="1187644"/>
            <a:ext cx="5377147" cy="2057102"/>
          </a:xfrm>
          <a:prstGeom prst="rect">
            <a:avLst/>
          </a:prstGeom>
        </p:spPr>
        <p:txBody>
          <a:bodyPr wrap="square">
            <a:spAutoFit/>
          </a:bodyPr>
          <a:lstStyle>
            <a:lvl1pPr marL="281620" indent="-281620">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14" indent="-222495">
              <a:buFont typeface="Arial" panose="020B0604020202020204" pitchFamily="34" charset="0"/>
              <a:buChar char="•"/>
              <a:defRPr sz="2352" b="0" i="0">
                <a:latin typeface="+mn-lt"/>
                <a:cs typeface="Segoe UI" panose="020B0502040204020203" pitchFamily="34" charset="0"/>
              </a:defRPr>
            </a:lvl2pPr>
            <a:lvl3pPr marL="729722" indent="-225607">
              <a:buFont typeface="Arial" panose="020B0604020202020204" pitchFamily="34" charset="0"/>
              <a:buChar char="•"/>
              <a:tabLst/>
              <a:defRPr sz="1960" b="0" i="0">
                <a:latin typeface="+mn-lt"/>
                <a:cs typeface="Segoe UI" panose="020B0502040204020203" pitchFamily="34" charset="0"/>
              </a:defRPr>
            </a:lvl3pPr>
            <a:lvl4pPr marL="896203" indent="-166483">
              <a:buFont typeface="Arial" panose="020B0604020202020204" pitchFamily="34" charset="0"/>
              <a:buChar char="•"/>
              <a:defRPr sz="1764" b="0" i="0">
                <a:latin typeface="+mn-lt"/>
                <a:cs typeface="Segoe UI" panose="020B0502040204020203" pitchFamily="34" charset="0"/>
              </a:defRPr>
            </a:lvl4pPr>
            <a:lvl5pPr marL="1062686" indent="-166483">
              <a:buFont typeface="Arial" panose="020B0604020202020204" pitchFamily="34" charset="0"/>
              <a:buChar char="•"/>
              <a:tabLst/>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6542509" y="1187644"/>
            <a:ext cx="5377147" cy="2057102"/>
          </a:xfrm>
          <a:prstGeom prst="rect">
            <a:avLst/>
          </a:prstGeom>
        </p:spPr>
        <p:txBody>
          <a:bodyPr wrap="square">
            <a:spAutoFit/>
          </a:bodyPr>
          <a:lstStyle>
            <a:lvl1pPr marL="281620" indent="-281620">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14" indent="-222495">
              <a:buFont typeface="Arial" panose="020B0604020202020204" pitchFamily="34" charset="0"/>
              <a:buChar char="•"/>
              <a:defRPr sz="2352" b="0" i="0">
                <a:latin typeface="+mn-lt"/>
                <a:cs typeface="Segoe UI" panose="020B0502040204020203" pitchFamily="34" charset="0"/>
              </a:defRPr>
            </a:lvl2pPr>
            <a:lvl3pPr marL="729722" indent="-225607">
              <a:buFont typeface="Arial" panose="020B0604020202020204" pitchFamily="34" charset="0"/>
              <a:buChar char="•"/>
              <a:tabLst/>
              <a:defRPr sz="1960" b="0" i="0">
                <a:latin typeface="+mn-lt"/>
                <a:cs typeface="Segoe UI" panose="020B0502040204020203" pitchFamily="34" charset="0"/>
              </a:defRPr>
            </a:lvl3pPr>
            <a:lvl4pPr marL="896203" indent="-166483">
              <a:buFont typeface="Arial" panose="020B0604020202020204" pitchFamily="34" charset="0"/>
              <a:buChar char="•"/>
              <a:defRPr sz="1764" b="0" i="0">
                <a:latin typeface="+mn-lt"/>
                <a:cs typeface="Segoe UI" panose="020B0502040204020203" pitchFamily="34" charset="0"/>
              </a:defRPr>
            </a:lvl4pPr>
            <a:lvl5pPr marL="1062686" indent="-166483">
              <a:buFont typeface="Arial" panose="020B0604020202020204" pitchFamily="34" charset="0"/>
              <a:buChar char="•"/>
              <a:tabLst/>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39705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784433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Graphic left/Text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2959" y="1189176"/>
            <a:ext cx="5556386" cy="4482760"/>
          </a:xfrm>
          <a:prstGeom prst="rect">
            <a:avLst/>
          </a:prstGeom>
        </p:spPr>
        <p:txBody>
          <a:bodyPr wrap="square" lIns="182880" tIns="146304" rIns="182880" bIns="146304" anchor="t" anchorCtr="0">
            <a:noAutofit/>
          </a:bodyPr>
          <a:lstStyle>
            <a:lvl1pPr marL="0" indent="0">
              <a:spcBef>
                <a:spcPts val="1764"/>
              </a:spcBef>
              <a:buNone/>
              <a:defRPr sz="2744"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2" b="0" i="0">
                <a:latin typeface="+mn-lt"/>
                <a:cs typeface="Segoe UI" panose="020B0502040204020203" pitchFamily="34" charset="0"/>
              </a:defRPr>
            </a:lvl2pPr>
            <a:lvl3pPr marL="225607" indent="0">
              <a:buNone/>
              <a:defRPr sz="1960" b="0" i="0">
                <a:latin typeface="+mn-lt"/>
                <a:cs typeface="Segoe UI" panose="020B0502040204020203" pitchFamily="34" charset="0"/>
              </a:defRPr>
            </a:lvl3pPr>
            <a:lvl4pPr marL="448102" indent="0">
              <a:buNone/>
              <a:defRPr sz="1764" b="0" i="0">
                <a:latin typeface="+mn-lt"/>
                <a:cs typeface="Segoe UI" panose="020B0502040204020203" pitchFamily="34" charset="0"/>
              </a:defRPr>
            </a:lvl4pPr>
            <a:lvl5pPr marL="673709" indent="0">
              <a:buNone/>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6362959" y="6082970"/>
            <a:ext cx="5556386"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231142799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Graphic right/Text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p:spPr>
        <p:txBody>
          <a:bodyPr/>
          <a:lstStyle/>
          <a:p>
            <a:r>
              <a:rPr lang="en-US"/>
              <a:t>Click to edit Master title style</a:t>
            </a:r>
          </a:p>
        </p:txBody>
      </p:sp>
      <p:sp>
        <p:nvSpPr>
          <p:cNvPr id="3" name="Text Placeholder 3"/>
          <p:cNvSpPr>
            <a:spLocks noGrp="1"/>
          </p:cNvSpPr>
          <p:nvPr>
            <p:ph type="body" sz="quarter" idx="10"/>
          </p:nvPr>
        </p:nvSpPr>
        <p:spPr>
          <a:xfrm>
            <a:off x="269170" y="1187643"/>
            <a:ext cx="5556386" cy="4482760"/>
          </a:xfrm>
          <a:prstGeom prst="rect">
            <a:avLst/>
          </a:prstGeom>
        </p:spPr>
        <p:txBody>
          <a:bodyPr wrap="square" lIns="182880" tIns="146304" rIns="182880" bIns="146304" anchor="t" anchorCtr="0">
            <a:noAutofit/>
          </a:bodyPr>
          <a:lstStyle>
            <a:lvl1pPr marL="0" indent="0">
              <a:spcBef>
                <a:spcPts val="1764"/>
              </a:spcBef>
              <a:buNone/>
              <a:defRPr sz="2744"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2" b="0" i="0">
                <a:latin typeface="+mn-lt"/>
                <a:cs typeface="Segoe UI" panose="020B0502040204020203" pitchFamily="34" charset="0"/>
              </a:defRPr>
            </a:lvl2pPr>
            <a:lvl3pPr marL="225607" indent="0">
              <a:buNone/>
              <a:defRPr sz="1960" b="0" i="0">
                <a:latin typeface="+mn-lt"/>
                <a:cs typeface="Segoe UI" panose="020B0502040204020203" pitchFamily="34" charset="0"/>
              </a:defRPr>
            </a:lvl3pPr>
            <a:lvl4pPr marL="448102" indent="0">
              <a:buNone/>
              <a:defRPr sz="1764" b="0" i="0">
                <a:latin typeface="+mn-lt"/>
                <a:cs typeface="Segoe UI" panose="020B0502040204020203" pitchFamily="34" charset="0"/>
              </a:defRPr>
            </a:lvl4pPr>
            <a:lvl5pPr marL="673709" indent="0">
              <a:buNone/>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170" y="6081380"/>
            <a:ext cx="5556386"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337625732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or multiple image/text below">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171" y="5491047"/>
            <a:ext cx="11652042" cy="1075862"/>
          </a:xfrm>
          <a:prstGeom prst="rect">
            <a:avLst/>
          </a:prstGeom>
        </p:spPr>
        <p:txBody>
          <a:bodyPr wrap="square" lIns="182880" tIns="146304" rIns="182880" bIns="146304" anchor="t" anchorCtr="0">
            <a:spAutoFit/>
          </a:bodyPr>
          <a:lstStyle>
            <a:lvl1pPr marL="0" indent="0">
              <a:buNone/>
              <a:defRPr sz="2744" b="0" i="0">
                <a:latin typeface="+mj-lt"/>
                <a:cs typeface="Segoe UI" panose="020B0502040204020203" pitchFamily="34" charset="0"/>
              </a:defRPr>
            </a:lvl1pPr>
            <a:lvl2pPr marL="0" indent="0">
              <a:buNone/>
              <a:defRPr sz="2352" b="0" i="0">
                <a:latin typeface="+mn-lt"/>
                <a:cs typeface="Segoe UI" panose="020B0502040204020203" pitchFamily="34" charset="0"/>
              </a:defRPr>
            </a:lvl2pPr>
            <a:lvl3pPr marL="448102" indent="0">
              <a:buNone/>
              <a:defRPr sz="1960" b="0" i="0">
                <a:latin typeface="Segoe UI" panose="020B0502040204020203" pitchFamily="34" charset="0"/>
                <a:cs typeface="Segoe UI" panose="020B0502040204020203" pitchFamily="34" charset="0"/>
              </a:defRPr>
            </a:lvl3pPr>
            <a:lvl4pPr marL="672153" indent="0">
              <a:buNone/>
              <a:defRPr sz="1960" b="0" i="0">
                <a:latin typeface="Segoe UI" panose="020B0502040204020203" pitchFamily="34" charset="0"/>
                <a:cs typeface="Segoe UI" panose="020B0502040204020203" pitchFamily="34" charset="0"/>
              </a:defRPr>
            </a:lvl4pPr>
            <a:lvl5pPr marL="896203" indent="0">
              <a:buNone/>
              <a:defRPr sz="1960"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5061617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ep by step">
    <p:spTree>
      <p:nvGrpSpPr>
        <p:cNvPr id="1" name=""/>
        <p:cNvGrpSpPr/>
        <p:nvPr/>
      </p:nvGrpSpPr>
      <p:grpSpPr>
        <a:xfrm>
          <a:off x="0" y="0"/>
          <a:ext cx="0" cy="0"/>
          <a:chOff x="0" y="0"/>
          <a:chExt cx="0" cy="0"/>
        </a:xfrm>
      </p:grpSpPr>
      <p:cxnSp>
        <p:nvCxnSpPr>
          <p:cNvPr id="4" name="Straight Connector 3"/>
          <p:cNvCxnSpPr/>
          <p:nvPr/>
        </p:nvCxnSpPr>
        <p:spPr>
          <a:xfrm>
            <a:off x="4212099"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976103"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H="1">
            <a:off x="447477" y="3877276"/>
            <a:ext cx="11293253"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096" y="1635915"/>
            <a:ext cx="3764004" cy="566950"/>
          </a:xfrm>
          <a:prstGeom prst="rect">
            <a:avLst/>
          </a:prstGeom>
        </p:spPr>
        <p:txBody>
          <a:bodyPr>
            <a:spAutoFit/>
          </a:bodyPr>
          <a:lstStyle>
            <a:lvl1pPr marL="0" indent="0">
              <a:buNone/>
              <a:defRPr sz="1960">
                <a:latin typeface="+mn-lt"/>
              </a:defRPr>
            </a:lvl1pPr>
            <a:lvl2pPr marL="224051" indent="0">
              <a:buNone/>
              <a:defRPr/>
            </a:lvl2pPr>
            <a:lvl3pPr marL="448102" indent="0">
              <a:buNone/>
              <a:defRPr/>
            </a:lvl3pPr>
            <a:lvl4pPr marL="672153" indent="0">
              <a:buNone/>
              <a:defRPr/>
            </a:lvl4pPr>
            <a:lvl5pPr marL="896203" indent="0">
              <a:buNone/>
              <a:defRPr/>
            </a:lvl5pPr>
          </a:lstStyle>
          <a:p>
            <a:pPr lvl="0"/>
            <a:r>
              <a:rPr lang="en-US"/>
              <a:t>Edit Master text styles</a:t>
            </a:r>
          </a:p>
        </p:txBody>
      </p:sp>
      <p:sp>
        <p:nvSpPr>
          <p:cNvPr id="10" name="Text Placeholder 9"/>
          <p:cNvSpPr>
            <a:spLocks noGrp="1"/>
          </p:cNvSpPr>
          <p:nvPr>
            <p:ph type="body" sz="quarter" idx="17"/>
          </p:nvPr>
        </p:nvSpPr>
        <p:spPr>
          <a:xfrm>
            <a:off x="4212099" y="1635915"/>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2" name="Text Placeholder 11"/>
          <p:cNvSpPr>
            <a:spLocks noGrp="1"/>
          </p:cNvSpPr>
          <p:nvPr>
            <p:ph type="body" sz="quarter" idx="18"/>
          </p:nvPr>
        </p:nvSpPr>
        <p:spPr>
          <a:xfrm>
            <a:off x="7976103" y="1635915"/>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4" name="Text Placeholder 13"/>
          <p:cNvSpPr>
            <a:spLocks noGrp="1"/>
          </p:cNvSpPr>
          <p:nvPr>
            <p:ph type="body" sz="quarter" idx="19"/>
          </p:nvPr>
        </p:nvSpPr>
        <p:spPr>
          <a:xfrm>
            <a:off x="448096" y="3877271"/>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6" name="Text Placeholder 15"/>
          <p:cNvSpPr>
            <a:spLocks noGrp="1"/>
          </p:cNvSpPr>
          <p:nvPr>
            <p:ph type="body" sz="quarter" idx="20"/>
          </p:nvPr>
        </p:nvSpPr>
        <p:spPr>
          <a:xfrm>
            <a:off x="4212099" y="3877271"/>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8" name="Text Placeholder 17"/>
          <p:cNvSpPr>
            <a:spLocks noGrp="1"/>
          </p:cNvSpPr>
          <p:nvPr>
            <p:ph type="body" sz="quarter" idx="21"/>
          </p:nvPr>
        </p:nvSpPr>
        <p:spPr>
          <a:xfrm>
            <a:off x="7976103" y="3877271"/>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Tree>
    <p:extLst>
      <p:ext uri="{BB962C8B-B14F-4D97-AF65-F5344CB8AC3E}">
        <p14:creationId xmlns:p14="http://schemas.microsoft.com/office/powerpoint/2010/main" val="423991517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cxnSp>
        <p:nvCxnSpPr>
          <p:cNvPr id="3" name="Straight Connector 2"/>
          <p:cNvCxnSpPr>
            <a:cxnSpLocks/>
          </p:cNvCxnSpPr>
          <p:nvPr/>
        </p:nvCxnSpPr>
        <p:spPr>
          <a:xfrm flipH="1">
            <a:off x="447477" y="3877276"/>
            <a:ext cx="11293253"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270479"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93482"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16485"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334" y="1546260"/>
            <a:ext cx="2419717" cy="2151725"/>
          </a:xfrm>
        </p:spPr>
        <p:txBody>
          <a:bodyPr anchor="ctr" anchorCtr="0">
            <a:noAutofit/>
          </a:bodyPr>
          <a:lstStyle>
            <a:lvl1pPr marL="0" indent="0" algn="ctr">
              <a:buNone/>
              <a:defRPr sz="2352" baseline="0"/>
            </a:lvl1pPr>
          </a:lstStyle>
          <a:p>
            <a:pPr lvl="0"/>
            <a:r>
              <a:rPr lang="en-US"/>
              <a:t>Click to insert graphic</a:t>
            </a:r>
          </a:p>
        </p:txBody>
      </p:sp>
      <p:sp>
        <p:nvSpPr>
          <p:cNvPr id="13" name="Content Placeholder 12"/>
          <p:cNvSpPr>
            <a:spLocks noGrp="1"/>
          </p:cNvSpPr>
          <p:nvPr>
            <p:ph sz="quarter" idx="11" hasCustomPrompt="1"/>
          </p:nvPr>
        </p:nvSpPr>
        <p:spPr>
          <a:xfrm>
            <a:off x="3465273" y="1546260"/>
            <a:ext cx="2419717" cy="2151725"/>
          </a:xfrm>
        </p:spPr>
        <p:txBody>
          <a:bodyPr anchor="ctr" anchorCtr="0">
            <a:noAutofit/>
          </a:bodyPr>
          <a:lstStyle>
            <a:lvl1pPr marL="0" indent="0" algn="ctr">
              <a:buNone/>
              <a:defRPr sz="2352"/>
            </a:lvl1pPr>
          </a:lstStyle>
          <a:p>
            <a:pPr lvl="0"/>
            <a:r>
              <a:rPr lang="en-US"/>
              <a:t>Click to insert graphic</a:t>
            </a:r>
          </a:p>
        </p:txBody>
      </p:sp>
      <p:sp>
        <p:nvSpPr>
          <p:cNvPr id="16" name="Content Placeholder 15"/>
          <p:cNvSpPr>
            <a:spLocks noGrp="1"/>
          </p:cNvSpPr>
          <p:nvPr>
            <p:ph sz="quarter" idx="12" hasCustomPrompt="1"/>
          </p:nvPr>
        </p:nvSpPr>
        <p:spPr>
          <a:xfrm>
            <a:off x="6303212" y="1546260"/>
            <a:ext cx="2419717" cy="2151725"/>
          </a:xfrm>
        </p:spPr>
        <p:txBody>
          <a:bodyPr anchor="ctr" anchorCtr="0">
            <a:noAutofit/>
          </a:bodyPr>
          <a:lstStyle>
            <a:lvl1pPr marL="0" indent="0" algn="ctr">
              <a:buNone/>
              <a:defRPr sz="2352"/>
            </a:lvl1pPr>
          </a:lstStyle>
          <a:p>
            <a:pPr lvl="0"/>
            <a:r>
              <a:rPr lang="en-US"/>
              <a:t>Click to insert graphic</a:t>
            </a:r>
          </a:p>
        </p:txBody>
      </p:sp>
      <p:sp>
        <p:nvSpPr>
          <p:cNvPr id="18" name="Content Placeholder 17"/>
          <p:cNvSpPr>
            <a:spLocks noGrp="1"/>
          </p:cNvSpPr>
          <p:nvPr>
            <p:ph sz="quarter" idx="13" hasCustomPrompt="1"/>
          </p:nvPr>
        </p:nvSpPr>
        <p:spPr>
          <a:xfrm>
            <a:off x="9141152" y="1546260"/>
            <a:ext cx="2419717" cy="2151725"/>
          </a:xfrm>
        </p:spPr>
        <p:txBody>
          <a:bodyPr anchor="ctr" anchorCtr="0">
            <a:noAutofit/>
          </a:bodyPr>
          <a:lstStyle>
            <a:lvl1pPr marL="0" indent="0" algn="ctr">
              <a:buNone/>
              <a:defRPr sz="2352"/>
            </a:lvl1pPr>
          </a:lstStyle>
          <a:p>
            <a:pPr lvl="0"/>
            <a:r>
              <a:rPr lang="en-US"/>
              <a:t>Click to insert graphic</a:t>
            </a:r>
          </a:p>
        </p:txBody>
      </p:sp>
      <p:sp>
        <p:nvSpPr>
          <p:cNvPr id="20" name="Content Placeholder 19"/>
          <p:cNvSpPr>
            <a:spLocks noGrp="1"/>
          </p:cNvSpPr>
          <p:nvPr>
            <p:ph sz="quarter" idx="14" hasCustomPrompt="1"/>
          </p:nvPr>
        </p:nvSpPr>
        <p:spPr>
          <a:xfrm>
            <a:off x="627334" y="4056579"/>
            <a:ext cx="2419717" cy="2151725"/>
          </a:xfrm>
        </p:spPr>
        <p:txBody>
          <a:bodyPr anchor="ctr" anchorCtr="0">
            <a:noAutofit/>
          </a:bodyPr>
          <a:lstStyle>
            <a:lvl1pPr marL="0" indent="0" algn="ctr">
              <a:buNone/>
              <a:defRPr sz="2352"/>
            </a:lvl1pPr>
          </a:lstStyle>
          <a:p>
            <a:pPr lvl="0"/>
            <a:r>
              <a:rPr lang="en-US"/>
              <a:t>Click to insert graphic</a:t>
            </a:r>
          </a:p>
        </p:txBody>
      </p:sp>
      <p:sp>
        <p:nvSpPr>
          <p:cNvPr id="22" name="Content Placeholder 21"/>
          <p:cNvSpPr>
            <a:spLocks noGrp="1"/>
          </p:cNvSpPr>
          <p:nvPr>
            <p:ph sz="quarter" idx="15" hasCustomPrompt="1"/>
          </p:nvPr>
        </p:nvSpPr>
        <p:spPr>
          <a:xfrm>
            <a:off x="3465273" y="4658914"/>
            <a:ext cx="2419717" cy="947054"/>
          </a:xfrm>
        </p:spPr>
        <p:txBody>
          <a:bodyPr anchor="ctr" anchorCtr="0"/>
          <a:lstStyle>
            <a:lvl1pPr marL="0" indent="0" algn="ctr">
              <a:buNone/>
              <a:defRPr sz="2352"/>
            </a:lvl1pPr>
          </a:lstStyle>
          <a:p>
            <a:pPr lvl="0"/>
            <a:r>
              <a:rPr lang="en-US"/>
              <a:t>Click to insert graphic</a:t>
            </a:r>
          </a:p>
        </p:txBody>
      </p:sp>
      <p:sp>
        <p:nvSpPr>
          <p:cNvPr id="24" name="Content Placeholder 23"/>
          <p:cNvSpPr>
            <a:spLocks noGrp="1"/>
          </p:cNvSpPr>
          <p:nvPr>
            <p:ph sz="quarter" idx="16" hasCustomPrompt="1"/>
          </p:nvPr>
        </p:nvSpPr>
        <p:spPr>
          <a:xfrm>
            <a:off x="6303212" y="4658914"/>
            <a:ext cx="2419717" cy="947054"/>
          </a:xfrm>
        </p:spPr>
        <p:txBody>
          <a:bodyPr anchor="ctr" anchorCtr="0"/>
          <a:lstStyle>
            <a:lvl1pPr marL="0" indent="0" algn="ctr">
              <a:buNone/>
              <a:defRPr sz="2352"/>
            </a:lvl1pPr>
          </a:lstStyle>
          <a:p>
            <a:pPr lvl="0"/>
            <a:r>
              <a:rPr lang="en-US"/>
              <a:t>Click to insert graphic</a:t>
            </a:r>
          </a:p>
        </p:txBody>
      </p:sp>
      <p:sp>
        <p:nvSpPr>
          <p:cNvPr id="26" name="Content Placeholder 25"/>
          <p:cNvSpPr>
            <a:spLocks noGrp="1"/>
          </p:cNvSpPr>
          <p:nvPr>
            <p:ph sz="quarter" idx="17" hasCustomPrompt="1"/>
          </p:nvPr>
        </p:nvSpPr>
        <p:spPr>
          <a:xfrm>
            <a:off x="9141152" y="4658914"/>
            <a:ext cx="2419717" cy="947054"/>
          </a:xfrm>
        </p:spPr>
        <p:txBody>
          <a:bodyPr anchor="ctr" anchorCtr="0"/>
          <a:lstStyle>
            <a:lvl1pPr marL="0" indent="0" algn="ctr">
              <a:buNone/>
              <a:defRPr sz="2352"/>
            </a:lvl1pPr>
          </a:lstStyle>
          <a:p>
            <a:pPr lvl="0"/>
            <a:r>
              <a:rPr lang="en-US"/>
              <a:t>Click to insert graphic</a:t>
            </a:r>
          </a:p>
        </p:txBody>
      </p:sp>
    </p:spTree>
    <p:extLst>
      <p:ext uri="{BB962C8B-B14F-4D97-AF65-F5344CB8AC3E}">
        <p14:creationId xmlns:p14="http://schemas.microsoft.com/office/powerpoint/2010/main" val="19587721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170" y="289511"/>
            <a:ext cx="11652805"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1595" y="1277280"/>
            <a:ext cx="3943242" cy="1703449"/>
          </a:xfrm>
        </p:spPr>
        <p:txBody>
          <a:bodyPr anchor="ctr" anchorCtr="0">
            <a:noAutofit/>
          </a:bodyPr>
          <a:lstStyle>
            <a:lvl1pPr marL="99578" indent="-99578" algn="l">
              <a:spcBef>
                <a:spcPts val="1176"/>
              </a:spcBef>
              <a:buNone/>
              <a:defRPr sz="1764" baseline="0">
                <a:latin typeface="+mn-lt"/>
              </a:defRPr>
            </a:lvl1pPr>
            <a:lvl2pPr marL="99578" indent="0" algn="l">
              <a:spcBef>
                <a:spcPts val="1176"/>
              </a:spcBef>
              <a:buFont typeface="Segoe UI" panose="020B0502040204020203" pitchFamily="34" charset="0"/>
              <a:buChar char="—"/>
              <a:defRPr sz="1372" baseline="0">
                <a:gradFill>
                  <a:gsLst>
                    <a:gs pos="1250">
                      <a:schemeClr val="accent1"/>
                    </a:gs>
                    <a:gs pos="100000">
                      <a:schemeClr val="accent1"/>
                    </a:gs>
                  </a:gsLst>
                  <a:lin ang="5400000" scaled="0"/>
                </a:gradFill>
                <a:latin typeface="+mj-lt"/>
              </a:defRPr>
            </a:lvl2pPr>
            <a:lvl3pPr marL="558572" indent="0">
              <a:buNone/>
              <a:defRPr/>
            </a:lvl3pPr>
            <a:lvl4pPr>
              <a:defRPr/>
            </a:lvl4pPr>
            <a:lvl5pPr>
              <a:defRPr/>
            </a:lvl5pPr>
          </a:lstStyle>
          <a:p>
            <a:pPr lvl="0"/>
            <a:r>
              <a:rPr lang="en-US"/>
              <a:t>“Click to type quote here. (Include quote marks.)”</a:t>
            </a:r>
          </a:p>
          <a:p>
            <a:pPr lvl="1"/>
            <a:r>
              <a:rPr lang="en-US"/>
              <a:t>Second level for quote’s credit</a:t>
            </a:r>
          </a:p>
        </p:txBody>
      </p:sp>
      <p:sp>
        <p:nvSpPr>
          <p:cNvPr id="13" name="Content Placeholder 12"/>
          <p:cNvSpPr>
            <a:spLocks noGrp="1"/>
          </p:cNvSpPr>
          <p:nvPr>
            <p:ph sz="quarter" idx="11" hasCustomPrompt="1"/>
          </p:nvPr>
        </p:nvSpPr>
        <p:spPr>
          <a:xfrm>
            <a:off x="2061595" y="3070364"/>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6" name="Content Placeholder 15"/>
          <p:cNvSpPr>
            <a:spLocks noGrp="1"/>
          </p:cNvSpPr>
          <p:nvPr>
            <p:ph sz="quarter" idx="12" hasCustomPrompt="1"/>
          </p:nvPr>
        </p:nvSpPr>
        <p:spPr>
          <a:xfrm>
            <a:off x="2061595" y="4863448"/>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8" name="Content Placeholder 17"/>
          <p:cNvSpPr>
            <a:spLocks noGrp="1"/>
          </p:cNvSpPr>
          <p:nvPr>
            <p:ph sz="quarter" idx="13" hasCustomPrompt="1"/>
          </p:nvPr>
        </p:nvSpPr>
        <p:spPr>
          <a:xfrm>
            <a:off x="7976419" y="1277280"/>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0" name="Content Placeholder 19"/>
          <p:cNvSpPr>
            <a:spLocks noGrp="1"/>
          </p:cNvSpPr>
          <p:nvPr>
            <p:ph sz="quarter" idx="14" hasCustomPrompt="1"/>
          </p:nvPr>
        </p:nvSpPr>
        <p:spPr>
          <a:xfrm>
            <a:off x="7978780" y="3070364"/>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2" name="Content Placeholder 21"/>
          <p:cNvSpPr>
            <a:spLocks noGrp="1"/>
          </p:cNvSpPr>
          <p:nvPr>
            <p:ph sz="quarter" idx="15" hasCustomPrompt="1"/>
          </p:nvPr>
        </p:nvSpPr>
        <p:spPr>
          <a:xfrm>
            <a:off x="7976419" y="4863448"/>
            <a:ext cx="3943242" cy="1703449"/>
          </a:xfrm>
        </p:spPr>
        <p:txBody>
          <a:bodyPr anchor="ctr" anchorCtr="0">
            <a:noAutofit/>
          </a:bodyPr>
          <a:lstStyle>
            <a:lvl1pPr marL="99578" indent="-99578" algn="l">
              <a:spcBef>
                <a:spcPts val="1176"/>
              </a:spcBef>
              <a:buNone/>
              <a:defRPr sz="1764">
                <a:latin typeface="+mn-lt"/>
              </a:defRPr>
            </a:lvl1pPr>
            <a:lvl2pPr marL="9957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4" name="Content Placeholder 23"/>
          <p:cNvSpPr>
            <a:spLocks noGrp="1"/>
          </p:cNvSpPr>
          <p:nvPr>
            <p:ph sz="quarter" idx="16" hasCustomPrompt="1"/>
          </p:nvPr>
        </p:nvSpPr>
        <p:spPr>
          <a:xfrm>
            <a:off x="269232" y="1498395"/>
            <a:ext cx="1702764" cy="1272849"/>
          </a:xfrm>
        </p:spPr>
        <p:txBody>
          <a:bodyPr anchor="ctr" anchorCtr="0"/>
          <a:lstStyle>
            <a:lvl1pPr marL="0" indent="0" algn="ctr">
              <a:buNone/>
              <a:defRPr sz="2352"/>
            </a:lvl1pPr>
          </a:lstStyle>
          <a:p>
            <a:pPr lvl="0"/>
            <a:r>
              <a:rPr lang="en-US"/>
              <a:t>Click to insert graphic</a:t>
            </a:r>
          </a:p>
        </p:txBody>
      </p:sp>
      <p:sp>
        <p:nvSpPr>
          <p:cNvPr id="26" name="Content Placeholder 25"/>
          <p:cNvSpPr>
            <a:spLocks noGrp="1"/>
          </p:cNvSpPr>
          <p:nvPr>
            <p:ph sz="quarter" idx="17" hasCustomPrompt="1"/>
          </p:nvPr>
        </p:nvSpPr>
        <p:spPr>
          <a:xfrm>
            <a:off x="269232" y="3291479"/>
            <a:ext cx="1702764" cy="1272849"/>
          </a:xfrm>
        </p:spPr>
        <p:txBody>
          <a:bodyPr anchor="ctr" anchorCtr="0"/>
          <a:lstStyle>
            <a:lvl1pPr marL="0" indent="0" algn="ctr">
              <a:buNone/>
              <a:defRPr sz="2352"/>
            </a:lvl1pPr>
          </a:lstStyle>
          <a:p>
            <a:pPr lvl="0"/>
            <a:r>
              <a:rPr lang="en-US"/>
              <a:t>Click to insert graphic</a:t>
            </a:r>
          </a:p>
        </p:txBody>
      </p:sp>
      <p:sp>
        <p:nvSpPr>
          <p:cNvPr id="6" name="Content Placeholder 5"/>
          <p:cNvSpPr>
            <a:spLocks noGrp="1"/>
          </p:cNvSpPr>
          <p:nvPr>
            <p:ph sz="quarter" idx="18" hasCustomPrompt="1"/>
          </p:nvPr>
        </p:nvSpPr>
        <p:spPr>
          <a:xfrm>
            <a:off x="269232" y="4863448"/>
            <a:ext cx="1702764" cy="1703449"/>
          </a:xfrm>
        </p:spPr>
        <p:txBody>
          <a:bodyPr anchor="ctr" anchorCtr="0">
            <a:noAutofit/>
          </a:bodyPr>
          <a:lstStyle>
            <a:lvl1pPr marL="0" indent="0" algn="ctr">
              <a:buNone/>
              <a:defRPr sz="2352"/>
            </a:lvl1pPr>
          </a:lstStyle>
          <a:p>
            <a:pPr lvl="0"/>
            <a:r>
              <a:rPr lang="en-US"/>
              <a:t>Click to insert graphic</a:t>
            </a:r>
          </a:p>
        </p:txBody>
      </p:sp>
      <p:sp>
        <p:nvSpPr>
          <p:cNvPr id="9" name="Content Placeholder 8"/>
          <p:cNvSpPr>
            <a:spLocks noGrp="1"/>
          </p:cNvSpPr>
          <p:nvPr>
            <p:ph sz="quarter" idx="19" hasCustomPrompt="1"/>
          </p:nvPr>
        </p:nvSpPr>
        <p:spPr>
          <a:xfrm>
            <a:off x="6184030" y="1277280"/>
            <a:ext cx="1702764" cy="1703449"/>
          </a:xfrm>
        </p:spPr>
        <p:txBody>
          <a:bodyPr anchor="ctr" anchorCtr="0">
            <a:noAutofit/>
          </a:bodyPr>
          <a:lstStyle>
            <a:lvl1pPr marL="0" indent="0" algn="ctr">
              <a:buNone/>
              <a:defRPr sz="2352"/>
            </a:lvl1pPr>
          </a:lstStyle>
          <a:p>
            <a:pPr lvl="0"/>
            <a:r>
              <a:rPr lang="en-US"/>
              <a:t>Click to insert graphic</a:t>
            </a:r>
          </a:p>
        </p:txBody>
      </p:sp>
      <p:sp>
        <p:nvSpPr>
          <p:cNvPr id="12" name="Content Placeholder 11"/>
          <p:cNvSpPr>
            <a:spLocks noGrp="1"/>
          </p:cNvSpPr>
          <p:nvPr>
            <p:ph sz="quarter" idx="20" hasCustomPrompt="1"/>
          </p:nvPr>
        </p:nvSpPr>
        <p:spPr>
          <a:xfrm>
            <a:off x="6184030" y="3070364"/>
            <a:ext cx="1702764" cy="1703449"/>
          </a:xfrm>
        </p:spPr>
        <p:txBody>
          <a:bodyPr anchor="ctr" anchorCtr="0">
            <a:noAutofit/>
          </a:bodyPr>
          <a:lstStyle>
            <a:lvl1pPr marL="0" indent="0" algn="ctr">
              <a:buNone/>
              <a:defRPr sz="2352"/>
            </a:lvl1pPr>
          </a:lstStyle>
          <a:p>
            <a:pPr lvl="0"/>
            <a:r>
              <a:rPr lang="en-US"/>
              <a:t>Click to insert graphic</a:t>
            </a:r>
          </a:p>
        </p:txBody>
      </p:sp>
      <p:sp>
        <p:nvSpPr>
          <p:cNvPr id="17" name="Content Placeholder 16"/>
          <p:cNvSpPr>
            <a:spLocks noGrp="1"/>
          </p:cNvSpPr>
          <p:nvPr>
            <p:ph sz="quarter" idx="21" hasCustomPrompt="1"/>
          </p:nvPr>
        </p:nvSpPr>
        <p:spPr>
          <a:xfrm>
            <a:off x="6184030" y="4863448"/>
            <a:ext cx="1702764" cy="1703449"/>
          </a:xfrm>
        </p:spPr>
        <p:txBody>
          <a:bodyPr anchor="ctr" anchorCtr="0">
            <a:noAutofit/>
          </a:bodyPr>
          <a:lstStyle>
            <a:lvl1pPr marL="0" indent="0" algn="ctr">
              <a:buNone/>
              <a:defRPr sz="2352"/>
            </a:lvl1pPr>
          </a:lstStyle>
          <a:p>
            <a:pPr lvl="0"/>
            <a:r>
              <a:rPr lang="en-US"/>
              <a:t>Click to insert graphic</a:t>
            </a:r>
          </a:p>
        </p:txBody>
      </p:sp>
    </p:spTree>
    <p:extLst>
      <p:ext uri="{BB962C8B-B14F-4D97-AF65-F5344CB8AC3E}">
        <p14:creationId xmlns:p14="http://schemas.microsoft.com/office/powerpoint/2010/main" val="37862223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86"/>
            <a:ext cx="9856549" cy="1158793"/>
          </a:xfrm>
          <a:noFill/>
        </p:spPr>
        <p:txBody>
          <a:bodyPr tIns="91440" bIns="91440" anchor="t" anchorCtr="0">
            <a:spAutoFit/>
          </a:bodyPr>
          <a:lstStyle>
            <a:lvl1pPr>
              <a:defRPr sz="7057"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269170" y="3877277"/>
            <a:ext cx="9858106"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a:t>Speaker Name</a:t>
            </a:r>
          </a:p>
        </p:txBody>
      </p:sp>
    </p:spTree>
    <p:extLst>
      <p:ext uri="{BB962C8B-B14F-4D97-AF65-F5344CB8AC3E}">
        <p14:creationId xmlns:p14="http://schemas.microsoft.com/office/powerpoint/2010/main" val="3034979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331751103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084186"/>
            <a:ext cx="9856549" cy="1158793"/>
          </a:xfrm>
          <a:noFill/>
        </p:spPr>
        <p:txBody>
          <a:bodyPr tIns="91440" bIns="91440" anchor="t" anchorCtr="0">
            <a:spAutoFit/>
          </a:bodyPr>
          <a:lstStyle>
            <a:lvl1pPr>
              <a:defRPr lang="en-US" sz="7057"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extLst>
      <p:ext uri="{BB962C8B-B14F-4D97-AF65-F5344CB8AC3E}">
        <p14:creationId xmlns:p14="http://schemas.microsoft.com/office/powerpoint/2010/main" val="328588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79474395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277267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98010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158793"/>
          </a:xfrm>
          <a:noFill/>
        </p:spPr>
        <p:txBody>
          <a:bodyPr tIns="91440" bIns="91440" anchor="t" anchorCtr="0">
            <a:spAutoFit/>
          </a:bodyPr>
          <a:lstStyle>
            <a:lvl1pPr>
              <a:defRPr sz="7057"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658652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quare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532456"/>
            <a:ext cx="4794624"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noChangeAspect="1"/>
          </p:cNvSpPr>
          <p:nvPr>
            <p:ph type="pic" sz="quarter" idx="10"/>
          </p:nvPr>
        </p:nvSpPr>
        <p:spPr bwMode="ltGray">
          <a:xfrm>
            <a:off x="5332961" y="0"/>
            <a:ext cx="6855864"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77730974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quare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4721" y="2532456"/>
            <a:ext cx="4794624"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p:cNvSpPr>
          <p:nvPr>
            <p:ph type="pic" sz="quarter" idx="10"/>
          </p:nvPr>
        </p:nvSpPr>
        <p:spPr bwMode="ltGray">
          <a:xfrm>
            <a:off x="0" y="0"/>
            <a:ext cx="6855864"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85632786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quare Content Right Photo">
    <p:bg>
      <p:bgPr>
        <a:solidFill>
          <a:schemeClr val="bg1"/>
        </a:solidFill>
        <a:effectLst/>
      </p:bgPr>
    </p:bg>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6486" y="0"/>
            <a:ext cx="5332339"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268857" y="1187644"/>
            <a:ext cx="6273340" cy="2057102"/>
          </a:xfrm>
        </p:spPr>
        <p:txBody>
          <a:bodyPr/>
          <a:lstStyle>
            <a:lvl1pPr marL="0" indent="0">
              <a:buNone/>
              <a:defRPr sz="3136"/>
            </a:lvl1pPr>
            <a:lvl2pPr marL="224051" indent="-224051">
              <a:defRPr sz="2352"/>
            </a:lvl2pPr>
            <a:lvl3pPr marL="448102" indent="-224051">
              <a:defRPr sz="1960"/>
            </a:lvl3pPr>
            <a:lvl4pPr marL="614584" indent="-168038">
              <a:defRPr sz="1764"/>
            </a:lvl4pPr>
            <a:lvl5pPr marL="785734" indent="-171150">
              <a:defRPr sz="176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269170" y="289511"/>
            <a:ext cx="6273340" cy="899665"/>
          </a:xfrm>
        </p:spPr>
        <p:txBody>
          <a:bodyPr/>
          <a:lstStyle/>
          <a:p>
            <a:r>
              <a:rPr lang="en-US"/>
              <a:t>Click to edit title style</a:t>
            </a:r>
          </a:p>
        </p:txBody>
      </p:sp>
    </p:spTree>
    <p:extLst>
      <p:ext uri="{BB962C8B-B14F-4D97-AF65-F5344CB8AC3E}">
        <p14:creationId xmlns:p14="http://schemas.microsoft.com/office/powerpoint/2010/main" val="128849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quare Content Left Photo">
    <p:bg>
      <p:bgPr>
        <a:solidFill>
          <a:schemeClr val="bg1"/>
        </a:solidFill>
        <a:effectLst/>
      </p:bgPr>
    </p:bg>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2339"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6005" y="1187644"/>
            <a:ext cx="6273340" cy="2057102"/>
          </a:xfrm>
        </p:spPr>
        <p:txBody>
          <a:bodyPr/>
          <a:lstStyle>
            <a:lvl1pPr marL="0" indent="0">
              <a:buNone/>
              <a:defRPr sz="3136"/>
            </a:lvl1pPr>
            <a:lvl2pPr marL="224051" indent="-224051">
              <a:defRPr sz="2352"/>
            </a:lvl2pPr>
            <a:lvl3pPr marL="448102" indent="-224051">
              <a:defRPr sz="1960"/>
            </a:lvl3pPr>
            <a:lvl4pPr marL="614584" indent="-168038">
              <a:defRPr sz="1764"/>
            </a:lvl4pPr>
            <a:lvl5pPr marL="785734" indent="-171150">
              <a:defRPr sz="176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6005" y="289511"/>
            <a:ext cx="6273340" cy="899665"/>
          </a:xfrm>
        </p:spPr>
        <p:txBody>
          <a:bodyPr/>
          <a:lstStyle/>
          <a:p>
            <a:r>
              <a:rPr lang="en-US"/>
              <a:t>Click to edit title style</a:t>
            </a:r>
          </a:p>
        </p:txBody>
      </p:sp>
    </p:spTree>
    <p:extLst>
      <p:ext uri="{BB962C8B-B14F-4D97-AF65-F5344CB8AC3E}">
        <p14:creationId xmlns:p14="http://schemas.microsoft.com/office/powerpoint/2010/main" val="3984299476"/>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05870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a:solidFill>
                  <a:schemeClr val="tx2"/>
                </a:solidFill>
              </a:defRPr>
            </a:lvl1pPr>
          </a:lstStyle>
          <a:p>
            <a:r>
              <a:rPr lang="en-US"/>
              <a:t>Click to edit Master title style</a:t>
            </a:r>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390689285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26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1"/>
            <a:ext cx="11650487"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57"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3" indent="0">
              <a:buNone/>
              <a:defRPr sz="274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53" indent="0">
              <a:buNone/>
              <a:defRPr sz="2352">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82" indent="0">
              <a:buNone/>
              <a:defRPr sz="2352">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4285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88203"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448096" y="1725569"/>
            <a:ext cx="5377148" cy="2600001"/>
          </a:xfrm>
          <a:solidFill>
            <a:schemeClr val="accent1">
              <a:alpha val="85000"/>
            </a:schemeClr>
          </a:solidFill>
        </p:spPr>
        <p:txBody>
          <a:bodyPr anchor="ctr" anchorCtr="0">
            <a:noAutofit/>
          </a:bodyPr>
          <a:lstStyle>
            <a:lvl1pPr marL="0" indent="0">
              <a:buNone/>
              <a:defRPr sz="2352">
                <a:latin typeface="+mn-lt"/>
              </a:defRPr>
            </a:lvl1pPr>
          </a:lstStyle>
          <a:p>
            <a:pPr lvl="0"/>
            <a:r>
              <a:rPr lang="en-US"/>
              <a:t>Quote text.</a:t>
            </a:r>
          </a:p>
        </p:txBody>
      </p:sp>
      <p:sp>
        <p:nvSpPr>
          <p:cNvPr id="8" name="Picture Placeholder 7"/>
          <p:cNvSpPr>
            <a:spLocks noGrp="1"/>
          </p:cNvSpPr>
          <p:nvPr>
            <p:ph type="pic" sz="quarter" idx="11" hasCustomPrompt="1"/>
          </p:nvPr>
        </p:nvSpPr>
        <p:spPr>
          <a:xfrm>
            <a:off x="448468" y="470411"/>
            <a:ext cx="107543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448096" y="4504851"/>
            <a:ext cx="5377148" cy="539828"/>
          </a:xfrm>
        </p:spPr>
        <p:txBody>
          <a:bodyPr/>
          <a:lstStyle>
            <a:lvl1pPr marL="0" indent="0">
              <a:buNone/>
              <a:defRPr sz="1764"/>
            </a:lvl1pPr>
          </a:lstStyle>
          <a:p>
            <a:pPr lvl="0"/>
            <a:r>
              <a:rPr lang="en-US"/>
              <a:t>Quote source credit</a:t>
            </a:r>
          </a:p>
        </p:txBody>
      </p:sp>
      <p:sp>
        <p:nvSpPr>
          <p:cNvPr id="16" name="Title 15"/>
          <p:cNvSpPr>
            <a:spLocks noGrp="1"/>
          </p:cNvSpPr>
          <p:nvPr>
            <p:ph type="title"/>
          </p:nvPr>
        </p:nvSpPr>
        <p:spPr>
          <a:xfrm>
            <a:off x="2942" y="5132429"/>
            <a:ext cx="12185260"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3291637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88203"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6363208" y="1725569"/>
            <a:ext cx="5377148" cy="2600001"/>
          </a:xfrm>
          <a:solidFill>
            <a:schemeClr val="accent1">
              <a:alpha val="85000"/>
            </a:schemeClr>
          </a:solidFill>
        </p:spPr>
        <p:txBody>
          <a:bodyPr anchor="ctr" anchorCtr="0">
            <a:noAutofit/>
          </a:bodyPr>
          <a:lstStyle>
            <a:lvl1pPr marL="0" indent="0">
              <a:buNone/>
              <a:defRPr sz="2352">
                <a:latin typeface="+mn-lt"/>
              </a:defRPr>
            </a:lvl1pPr>
          </a:lstStyle>
          <a:p>
            <a:pPr lvl="0"/>
            <a:r>
              <a:rPr lang="en-US"/>
              <a:t>Quote text.</a:t>
            </a:r>
          </a:p>
        </p:txBody>
      </p:sp>
      <p:sp>
        <p:nvSpPr>
          <p:cNvPr id="8" name="Picture Placeholder 7"/>
          <p:cNvSpPr>
            <a:spLocks noGrp="1"/>
          </p:cNvSpPr>
          <p:nvPr>
            <p:ph type="pic" sz="quarter" idx="11" hasCustomPrompt="1"/>
          </p:nvPr>
        </p:nvSpPr>
        <p:spPr>
          <a:xfrm>
            <a:off x="10664926" y="470411"/>
            <a:ext cx="107543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6363208" y="4504851"/>
            <a:ext cx="5377148" cy="539828"/>
          </a:xfrm>
        </p:spPr>
        <p:txBody>
          <a:bodyPr/>
          <a:lstStyle>
            <a:lvl1pPr marL="0" indent="0" algn="r">
              <a:buNone/>
              <a:defRPr sz="1764"/>
            </a:lvl1pPr>
          </a:lstStyle>
          <a:p>
            <a:pPr lvl="0"/>
            <a:r>
              <a:rPr lang="en-US"/>
              <a:t>Quote source credit</a:t>
            </a:r>
          </a:p>
        </p:txBody>
      </p:sp>
      <p:sp>
        <p:nvSpPr>
          <p:cNvPr id="16" name="Title 15"/>
          <p:cNvSpPr>
            <a:spLocks noGrp="1"/>
          </p:cNvSpPr>
          <p:nvPr>
            <p:ph type="title"/>
          </p:nvPr>
        </p:nvSpPr>
        <p:spPr>
          <a:xfrm>
            <a:off x="2942" y="5132429"/>
            <a:ext cx="12185260"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300934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3339" y="291101"/>
            <a:ext cx="5646006" cy="1972414"/>
          </a:xfrm>
          <a:solidFill>
            <a:schemeClr val="accent6"/>
          </a:solidFill>
        </p:spPr>
        <p:txBody>
          <a:bodyPr lIns="2560320" tIns="146304" rIns="182880" bIns="146304" anchor="ctr"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3339" y="4594505"/>
            <a:ext cx="5646006" cy="1972414"/>
          </a:xfrm>
          <a:solidFill>
            <a:schemeClr val="accent6"/>
          </a:solidFill>
        </p:spPr>
        <p:txBody>
          <a:bodyPr lIns="2560320" tIns="91440" rIns="91440" bIns="91440" anchor="ctr"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857" y="1904860"/>
            <a:ext cx="5646006" cy="3765518"/>
          </a:xfrm>
        </p:spPr>
        <p:txBody>
          <a:bodyPr lIns="182880" tIns="146304" rIns="182880" bIns="146304">
            <a:noAutofit/>
          </a:bodyPr>
          <a:lstStyle>
            <a:lvl1pPr marL="224051" indent="-224051">
              <a:defRPr sz="2744"/>
            </a:lvl1pPr>
            <a:lvl2pPr marL="448102" indent="-224051">
              <a:defRPr sz="1960"/>
            </a:lvl2pPr>
            <a:lvl3pPr marL="619252" indent="-171150">
              <a:defRPr sz="1764"/>
            </a:lvl3pPr>
            <a:lvl4pPr marL="784178" indent="-168038">
              <a:defRPr sz="1568"/>
            </a:lvl4pPr>
            <a:lvl5pPr marL="955328" indent="-171150">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6273339" y="2442803"/>
            <a:ext cx="5646006" cy="1972414"/>
          </a:xfrm>
          <a:solidFill>
            <a:schemeClr val="accent6"/>
          </a:solidFill>
        </p:spPr>
        <p:txBody>
          <a:bodyPr lIns="2560320" tIns="91440" rIns="91440" bIns="91440" anchor="ctr"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3339" y="291101"/>
            <a:ext cx="241971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3" name="Text Placeholder 10"/>
          <p:cNvSpPr>
            <a:spLocks noGrp="1"/>
          </p:cNvSpPr>
          <p:nvPr>
            <p:ph type="body" sz="quarter" idx="27" hasCustomPrompt="1"/>
          </p:nvPr>
        </p:nvSpPr>
        <p:spPr>
          <a:xfrm>
            <a:off x="6273339" y="2442803"/>
            <a:ext cx="241971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4" name="Text Placeholder 10"/>
          <p:cNvSpPr>
            <a:spLocks noGrp="1"/>
          </p:cNvSpPr>
          <p:nvPr>
            <p:ph type="body" sz="quarter" idx="28" hasCustomPrompt="1"/>
          </p:nvPr>
        </p:nvSpPr>
        <p:spPr>
          <a:xfrm>
            <a:off x="6273339" y="4594505"/>
            <a:ext cx="241971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22" name="Text Placeholder 4"/>
          <p:cNvSpPr>
            <a:spLocks noGrp="1"/>
          </p:cNvSpPr>
          <p:nvPr>
            <p:ph type="body" sz="quarter" idx="19"/>
          </p:nvPr>
        </p:nvSpPr>
        <p:spPr>
          <a:xfrm>
            <a:off x="268857" y="6081380"/>
            <a:ext cx="564600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170" y="289509"/>
            <a:ext cx="5646006" cy="1613794"/>
          </a:xfrm>
        </p:spPr>
        <p:txBody>
          <a:bodyPr/>
          <a:lstStyle/>
          <a:p>
            <a:r>
              <a:rPr lang="en-US"/>
              <a:t>Click to edit Master title style</a:t>
            </a:r>
          </a:p>
        </p:txBody>
      </p:sp>
    </p:spTree>
    <p:extLst>
      <p:ext uri="{BB962C8B-B14F-4D97-AF65-F5344CB8AC3E}">
        <p14:creationId xmlns:p14="http://schemas.microsoft.com/office/powerpoint/2010/main" val="267718821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3340" y="1008336"/>
            <a:ext cx="2778193" cy="2375863"/>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171150" marR="0" indent="-171150"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175"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01"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3340" y="4191034"/>
            <a:ext cx="2778193" cy="2375863"/>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171150" marR="0" indent="-171150"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175"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01"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857" y="1904861"/>
            <a:ext cx="5646006" cy="3765518"/>
          </a:xfrm>
        </p:spPr>
        <p:txBody>
          <a:bodyPr lIns="182880" tIns="146304" rIns="182880" bIns="146304">
            <a:noAutofit/>
          </a:bodyPr>
          <a:lstStyle>
            <a:lvl1pPr marL="224051" indent="-224051">
              <a:defRPr sz="2744"/>
            </a:lvl1pPr>
            <a:lvl2pPr marL="448102" indent="-224051">
              <a:defRPr sz="1960"/>
            </a:lvl2pPr>
            <a:lvl3pPr marL="619252" indent="-171150">
              <a:defRPr sz="1764"/>
            </a:lvl3pPr>
            <a:lvl4pPr marL="784178" indent="-168038">
              <a:defRPr sz="1568"/>
            </a:lvl4pPr>
            <a:lvl5pPr marL="955328" indent="-171150">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1429" y="1008336"/>
            <a:ext cx="2778193" cy="2375863"/>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rgbClr val="2F2F2F"/>
                    </a:gs>
                    <a:gs pos="0">
                      <a:srgbClr val="2F2F2F"/>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rgbClr val="2F2F2F"/>
                    </a:gs>
                    <a:gs pos="0">
                      <a:srgbClr val="2F2F2F"/>
                    </a:gs>
                  </a:gsLst>
                  <a:lin ang="5400000" scaled="0"/>
                </a:gradFill>
              </a:defRPr>
            </a:lvl2pPr>
            <a:lvl3pPr marL="171150" marR="0" indent="-171150" algn="l" defTabSz="457019"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175"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01" marR="0" indent="-112025" algn="l" defTabSz="457019"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3340" y="289509"/>
            <a:ext cx="2778193"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4">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1429" y="289509"/>
            <a:ext cx="2778193"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4">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3340" y="3473800"/>
            <a:ext cx="2778193"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4">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857" y="6081380"/>
            <a:ext cx="564600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1429" y="3473800"/>
            <a:ext cx="2778193" cy="717242"/>
          </a:xfrm>
          <a:solidFill>
            <a:schemeClr val="accent6"/>
          </a:solidFill>
        </p:spPr>
        <p:txBody>
          <a:bodyPr lIns="182880" tIns="146304" rIns="182880" bIns="146304" anchor="ctr" anchorCtr="0">
            <a:noAutofit/>
          </a:bodyPr>
          <a:lstStyle>
            <a:lvl1pPr marL="0" indent="0">
              <a:buNone/>
              <a:defRPr sz="2744">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1429" y="4191034"/>
            <a:ext cx="2778193" cy="2375863"/>
          </a:xfrm>
          <a:solidFill>
            <a:srgbClr val="FFFFFF"/>
          </a:solidFill>
        </p:spPr>
        <p:txBody>
          <a:bodyPr lIns="182880" tIns="146304" rIns="182880" bIns="146304">
            <a:noAutofit/>
          </a:bodyPr>
          <a:lstStyle>
            <a:lvl1pPr marL="0" indent="0">
              <a:buNone/>
              <a:defRPr sz="1960" b="0" baseline="0">
                <a:gradFill>
                  <a:gsLst>
                    <a:gs pos="1250">
                      <a:srgbClr val="2F2F2F"/>
                    </a:gs>
                    <a:gs pos="100000">
                      <a:srgbClr val="2F2F2F"/>
                    </a:gs>
                  </a:gsLst>
                  <a:lin ang="5400000" scaled="0"/>
                </a:gradFill>
                <a:latin typeface="+mj-lt"/>
              </a:defRPr>
            </a:lvl1pPr>
            <a:lvl2pPr marL="0" indent="0">
              <a:buNone/>
              <a:defRPr sz="1764">
                <a:gradFill>
                  <a:gsLst>
                    <a:gs pos="1250">
                      <a:srgbClr val="2F2F2F"/>
                    </a:gs>
                    <a:gs pos="100000">
                      <a:srgbClr val="2F2F2F"/>
                    </a:gs>
                  </a:gsLst>
                  <a:lin ang="5400000" scaled="0"/>
                </a:gradFill>
              </a:defRPr>
            </a:lvl2pPr>
            <a:lvl3pPr marL="171150" indent="-171150">
              <a:defRPr sz="1568">
                <a:gradFill>
                  <a:gsLst>
                    <a:gs pos="1250">
                      <a:srgbClr val="2F2F2F"/>
                    </a:gs>
                    <a:gs pos="100000">
                      <a:srgbClr val="2F2F2F"/>
                    </a:gs>
                  </a:gsLst>
                  <a:lin ang="5400000" scaled="0"/>
                </a:gradFill>
              </a:defRPr>
            </a:lvl3pPr>
            <a:lvl4pPr marL="283175" indent="-112025">
              <a:defRPr sz="1372">
                <a:gradFill>
                  <a:gsLst>
                    <a:gs pos="1250">
                      <a:srgbClr val="2F2F2F"/>
                    </a:gs>
                    <a:gs pos="100000">
                      <a:srgbClr val="2F2F2F"/>
                    </a:gs>
                  </a:gsLst>
                  <a:lin ang="5400000" scaled="0"/>
                </a:gradFill>
              </a:defRPr>
            </a:lvl4pPr>
            <a:lvl5pPr marL="395201" indent="-112025">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170" y="289509"/>
            <a:ext cx="5646006" cy="1613794"/>
          </a:xfrm>
        </p:spPr>
        <p:txBody>
          <a:bodyPr/>
          <a:lstStyle/>
          <a:p>
            <a:r>
              <a:rPr lang="en-US"/>
              <a:t>Click to edit Master title style</a:t>
            </a:r>
          </a:p>
        </p:txBody>
      </p:sp>
    </p:spTree>
    <p:extLst>
      <p:ext uri="{BB962C8B-B14F-4D97-AF65-F5344CB8AC3E}">
        <p14:creationId xmlns:p14="http://schemas.microsoft.com/office/powerpoint/2010/main" val="2728690034"/>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3340" y="289510"/>
            <a:ext cx="2778193" cy="3093104"/>
          </a:xfrm>
          <a:solidFill>
            <a:schemeClr val="accent6"/>
          </a:solidFill>
        </p:spPr>
        <p:txBody>
          <a:bodyPr lIns="182880" tIns="146304" rIns="182880" bIns="146304">
            <a:noAutofit/>
          </a:bodyPr>
          <a:lstStyle>
            <a:lvl1pPr marL="0" indent="0">
              <a:buNone/>
              <a:defRPr sz="2744" baseline="0">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8038">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857" y="1904861"/>
            <a:ext cx="5646006" cy="3765518"/>
          </a:xfrm>
        </p:spPr>
        <p:txBody>
          <a:bodyPr lIns="182880" tIns="146304" rIns="182880" bIns="146304">
            <a:noAutofit/>
          </a:bodyPr>
          <a:lstStyle>
            <a:lvl1pPr marL="224051" indent="-224051">
              <a:defRPr sz="2744"/>
            </a:lvl1pPr>
            <a:lvl2pPr marL="448102" indent="-224051">
              <a:defRPr sz="1960"/>
            </a:lvl2pPr>
            <a:lvl3pPr marL="619252" indent="-171150">
              <a:defRPr sz="1764"/>
            </a:lvl3pPr>
            <a:lvl4pPr marL="784178" indent="-168038">
              <a:defRPr sz="1568"/>
            </a:lvl4pPr>
            <a:lvl5pPr marL="955328" indent="-171150">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68857" y="6081380"/>
            <a:ext cx="564600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1429" y="289510"/>
            <a:ext cx="2778193" cy="3093104"/>
          </a:xfrm>
          <a:solidFill>
            <a:schemeClr val="accent6"/>
          </a:solidFill>
        </p:spPr>
        <p:txBody>
          <a:bodyPr lIns="182880" tIns="146304" rIns="182880" bIns="146304">
            <a:noAutofit/>
          </a:bodyPr>
          <a:lstStyle>
            <a:lvl1pPr marL="0" indent="0">
              <a:buNone/>
              <a:defRPr sz="2744">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8038">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36" hasCustomPrompt="1"/>
          </p:nvPr>
        </p:nvSpPr>
        <p:spPr>
          <a:xfrm>
            <a:off x="6273340" y="3473793"/>
            <a:ext cx="2778193" cy="3093104"/>
          </a:xfrm>
          <a:solidFill>
            <a:schemeClr val="accent6"/>
          </a:solidFill>
        </p:spPr>
        <p:txBody>
          <a:bodyPr lIns="182880" tIns="146304" rIns="182880" bIns="146304">
            <a:noAutofit/>
          </a:bodyPr>
          <a:lstStyle>
            <a:lvl1pPr marL="0" indent="0">
              <a:buNone/>
              <a:defRPr sz="2744">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4926">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37" hasCustomPrompt="1"/>
          </p:nvPr>
        </p:nvSpPr>
        <p:spPr>
          <a:xfrm>
            <a:off x="9141429" y="3473793"/>
            <a:ext cx="2778193" cy="3093104"/>
          </a:xfrm>
          <a:solidFill>
            <a:schemeClr val="accent6"/>
          </a:solidFill>
        </p:spPr>
        <p:txBody>
          <a:bodyPr lIns="182880" tIns="146304" rIns="182880" bIns="146304">
            <a:noAutofit/>
          </a:bodyPr>
          <a:lstStyle>
            <a:lvl1pPr marL="0" indent="0">
              <a:buNone/>
              <a:defRPr sz="2744">
                <a:gradFill>
                  <a:gsLst>
                    <a:gs pos="100000">
                      <a:schemeClr val="accent1"/>
                    </a:gs>
                    <a:gs pos="0">
                      <a:schemeClr val="accent1"/>
                    </a:gs>
                  </a:gsLst>
                  <a:lin ang="5400000" scaled="0"/>
                </a:gradFill>
              </a:defRPr>
            </a:lvl1pPr>
            <a:lvl2pPr marL="0" indent="0">
              <a:buNone/>
              <a:defRPr sz="1960">
                <a:gradFill>
                  <a:gsLst>
                    <a:gs pos="1250">
                      <a:srgbClr val="2F2F2F"/>
                    </a:gs>
                    <a:gs pos="100000">
                      <a:srgbClr val="2F2F2F"/>
                    </a:gs>
                  </a:gsLst>
                  <a:lin ang="5400000" scaled="0"/>
                </a:gradFill>
              </a:defRPr>
            </a:lvl2pPr>
            <a:lvl3pPr marL="171150" indent="-171150">
              <a:defRPr sz="1764">
                <a:gradFill>
                  <a:gsLst>
                    <a:gs pos="1250">
                      <a:srgbClr val="2F2F2F"/>
                    </a:gs>
                    <a:gs pos="100000">
                      <a:srgbClr val="2F2F2F"/>
                    </a:gs>
                  </a:gsLst>
                  <a:lin ang="5400000" scaled="0"/>
                </a:gradFill>
              </a:defRPr>
            </a:lvl3pPr>
            <a:lvl4pPr marL="336076" indent="-164926">
              <a:defRPr sz="1568">
                <a:gradFill>
                  <a:gsLst>
                    <a:gs pos="1250">
                      <a:srgbClr val="2F2F2F"/>
                    </a:gs>
                    <a:gs pos="100000">
                      <a:srgbClr val="2F2F2F"/>
                    </a:gs>
                  </a:gsLst>
                  <a:lin ang="5400000" scaled="0"/>
                </a:gradFill>
              </a:defRPr>
            </a:lvl4pPr>
            <a:lvl5pPr marL="507226" indent="-171150">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170" y="289509"/>
            <a:ext cx="5646006" cy="1613794"/>
          </a:xfrm>
        </p:spPr>
        <p:txBody>
          <a:bodyPr/>
          <a:lstStyle/>
          <a:p>
            <a:r>
              <a:rPr lang="en-US"/>
              <a:t>Click to edit Master title style</a:t>
            </a:r>
          </a:p>
        </p:txBody>
      </p:sp>
    </p:spTree>
    <p:extLst>
      <p:ext uri="{BB962C8B-B14F-4D97-AF65-F5344CB8AC3E}">
        <p14:creationId xmlns:p14="http://schemas.microsoft.com/office/powerpoint/2010/main" val="178618460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232" y="3428999"/>
            <a:ext cx="3764004" cy="2241380"/>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chemeClr val="tx1"/>
                    </a:gs>
                    <a:gs pos="0">
                      <a:schemeClr val="tx1"/>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chemeClr val="tx1"/>
                    </a:gs>
                    <a:gs pos="0">
                      <a:schemeClr val="tx1"/>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8157971" y="3428999"/>
            <a:ext cx="3764004" cy="2241380"/>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chemeClr val="tx1"/>
                    </a:gs>
                    <a:gs pos="0">
                      <a:schemeClr val="tx1"/>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chemeClr val="tx1"/>
                    </a:gs>
                    <a:gs pos="0">
                      <a:schemeClr val="tx1"/>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9170" y="1187642"/>
            <a:ext cx="11650488" cy="1344828"/>
          </a:xfrm>
        </p:spPr>
        <p:txBody>
          <a:bodyPr lIns="146304" tIns="91440" rIns="146304" bIns="91440">
            <a:noAutofit/>
          </a:bodyPr>
          <a:lstStyle>
            <a:lvl1pPr marL="0" indent="0">
              <a:buNone/>
              <a:defRPr sz="3136"/>
            </a:lvl1pPr>
            <a:lvl2pPr marL="0" indent="0">
              <a:buNone/>
              <a:defRPr sz="2352"/>
            </a:lvl2pPr>
            <a:lvl3pPr marL="224051" indent="-224051">
              <a:defRPr sz="1960"/>
            </a:lvl3pPr>
            <a:lvl4pPr marL="448102" indent="-220939">
              <a:defRPr sz="1960"/>
            </a:lvl4pPr>
            <a:lvl5pPr marL="672153" indent="-224051">
              <a:defRPr sz="1960"/>
            </a:lvl5pPr>
          </a:lstStyle>
          <a:p>
            <a:pPr lvl="0"/>
            <a:r>
              <a:rPr lang="en-US"/>
              <a:t>Click to edit Master text styles</a:t>
            </a:r>
          </a:p>
          <a:p>
            <a:pPr lvl="1"/>
            <a:r>
              <a:rPr lang="en-US"/>
              <a:t>Second level</a:t>
            </a:r>
          </a:p>
          <a:p>
            <a:pPr lvl="2"/>
            <a:r>
              <a:rPr lang="en-US"/>
              <a:t>Third level</a:t>
            </a:r>
          </a:p>
        </p:txBody>
      </p:sp>
      <p:sp>
        <p:nvSpPr>
          <p:cNvPr id="19" name="Text Placeholder 4"/>
          <p:cNvSpPr>
            <a:spLocks noGrp="1"/>
          </p:cNvSpPr>
          <p:nvPr>
            <p:ph type="body" sz="quarter" idx="25" hasCustomPrompt="1"/>
          </p:nvPr>
        </p:nvSpPr>
        <p:spPr>
          <a:xfrm>
            <a:off x="4213602" y="3428999"/>
            <a:ext cx="3764004" cy="2241380"/>
          </a:xfrm>
          <a:solidFill>
            <a:srgbClr val="FFFFFF"/>
          </a:solidFill>
        </p:spPr>
        <p:txBody>
          <a:bodyPr lIns="182880" tIns="146304" rIns="182880" bIns="146304" anchor="t" anchorCtr="0">
            <a:noAutofit/>
          </a:bodyPr>
          <a:lstStyle>
            <a:lvl1pPr marL="0" marR="0" indent="0" algn="l" defTabSz="457019" rtl="0" eaLnBrk="1" fontAlgn="auto" latinLnBrk="0" hangingPunct="1">
              <a:lnSpc>
                <a:spcPct val="90000"/>
              </a:lnSpc>
              <a:spcBef>
                <a:spcPts val="294"/>
              </a:spcBef>
              <a:spcAft>
                <a:spcPts val="0"/>
              </a:spcAft>
              <a:buClrTx/>
              <a:buSzTx/>
              <a:buFont typeface="Arial"/>
              <a:buNone/>
              <a:tabLst/>
              <a:defRPr sz="1960">
                <a:gradFill>
                  <a:gsLst>
                    <a:gs pos="100000">
                      <a:schemeClr val="tx1"/>
                    </a:gs>
                    <a:gs pos="0">
                      <a:schemeClr val="tx1"/>
                    </a:gs>
                  </a:gsLst>
                  <a:lin ang="5400000" scaled="0"/>
                </a:gradFill>
                <a:latin typeface="+mj-lt"/>
                <a:cs typeface="Segoe UI Bold"/>
              </a:defRPr>
            </a:lvl1pPr>
            <a:lvl2pPr marL="0" marR="0" indent="0" algn="l" defTabSz="457019" rtl="0" eaLnBrk="1" fontAlgn="auto" latinLnBrk="0" hangingPunct="1">
              <a:lnSpc>
                <a:spcPct val="90000"/>
              </a:lnSpc>
              <a:spcBef>
                <a:spcPts val="294"/>
              </a:spcBef>
              <a:spcAft>
                <a:spcPts val="0"/>
              </a:spcAft>
              <a:buClrTx/>
              <a:buSzTx/>
              <a:buFont typeface="Arial"/>
              <a:buNone/>
              <a:tabLst/>
              <a:defRPr sz="1764">
                <a:gradFill>
                  <a:gsLst>
                    <a:gs pos="100000">
                      <a:schemeClr val="tx1"/>
                    </a:gs>
                    <a:gs pos="0">
                      <a:schemeClr val="tx1"/>
                    </a:gs>
                  </a:gsLst>
                  <a:lin ang="5400000" scaled="0"/>
                </a:gradFill>
              </a:defRPr>
            </a:lvl2pPr>
            <a:lvl3pPr marL="228509" marR="0" indent="-228509" algn="l" defTabSz="457019"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019"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528" marR="0" indent="-228509" algn="l" defTabSz="457019"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03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6pPr>
            <a:lvl7pPr marL="1142548" marR="0" indent="-228509" algn="l" defTabSz="457019" rtl="0" eaLnBrk="1" fontAlgn="auto" latinLnBrk="0" hangingPunct="1">
              <a:lnSpc>
                <a:spcPct val="90000"/>
              </a:lnSpc>
              <a:spcBef>
                <a:spcPts val="294"/>
              </a:spcBef>
              <a:spcAft>
                <a:spcPts val="480"/>
              </a:spcAft>
              <a:buClrTx/>
              <a:buSzTx/>
              <a:buFont typeface="Arial"/>
              <a:buChar char="•"/>
              <a:tabLst/>
              <a:defRPr sz="1799">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269232" y="2711766"/>
            <a:ext cx="376400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1 heading</a:t>
            </a:r>
          </a:p>
        </p:txBody>
      </p:sp>
      <p:sp>
        <p:nvSpPr>
          <p:cNvPr id="13" name="Text Placeholder 10"/>
          <p:cNvSpPr>
            <a:spLocks noGrp="1"/>
          </p:cNvSpPr>
          <p:nvPr>
            <p:ph type="body" sz="quarter" idx="27" hasCustomPrompt="1"/>
          </p:nvPr>
        </p:nvSpPr>
        <p:spPr>
          <a:xfrm>
            <a:off x="4213601" y="2711766"/>
            <a:ext cx="376400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2 heading</a:t>
            </a:r>
          </a:p>
        </p:txBody>
      </p:sp>
      <p:sp>
        <p:nvSpPr>
          <p:cNvPr id="14" name="Text Placeholder 10"/>
          <p:cNvSpPr>
            <a:spLocks noGrp="1"/>
          </p:cNvSpPr>
          <p:nvPr>
            <p:ph type="body" sz="quarter" idx="28" hasCustomPrompt="1"/>
          </p:nvPr>
        </p:nvSpPr>
        <p:spPr>
          <a:xfrm>
            <a:off x="8157971" y="2711766"/>
            <a:ext cx="376400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3999">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3 heading</a:t>
            </a:r>
          </a:p>
        </p:txBody>
      </p:sp>
      <p:sp>
        <p:nvSpPr>
          <p:cNvPr id="22" name="Text Placeholder 4"/>
          <p:cNvSpPr>
            <a:spLocks noGrp="1"/>
          </p:cNvSpPr>
          <p:nvPr>
            <p:ph type="body" sz="quarter" idx="19"/>
          </p:nvPr>
        </p:nvSpPr>
        <p:spPr>
          <a:xfrm>
            <a:off x="268858" y="6081380"/>
            <a:ext cx="11650799"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170" y="289511"/>
            <a:ext cx="11652805" cy="899665"/>
          </a:xfrm>
        </p:spPr>
        <p:txBody>
          <a:bodyPr/>
          <a:lstStyle/>
          <a:p>
            <a:r>
              <a:rPr lang="en-US"/>
              <a:t>Click to edit Master title style</a:t>
            </a:r>
          </a:p>
        </p:txBody>
      </p:sp>
    </p:spTree>
    <p:extLst>
      <p:ext uri="{BB962C8B-B14F-4D97-AF65-F5344CB8AC3E}">
        <p14:creationId xmlns:p14="http://schemas.microsoft.com/office/powerpoint/2010/main" val="261472235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Overlay Image Quotation">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8" hasCustomPrompt="1"/>
          </p:nvPr>
        </p:nvSpPr>
        <p:spPr>
          <a:xfrm>
            <a:off x="0" y="3142832"/>
            <a:ext cx="12188825" cy="572336"/>
          </a:xfrm>
          <a:noFill/>
        </p:spPr>
        <p:txBody>
          <a:bodyPr anchor="ctr" anchorCtr="0"/>
          <a:lstStyle>
            <a:lvl1pPr algn="ctr">
              <a:defRPr sz="1999" baseline="0"/>
            </a:lvl1pPr>
          </a:lstStyle>
          <a:p>
            <a:r>
              <a:rPr lang="en-US"/>
              <a:t>Click on icon to add picture. Then, right-click and select “Send to back”</a:t>
            </a:r>
          </a:p>
        </p:txBody>
      </p:sp>
      <p:sp>
        <p:nvSpPr>
          <p:cNvPr id="15" name="Text Placeholder 10"/>
          <p:cNvSpPr>
            <a:spLocks noGrp="1"/>
          </p:cNvSpPr>
          <p:nvPr>
            <p:ph type="body" sz="quarter" idx="13" hasCustomPrompt="1"/>
          </p:nvPr>
        </p:nvSpPr>
        <p:spPr>
          <a:xfrm>
            <a:off x="0" y="-2"/>
            <a:ext cx="12188203" cy="6858623"/>
          </a:xfrm>
          <a:solidFill>
            <a:srgbClr val="000000">
              <a:alpha val="50000"/>
            </a:srgbClr>
          </a:solid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377536"/>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2" y="-623"/>
            <a:ext cx="12188203" cy="6858623"/>
          </a:xfrm>
          <a:no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334879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424930896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2" y="-623"/>
            <a:ext cx="12188203" cy="6858623"/>
          </a:xfrm>
          <a:no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3999615"/>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2" y="-623"/>
            <a:ext cx="12188203" cy="6858623"/>
          </a:xfrm>
          <a:noFill/>
        </p:spPr>
        <p:txBody>
          <a:bodyPr lIns="640080" tIns="1828800" rIns="640080" bIns="914400" anchor="b" anchorCtr="0">
            <a:noAutofit/>
          </a:bodyPr>
          <a:lstStyle>
            <a:lvl1pPr marL="278508" indent="-278508">
              <a:spcAft>
                <a:spcPts val="1600"/>
              </a:spcAft>
              <a:buNone/>
              <a:defRPr sz="5881" b="0">
                <a:solidFill>
                  <a:srgbClr val="FFFFFF"/>
                </a:solidFill>
                <a:latin typeface="+mn-lt"/>
                <a:cs typeface="Segoe UI Bold"/>
              </a:defRPr>
            </a:lvl1pPr>
            <a:lvl2pPr marL="504114" indent="-225607">
              <a:buFont typeface="Segoe UI Semibold" panose="020B0702040204020203" pitchFamily="34" charset="0"/>
              <a:buChar char="—"/>
              <a:defRPr sz="1960"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7253422"/>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277226"/>
          </a:xfrm>
          <a:prstGeom prst="rect">
            <a:avLst/>
          </a:prstGeom>
        </p:spPr>
        <p:txBody>
          <a:bodyPr/>
          <a:lstStyle>
            <a:lvl1pPr marL="337633" indent="-337633">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27" indent="-222495">
              <a:buClr>
                <a:schemeClr val="tx1"/>
              </a:buClr>
              <a:buSzPct val="90000"/>
              <a:buFont typeface="Arial" pitchFamily="34" charset="0"/>
              <a:buChar char="•"/>
              <a:defRPr sz="2744">
                <a:gradFill>
                  <a:gsLst>
                    <a:gs pos="1250">
                      <a:schemeClr val="tx1"/>
                    </a:gs>
                    <a:gs pos="100000">
                      <a:schemeClr val="tx1"/>
                    </a:gs>
                  </a:gsLst>
                  <a:lin ang="5400000" scaled="0"/>
                </a:gradFill>
                <a:latin typeface="+mn-lt"/>
                <a:ea typeface="Segoe UI" pitchFamily="34" charset="0"/>
                <a:cs typeface="Segoe UI" pitchFamily="34" charset="0"/>
              </a:defRPr>
            </a:lvl2pPr>
            <a:lvl3pPr marL="785734" indent="-225607">
              <a:buClr>
                <a:schemeClr val="tx1"/>
              </a:buClr>
              <a:buSzPct val="90000"/>
              <a:buFont typeface="Arial" pitchFamily="34" charset="0"/>
              <a:buChar char="•"/>
              <a:defRPr sz="2352">
                <a:gradFill>
                  <a:gsLst>
                    <a:gs pos="1250">
                      <a:schemeClr val="tx1"/>
                    </a:gs>
                    <a:gs pos="100000">
                      <a:schemeClr val="tx1"/>
                    </a:gs>
                  </a:gsLst>
                  <a:lin ang="5400000" scaled="0"/>
                </a:gradFill>
                <a:latin typeface="+mn-lt"/>
                <a:ea typeface="Segoe UI" pitchFamily="34" charset="0"/>
                <a:cs typeface="Segoe UI" pitchFamily="34" charset="0"/>
              </a:defRPr>
            </a:lvl3pPr>
            <a:lvl4pPr marL="1006673" indent="-220939">
              <a:buClr>
                <a:schemeClr val="tx1"/>
              </a:buClr>
              <a:buSzPct val="90000"/>
              <a:buFont typeface="Arial" pitchFamily="34" charset="0"/>
              <a:buChar char="•"/>
              <a:defRPr sz="1960">
                <a:gradFill>
                  <a:gsLst>
                    <a:gs pos="1250">
                      <a:schemeClr val="tx1"/>
                    </a:gs>
                    <a:gs pos="100000">
                      <a:schemeClr val="tx1"/>
                    </a:gs>
                  </a:gsLst>
                  <a:lin ang="5400000" scaled="0"/>
                </a:gradFill>
                <a:latin typeface="+mn-lt"/>
                <a:ea typeface="Segoe UI" pitchFamily="34" charset="0"/>
                <a:cs typeface="Segoe UI" pitchFamily="34" charset="0"/>
              </a:defRPr>
            </a:lvl4pPr>
            <a:lvl5pPr marL="1233836" indent="-227163">
              <a:buClr>
                <a:schemeClr val="tx1"/>
              </a:buClr>
              <a:buSzPct val="90000"/>
              <a:buFont typeface="Arial" pitchFamily="34" charset="0"/>
              <a:buChar char="•"/>
              <a:defRPr sz="1764">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266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732899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p:nvPicPr>
        <p:blipFill>
          <a:blip r:embed="rId2"/>
          <a:stretch>
            <a:fillRect/>
          </a:stretch>
        </p:blipFill>
        <p:spPr bwMode="black">
          <a:xfrm>
            <a:off x="451515" y="470676"/>
            <a:ext cx="1422932" cy="303611"/>
          </a:xfrm>
          <a:prstGeom prst="rect">
            <a:avLst/>
          </a:prstGeom>
        </p:spPr>
      </p:pic>
    </p:spTree>
    <p:extLst>
      <p:ext uri="{BB962C8B-B14F-4D97-AF65-F5344CB8AC3E}">
        <p14:creationId xmlns:p14="http://schemas.microsoft.com/office/powerpoint/2010/main" val="5400143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170" y="6099190"/>
            <a:ext cx="4480957"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9274436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603" y="3602037"/>
            <a:ext cx="9141619" cy="627736"/>
          </a:xfrm>
        </p:spPr>
        <p:txBody>
          <a:bodyPr/>
          <a:lstStyle>
            <a:lvl1pPr marL="0" indent="0" algn="ctr">
              <a:buNone/>
              <a:defRPr sz="2399"/>
            </a:lvl1pPr>
            <a:lvl2pPr marL="457086" indent="0" algn="ctr">
              <a:buNone/>
              <a:defRPr sz="2000"/>
            </a:lvl2pPr>
            <a:lvl3pPr marL="914171" indent="0" algn="ctr">
              <a:buNone/>
              <a:defRPr sz="1866"/>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E68427-2411-4979-A766-E8C5836D0E51}"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1ECCE-EF7E-4652-A5BD-081AF347D603}" type="slidenum">
              <a:rPr lang="en-US" smtClean="0"/>
              <a:t>‹#›</a:t>
            </a:fld>
            <a:endParaRPr lang="en-US"/>
          </a:p>
        </p:txBody>
      </p:sp>
    </p:spTree>
    <p:extLst>
      <p:ext uri="{BB962C8B-B14F-4D97-AF65-F5344CB8AC3E}">
        <p14:creationId xmlns:p14="http://schemas.microsoft.com/office/powerpoint/2010/main" val="1875542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313" y="2135537"/>
            <a:ext cx="11333087" cy="4288197"/>
          </a:xfrm>
        </p:spPr>
        <p:txBody>
          <a:bodyPr bIns="1737360" anchor="ctr">
            <a:noAutofit/>
          </a:bodyPr>
          <a:lstStyle>
            <a:lvl1pPr algn="ctr">
              <a:defRPr sz="1960">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313" y="440496"/>
            <a:ext cx="11333087"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2844298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857" y="2084185"/>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6"/>
            <a:ext cx="8961851"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a:t>Event name</a:t>
            </a:r>
          </a:p>
        </p:txBody>
      </p:sp>
      <p:sp>
        <p:nvSpPr>
          <p:cNvPr id="3" name="Text Placeholder 2"/>
          <p:cNvSpPr>
            <a:spLocks noGrp="1"/>
          </p:cNvSpPr>
          <p:nvPr>
            <p:ph type="body" sz="quarter" idx="13" hasCustomPrompt="1"/>
          </p:nvPr>
        </p:nvSpPr>
        <p:spPr>
          <a:xfrm>
            <a:off x="269170" y="4593220"/>
            <a:ext cx="8961914" cy="1075862"/>
          </a:xfrm>
          <a:prstGeom prst="rect">
            <a:avLst/>
          </a:prstGeom>
        </p:spPr>
        <p:txBody>
          <a:bodyPr lIns="164592" tIns="109728" rIns="164592" bIns="109728">
            <a:noAutofit/>
          </a:bodyPr>
          <a:lstStyle>
            <a:lvl1pPr marL="0" indent="0">
              <a:buNone/>
              <a:defRPr lang="en-US" sz="1960"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a:stretch>
            <a:fillRect/>
          </a:stretch>
        </p:blipFill>
        <p:spPr bwMode="black">
          <a:xfrm>
            <a:off x="451515" y="470676"/>
            <a:ext cx="1422932" cy="303611"/>
          </a:xfrm>
          <a:prstGeom prst="rect">
            <a:avLst/>
          </a:prstGeom>
        </p:spPr>
      </p:pic>
      <p:sp>
        <p:nvSpPr>
          <p:cNvPr id="8" name="Date Placeholder 5"/>
          <p:cNvSpPr>
            <a:spLocks noGrp="1"/>
          </p:cNvSpPr>
          <p:nvPr>
            <p:ph type="dt" sz="half" idx="2"/>
          </p:nvPr>
        </p:nvSpPr>
        <p:spPr>
          <a:xfrm>
            <a:off x="269232" y="3877270"/>
            <a:ext cx="8961914"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4/9/2021</a:t>
            </a:fld>
            <a:endParaRPr lang="en-US"/>
          </a:p>
        </p:txBody>
      </p:sp>
    </p:spTree>
    <p:extLst>
      <p:ext uri="{BB962C8B-B14F-4D97-AF65-F5344CB8AC3E}">
        <p14:creationId xmlns:p14="http://schemas.microsoft.com/office/powerpoint/2010/main" val="803630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1"/>
            <a:ext cx="12188203" cy="6858623"/>
          </a:xfrm>
          <a:prstGeom prst="rect">
            <a:avLst/>
          </a:prstGeom>
        </p:spPr>
      </p:pic>
      <p:sp>
        <p:nvSpPr>
          <p:cNvPr id="2" name="Rectangle 1"/>
          <p:cNvSpPr/>
          <p:nvPr userDrawn="1"/>
        </p:nvSpPr>
        <p:spPr bwMode="auto">
          <a:xfrm>
            <a:off x="1" y="0"/>
            <a:ext cx="9141429"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12" y="2987087"/>
            <a:ext cx="6273340"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2" y="2980728"/>
            <a:ext cx="6273277"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13" y="4780191"/>
            <a:ext cx="6274896"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115620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114532612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1"/>
            <a:ext cx="12188204"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12" y="2987087"/>
            <a:ext cx="6273340"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2" y="2980728"/>
            <a:ext cx="6273277"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13" y="4780191"/>
            <a:ext cx="6274896"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Tree>
    <p:extLst>
      <p:ext uri="{BB962C8B-B14F-4D97-AF65-F5344CB8AC3E}">
        <p14:creationId xmlns:p14="http://schemas.microsoft.com/office/powerpoint/2010/main" val="34020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857" y="2084185"/>
            <a:ext cx="7169531"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231" y="3878574"/>
            <a:ext cx="7169469"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232" y="2077813"/>
            <a:ext cx="7169468"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515" y="470676"/>
            <a:ext cx="1422932" cy="303611"/>
          </a:xfrm>
          <a:prstGeom prst="rect">
            <a:avLst/>
          </a:prstGeom>
        </p:spPr>
      </p:pic>
      <p:pic>
        <p:nvPicPr>
          <p:cNvPr id="3" name="Picture 2"/>
          <p:cNvPicPr>
            <a:picLocks noChangeAspect="1"/>
          </p:cNvPicPr>
          <p:nvPr userDrawn="1"/>
        </p:nvPicPr>
        <p:blipFill>
          <a:blip r:embed="rId3"/>
          <a:stretch>
            <a:fillRect/>
          </a:stretch>
        </p:blipFill>
        <p:spPr>
          <a:xfrm>
            <a:off x="7886484" y="2226611"/>
            <a:ext cx="4032861" cy="3301359"/>
          </a:xfrm>
          <a:prstGeom prst="rect">
            <a:avLst/>
          </a:prstGeom>
        </p:spPr>
      </p:pic>
    </p:spTree>
    <p:extLst>
      <p:ext uri="{BB962C8B-B14F-4D97-AF65-F5344CB8AC3E}">
        <p14:creationId xmlns:p14="http://schemas.microsoft.com/office/powerpoint/2010/main" val="1908670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231" y="3878574"/>
            <a:ext cx="7169469"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232" y="2077813"/>
            <a:ext cx="7169468"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515" y="470676"/>
            <a:ext cx="1422932" cy="303611"/>
          </a:xfrm>
          <a:prstGeom prst="rect">
            <a:avLst/>
          </a:prstGeom>
        </p:spPr>
      </p:pic>
      <p:pic>
        <p:nvPicPr>
          <p:cNvPr id="3" name="Picture 2"/>
          <p:cNvPicPr>
            <a:picLocks noChangeAspect="1"/>
          </p:cNvPicPr>
          <p:nvPr userDrawn="1"/>
        </p:nvPicPr>
        <p:blipFill>
          <a:blip r:embed="rId3"/>
          <a:stretch>
            <a:fillRect/>
          </a:stretch>
        </p:blipFill>
        <p:spPr>
          <a:xfrm>
            <a:off x="7886484" y="2226611"/>
            <a:ext cx="4032861" cy="3301359"/>
          </a:xfrm>
          <a:prstGeom prst="rect">
            <a:avLst/>
          </a:prstGeom>
        </p:spPr>
      </p:pic>
    </p:spTree>
    <p:extLst>
      <p:ext uri="{BB962C8B-B14F-4D97-AF65-F5344CB8AC3E}">
        <p14:creationId xmlns:p14="http://schemas.microsoft.com/office/powerpoint/2010/main" val="1653612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88203" cy="6858623"/>
          </a:xfrm>
          <a:prstGeom prst="rect">
            <a:avLst/>
          </a:prstGeom>
        </p:spPr>
      </p:pic>
      <p:sp>
        <p:nvSpPr>
          <p:cNvPr id="11" name="Rectangle 10"/>
          <p:cNvSpPr/>
          <p:nvPr userDrawn="1"/>
        </p:nvSpPr>
        <p:spPr bwMode="ltGray">
          <a:xfrm>
            <a:off x="0" y="0"/>
            <a:ext cx="564600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170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1"/>
            <a:ext cx="12188204"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600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904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88203" cy="6858623"/>
          </a:xfrm>
          <a:prstGeom prst="rect">
            <a:avLst/>
          </a:prstGeom>
        </p:spPr>
      </p:pic>
      <p:sp>
        <p:nvSpPr>
          <p:cNvPr id="11" name="Rectangle 10"/>
          <p:cNvSpPr/>
          <p:nvPr userDrawn="1"/>
        </p:nvSpPr>
        <p:spPr bwMode="ltGray">
          <a:xfrm>
            <a:off x="0" y="0"/>
            <a:ext cx="564600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8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1"/>
            <a:ext cx="12188204"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600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905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88203" cy="6858623"/>
          </a:xfrm>
          <a:prstGeom prst="rect">
            <a:avLst/>
          </a:prstGeom>
        </p:spPr>
      </p:pic>
      <p:sp>
        <p:nvSpPr>
          <p:cNvPr id="11" name="Rectangle 10"/>
          <p:cNvSpPr/>
          <p:nvPr userDrawn="1"/>
        </p:nvSpPr>
        <p:spPr bwMode="ltGray">
          <a:xfrm>
            <a:off x="0" y="0"/>
            <a:ext cx="564600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939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1"/>
            <a:ext cx="12188204"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600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13" y="3877277"/>
            <a:ext cx="4839433"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80"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515" y="470067"/>
            <a:ext cx="1422932" cy="304828"/>
          </a:xfrm>
          <a:prstGeom prst="rect">
            <a:avLst/>
          </a:prstGeom>
        </p:spPr>
      </p:pic>
      <p:sp>
        <p:nvSpPr>
          <p:cNvPr id="7" name="Title 1"/>
          <p:cNvSpPr>
            <a:spLocks noGrp="1"/>
          </p:cNvSpPr>
          <p:nvPr>
            <p:ph type="title" hasCustomPrompt="1"/>
          </p:nvPr>
        </p:nvSpPr>
        <p:spPr bwMode="auto">
          <a:xfrm>
            <a:off x="269232" y="2077813"/>
            <a:ext cx="483781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6317"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00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0" y="1189177"/>
            <a:ext cx="11652043" cy="2310376"/>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7" indent="0">
              <a:buNone/>
              <a:defRPr b="0" i="0">
                <a:latin typeface="+mn-lt"/>
                <a:cs typeface="Segoe UI" panose="020B0502040204020203" pitchFamily="34" charset="0"/>
              </a:defRPr>
            </a:lvl3pPr>
            <a:lvl4pPr marL="448102" indent="0">
              <a:buNone/>
              <a:defRPr b="0" i="0">
                <a:latin typeface="+mn-lt"/>
                <a:cs typeface="Segoe UI" panose="020B0502040204020203" pitchFamily="34" charset="0"/>
              </a:defRPr>
            </a:lvl4pPr>
            <a:lvl5pPr marL="673709" indent="0" defTabSz="896203">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18749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500" y="6119999"/>
            <a:ext cx="2085391" cy="722376"/>
          </a:xfrm>
          <a:prstGeom prst="rect">
            <a:avLst/>
          </a:prstGeom>
        </p:spPr>
      </p:pic>
    </p:spTree>
    <p:extLst>
      <p:ext uri="{BB962C8B-B14F-4D97-AF65-F5344CB8AC3E}">
        <p14:creationId xmlns:p14="http://schemas.microsoft.com/office/powerpoint/2010/main" val="344910611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0" y="1189177"/>
            <a:ext cx="11652043" cy="2310376"/>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7" indent="0">
              <a:buNone/>
              <a:defRPr b="0" i="0">
                <a:latin typeface="+mn-lt"/>
                <a:cs typeface="Segoe UI" panose="020B0502040204020203" pitchFamily="34" charset="0"/>
              </a:defRPr>
            </a:lvl3pPr>
            <a:lvl4pPr marL="448102" indent="0">
              <a:buNone/>
              <a:defRPr b="0" i="0">
                <a:latin typeface="+mn-lt"/>
                <a:cs typeface="Segoe UI" panose="020B0502040204020203" pitchFamily="34" charset="0"/>
              </a:defRPr>
            </a:lvl4pPr>
            <a:lvl5pPr marL="673709" indent="0" defTabSz="896203">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269169" y="5902071"/>
            <a:ext cx="11650488"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202017909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2" y="1187645"/>
            <a:ext cx="11652043" cy="2305516"/>
          </a:xfrm>
          <a:prstGeom prst="rect">
            <a:avLst/>
          </a:prstGeom>
        </p:spPr>
        <p:txBody>
          <a:bodyPr>
            <a:spAutoFit/>
          </a:bodyPr>
          <a:lstStyle>
            <a:lvl1pPr marL="334521" indent="-334521">
              <a:defRPr b="0" i="0">
                <a:latin typeface="+mj-lt"/>
                <a:cs typeface="Segoe UI Semibold" panose="020B0702040204020203" pitchFamily="34" charset="0"/>
              </a:defRPr>
            </a:lvl1pPr>
            <a:lvl2pPr marL="555460" indent="-220939">
              <a:defRPr b="0" i="0">
                <a:latin typeface="+mn-lt"/>
                <a:cs typeface="Segoe UI" panose="020B0502040204020203" pitchFamily="34" charset="0"/>
              </a:defRPr>
            </a:lvl2pPr>
            <a:lvl3pPr marL="782623" indent="-220939">
              <a:defRPr b="0" i="0">
                <a:latin typeface="+mn-lt"/>
                <a:cs typeface="Segoe UI" panose="020B0502040204020203" pitchFamily="34" charset="0"/>
              </a:defRPr>
            </a:lvl3pPr>
            <a:lvl4pPr marL="1009785" indent="-227163">
              <a:defRPr b="0" i="0">
                <a:latin typeface="+mn-lt"/>
                <a:cs typeface="Segoe UI" panose="020B0502040204020203" pitchFamily="34" charset="0"/>
              </a:defRPr>
            </a:lvl4pPr>
            <a:lvl5pPr marL="1236948" indent="-227163">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544117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1" y="1187644"/>
            <a:ext cx="5377147" cy="205710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2" b="0" i="0">
                <a:latin typeface="+mn-lt"/>
                <a:cs typeface="Segoe UI" panose="020B0502040204020203" pitchFamily="34" charset="0"/>
              </a:defRPr>
            </a:lvl2pPr>
            <a:lvl3pPr marL="225607" indent="0">
              <a:buFont typeface="Wingdings" panose="05000000000000000000" pitchFamily="2" charset="2"/>
              <a:buNone/>
              <a:tabLst/>
              <a:defRPr sz="1960" b="0" i="0">
                <a:latin typeface="+mn-lt"/>
                <a:cs typeface="Segoe UI" panose="020B0502040204020203" pitchFamily="34" charset="0"/>
              </a:defRPr>
            </a:lvl3pPr>
            <a:lvl4pPr marL="448102" indent="0">
              <a:buFont typeface="Wingdings" panose="05000000000000000000" pitchFamily="2" charset="2"/>
              <a:buNone/>
              <a:defRPr sz="1764" b="0" i="0">
                <a:latin typeface="+mn-lt"/>
                <a:cs typeface="Segoe UI" panose="020B0502040204020203" pitchFamily="34" charset="0"/>
              </a:defRPr>
            </a:lvl4pPr>
            <a:lvl5pPr marL="673709" indent="0">
              <a:buFont typeface="Wingdings" panose="05000000000000000000" pitchFamily="2" charset="2"/>
              <a:buNone/>
              <a:tabLst/>
              <a:defRPr sz="1764" b="0" i="0">
                <a:latin typeface="+mn-lt"/>
                <a:cs typeface="Segoe UI" panose="020B0502040204020203" pitchFamily="34" charset="0"/>
              </a:defRPr>
            </a:lvl5pPr>
          </a:lstStyle>
          <a:p>
            <a:pPr marL="0" marR="0" lvl="0"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80"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p>
        </p:txBody>
      </p:sp>
      <p:sp>
        <p:nvSpPr>
          <p:cNvPr id="3" name="Title 2"/>
          <p:cNvSpPr>
            <a:spLocks noGrp="1"/>
          </p:cNvSpPr>
          <p:nvPr>
            <p:ph type="title"/>
          </p:nvPr>
        </p:nvSpPr>
        <p:spPr>
          <a:xfrm>
            <a:off x="269170" y="289511"/>
            <a:ext cx="11652805"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4827" y="1187621"/>
            <a:ext cx="5377148" cy="2491388"/>
          </a:xfrm>
          <a:prstGeom prst="rect">
            <a:avLst/>
          </a:prstGeom>
        </p:spPr>
        <p:txBody>
          <a:bodyPr/>
          <a:lstStyle>
            <a:lvl1pPr marL="0" indent="0">
              <a:buNone/>
              <a:defRPr sz="3136"/>
            </a:lvl1pPr>
            <a:lvl2pPr marL="0" indent="0">
              <a:buNone/>
              <a:defRPr sz="2352"/>
            </a:lvl2pPr>
            <a:lvl3pPr marL="225607" indent="0">
              <a:buNone/>
              <a:defRPr sz="1960"/>
            </a:lvl3pPr>
            <a:lvl4pPr marL="448102" indent="0">
              <a:buNone/>
              <a:defRPr sz="1764"/>
            </a:lvl4pPr>
            <a:lvl5pPr marL="673709"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25293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71" y="1187644"/>
            <a:ext cx="5377147" cy="2057102"/>
          </a:xfrm>
          <a:prstGeom prst="rect">
            <a:avLst/>
          </a:prstGeom>
        </p:spPr>
        <p:txBody>
          <a:bodyPr wrap="square">
            <a:spAutoFit/>
          </a:bodyPr>
          <a:lstStyle>
            <a:lvl1pPr marL="281620" indent="-281620">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14" indent="-222495">
              <a:buFont typeface="Arial" panose="020B0604020202020204" pitchFamily="34" charset="0"/>
              <a:buChar char="•"/>
              <a:defRPr sz="2352" b="0" i="0">
                <a:latin typeface="+mn-lt"/>
                <a:cs typeface="Segoe UI" panose="020B0502040204020203" pitchFamily="34" charset="0"/>
              </a:defRPr>
            </a:lvl2pPr>
            <a:lvl3pPr marL="729722" indent="-225607">
              <a:buFont typeface="Arial" panose="020B0604020202020204" pitchFamily="34" charset="0"/>
              <a:buChar char="•"/>
              <a:tabLst/>
              <a:defRPr sz="1960" b="0" i="0">
                <a:latin typeface="+mn-lt"/>
                <a:cs typeface="Segoe UI" panose="020B0502040204020203" pitchFamily="34" charset="0"/>
              </a:defRPr>
            </a:lvl3pPr>
            <a:lvl4pPr marL="896203" indent="-166483">
              <a:buFont typeface="Arial" panose="020B0604020202020204" pitchFamily="34" charset="0"/>
              <a:buChar char="•"/>
              <a:defRPr sz="1764" b="0" i="0">
                <a:latin typeface="+mn-lt"/>
                <a:cs typeface="Segoe UI" panose="020B0502040204020203" pitchFamily="34" charset="0"/>
              </a:defRPr>
            </a:lvl4pPr>
            <a:lvl5pPr marL="1062686" indent="-166483">
              <a:buFont typeface="Arial" panose="020B0604020202020204" pitchFamily="34" charset="0"/>
              <a:buChar char="•"/>
              <a:tabLst/>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6542509" y="1187644"/>
            <a:ext cx="5377147" cy="2057102"/>
          </a:xfrm>
          <a:prstGeom prst="rect">
            <a:avLst/>
          </a:prstGeom>
        </p:spPr>
        <p:txBody>
          <a:bodyPr wrap="square">
            <a:spAutoFit/>
          </a:bodyPr>
          <a:lstStyle>
            <a:lvl1pPr marL="281620" indent="-281620">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14" indent="-222495">
              <a:buFont typeface="Arial" panose="020B0604020202020204" pitchFamily="34" charset="0"/>
              <a:buChar char="•"/>
              <a:defRPr sz="2352" b="0" i="0">
                <a:latin typeface="+mn-lt"/>
                <a:cs typeface="Segoe UI" panose="020B0502040204020203" pitchFamily="34" charset="0"/>
              </a:defRPr>
            </a:lvl2pPr>
            <a:lvl3pPr marL="729722" indent="-225607">
              <a:buFont typeface="Arial" panose="020B0604020202020204" pitchFamily="34" charset="0"/>
              <a:buChar char="•"/>
              <a:tabLst/>
              <a:defRPr sz="1960" b="0" i="0">
                <a:latin typeface="+mn-lt"/>
                <a:cs typeface="Segoe UI" panose="020B0502040204020203" pitchFamily="34" charset="0"/>
              </a:defRPr>
            </a:lvl3pPr>
            <a:lvl4pPr marL="896203" indent="-166483">
              <a:buFont typeface="Arial" panose="020B0604020202020204" pitchFamily="34" charset="0"/>
              <a:buChar char="•"/>
              <a:defRPr sz="1764" b="0" i="0">
                <a:latin typeface="+mn-lt"/>
                <a:cs typeface="Segoe UI" panose="020B0502040204020203" pitchFamily="34" charset="0"/>
              </a:defRPr>
            </a:lvl4pPr>
            <a:lvl5pPr marL="1062686" indent="-166483">
              <a:buFont typeface="Arial" panose="020B0604020202020204" pitchFamily="34" charset="0"/>
              <a:buChar char="•"/>
              <a:tabLst/>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93180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949501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2959" y="1189176"/>
            <a:ext cx="5556386" cy="4482760"/>
          </a:xfrm>
          <a:prstGeom prst="rect">
            <a:avLst/>
          </a:prstGeom>
        </p:spPr>
        <p:txBody>
          <a:bodyPr wrap="square" lIns="182880" tIns="146304" rIns="182880" bIns="146304" anchor="t" anchorCtr="0">
            <a:noAutofit/>
          </a:bodyPr>
          <a:lstStyle>
            <a:lvl1pPr marL="0" indent="0">
              <a:spcBef>
                <a:spcPts val="1764"/>
              </a:spcBef>
              <a:buNone/>
              <a:defRPr sz="2744"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2" b="0" i="0">
                <a:latin typeface="+mn-lt"/>
                <a:cs typeface="Segoe UI" panose="020B0502040204020203" pitchFamily="34" charset="0"/>
              </a:defRPr>
            </a:lvl2pPr>
            <a:lvl3pPr marL="225607" indent="0">
              <a:buNone/>
              <a:defRPr sz="1960" b="0" i="0">
                <a:latin typeface="+mn-lt"/>
                <a:cs typeface="Segoe UI" panose="020B0502040204020203" pitchFamily="34" charset="0"/>
              </a:defRPr>
            </a:lvl3pPr>
            <a:lvl4pPr marL="448102" indent="0">
              <a:buNone/>
              <a:defRPr sz="1764" b="0" i="0">
                <a:latin typeface="+mn-lt"/>
                <a:cs typeface="Segoe UI" panose="020B0502040204020203" pitchFamily="34" charset="0"/>
              </a:defRPr>
            </a:lvl4pPr>
            <a:lvl5pPr marL="673709" indent="0">
              <a:buNone/>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6362959" y="6082970"/>
            <a:ext cx="5556386"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102900873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p:spPr>
        <p:txBody>
          <a:bodyPr/>
          <a:lstStyle/>
          <a:p>
            <a:r>
              <a:rPr lang="en-US"/>
              <a:t>Click to edit Master title style</a:t>
            </a:r>
          </a:p>
        </p:txBody>
      </p:sp>
      <p:sp>
        <p:nvSpPr>
          <p:cNvPr id="3" name="Text Placeholder 3"/>
          <p:cNvSpPr>
            <a:spLocks noGrp="1"/>
          </p:cNvSpPr>
          <p:nvPr>
            <p:ph type="body" sz="quarter" idx="10"/>
          </p:nvPr>
        </p:nvSpPr>
        <p:spPr>
          <a:xfrm>
            <a:off x="269170" y="1187643"/>
            <a:ext cx="5556386" cy="4482760"/>
          </a:xfrm>
          <a:prstGeom prst="rect">
            <a:avLst/>
          </a:prstGeom>
        </p:spPr>
        <p:txBody>
          <a:bodyPr wrap="square" lIns="182880" tIns="146304" rIns="182880" bIns="146304" anchor="t" anchorCtr="0">
            <a:noAutofit/>
          </a:bodyPr>
          <a:lstStyle>
            <a:lvl1pPr marL="0" indent="0">
              <a:spcBef>
                <a:spcPts val="1764"/>
              </a:spcBef>
              <a:buNone/>
              <a:defRPr sz="2744"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2" b="0" i="0">
                <a:latin typeface="+mn-lt"/>
                <a:cs typeface="Segoe UI" panose="020B0502040204020203" pitchFamily="34" charset="0"/>
              </a:defRPr>
            </a:lvl2pPr>
            <a:lvl3pPr marL="225607" indent="0">
              <a:buNone/>
              <a:defRPr sz="1960" b="0" i="0">
                <a:latin typeface="+mn-lt"/>
                <a:cs typeface="Segoe UI" panose="020B0502040204020203" pitchFamily="34" charset="0"/>
              </a:defRPr>
            </a:lvl3pPr>
            <a:lvl4pPr marL="448102" indent="0">
              <a:buNone/>
              <a:defRPr sz="1764" b="0" i="0">
                <a:latin typeface="+mn-lt"/>
                <a:cs typeface="Segoe UI" panose="020B0502040204020203" pitchFamily="34" charset="0"/>
              </a:defRPr>
            </a:lvl4pPr>
            <a:lvl5pPr marL="673709" indent="0">
              <a:buNone/>
              <a:defRPr sz="1764"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170" y="6081380"/>
            <a:ext cx="5556386"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55457248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171" y="5491047"/>
            <a:ext cx="11652042" cy="1075862"/>
          </a:xfrm>
          <a:prstGeom prst="rect">
            <a:avLst/>
          </a:prstGeom>
        </p:spPr>
        <p:txBody>
          <a:bodyPr wrap="square" lIns="182880" tIns="146304" rIns="182880" bIns="146304" anchor="t" anchorCtr="0">
            <a:spAutoFit/>
          </a:bodyPr>
          <a:lstStyle>
            <a:lvl1pPr marL="0" indent="0">
              <a:buNone/>
              <a:defRPr sz="2744" b="0" i="0">
                <a:latin typeface="+mj-lt"/>
                <a:cs typeface="Segoe UI" panose="020B0502040204020203" pitchFamily="34" charset="0"/>
              </a:defRPr>
            </a:lvl1pPr>
            <a:lvl2pPr marL="0" indent="0">
              <a:buNone/>
              <a:defRPr sz="2352" b="0" i="0">
                <a:latin typeface="+mn-lt"/>
                <a:cs typeface="Segoe UI" panose="020B0502040204020203" pitchFamily="34" charset="0"/>
              </a:defRPr>
            </a:lvl2pPr>
            <a:lvl3pPr marL="448102" indent="0">
              <a:buNone/>
              <a:defRPr sz="1960" b="0" i="0">
                <a:latin typeface="Segoe UI" panose="020B0502040204020203" pitchFamily="34" charset="0"/>
                <a:cs typeface="Segoe UI" panose="020B0502040204020203" pitchFamily="34" charset="0"/>
              </a:defRPr>
            </a:lvl3pPr>
            <a:lvl4pPr marL="672153" indent="0">
              <a:buNone/>
              <a:defRPr sz="1960" b="0" i="0">
                <a:latin typeface="Segoe UI" panose="020B0502040204020203" pitchFamily="34" charset="0"/>
                <a:cs typeface="Segoe UI" panose="020B0502040204020203" pitchFamily="34" charset="0"/>
              </a:defRPr>
            </a:lvl4pPr>
            <a:lvl5pPr marL="896203" indent="0">
              <a:buNone/>
              <a:defRPr sz="1960"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1970003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2099"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6103"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477" y="3877276"/>
            <a:ext cx="11293253"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096" y="1635915"/>
            <a:ext cx="3764004" cy="566950"/>
          </a:xfrm>
          <a:prstGeom prst="rect">
            <a:avLst/>
          </a:prstGeom>
        </p:spPr>
        <p:txBody>
          <a:bodyPr>
            <a:spAutoFit/>
          </a:bodyPr>
          <a:lstStyle>
            <a:lvl1pPr marL="0" indent="0">
              <a:buNone/>
              <a:defRPr sz="1960">
                <a:latin typeface="+mn-lt"/>
              </a:defRPr>
            </a:lvl1pPr>
            <a:lvl2pPr marL="224051" indent="0">
              <a:buNone/>
              <a:defRPr/>
            </a:lvl2pPr>
            <a:lvl3pPr marL="448102" indent="0">
              <a:buNone/>
              <a:defRPr/>
            </a:lvl3pPr>
            <a:lvl4pPr marL="672153" indent="0">
              <a:buNone/>
              <a:defRPr/>
            </a:lvl4pPr>
            <a:lvl5pPr marL="896203" indent="0">
              <a:buNone/>
              <a:defRPr/>
            </a:lvl5pPr>
          </a:lstStyle>
          <a:p>
            <a:pPr lvl="0"/>
            <a:r>
              <a:rPr lang="en-US"/>
              <a:t>Edit Master text styles</a:t>
            </a:r>
          </a:p>
        </p:txBody>
      </p:sp>
      <p:sp>
        <p:nvSpPr>
          <p:cNvPr id="10" name="Text Placeholder 9"/>
          <p:cNvSpPr>
            <a:spLocks noGrp="1"/>
          </p:cNvSpPr>
          <p:nvPr>
            <p:ph type="body" sz="quarter" idx="17"/>
          </p:nvPr>
        </p:nvSpPr>
        <p:spPr>
          <a:xfrm>
            <a:off x="4212099" y="1635915"/>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2" name="Text Placeholder 11"/>
          <p:cNvSpPr>
            <a:spLocks noGrp="1"/>
          </p:cNvSpPr>
          <p:nvPr>
            <p:ph type="body" sz="quarter" idx="18"/>
          </p:nvPr>
        </p:nvSpPr>
        <p:spPr>
          <a:xfrm>
            <a:off x="7976103" y="1635915"/>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4" name="Text Placeholder 13"/>
          <p:cNvSpPr>
            <a:spLocks noGrp="1"/>
          </p:cNvSpPr>
          <p:nvPr>
            <p:ph type="body" sz="quarter" idx="19"/>
          </p:nvPr>
        </p:nvSpPr>
        <p:spPr>
          <a:xfrm>
            <a:off x="448096" y="3877271"/>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6" name="Text Placeholder 15"/>
          <p:cNvSpPr>
            <a:spLocks noGrp="1"/>
          </p:cNvSpPr>
          <p:nvPr>
            <p:ph type="body" sz="quarter" idx="20"/>
          </p:nvPr>
        </p:nvSpPr>
        <p:spPr>
          <a:xfrm>
            <a:off x="4212099" y="3877271"/>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
        <p:nvSpPr>
          <p:cNvPr id="18" name="Text Placeholder 17"/>
          <p:cNvSpPr>
            <a:spLocks noGrp="1"/>
          </p:cNvSpPr>
          <p:nvPr>
            <p:ph type="body" sz="quarter" idx="21"/>
          </p:nvPr>
        </p:nvSpPr>
        <p:spPr>
          <a:xfrm>
            <a:off x="7976103" y="3877271"/>
            <a:ext cx="3764004" cy="566950"/>
          </a:xfrm>
          <a:prstGeom prst="rect">
            <a:avLst/>
          </a:prstGeom>
        </p:spPr>
        <p:txBody>
          <a:bodyPr>
            <a:spAutoFit/>
          </a:bodyPr>
          <a:lstStyle>
            <a:lvl1pPr marL="0" indent="0">
              <a:buNone/>
              <a:defRPr sz="1960">
                <a:latin typeface="+mn-lt"/>
              </a:defRPr>
            </a:lvl1pPr>
          </a:lstStyle>
          <a:p>
            <a:pPr lvl="0"/>
            <a:r>
              <a:rPr lang="en-US"/>
              <a:t>Edit Master text styles</a:t>
            </a:r>
          </a:p>
        </p:txBody>
      </p:sp>
    </p:spTree>
    <p:extLst>
      <p:ext uri="{BB962C8B-B14F-4D97-AF65-F5344CB8AC3E}">
        <p14:creationId xmlns:p14="http://schemas.microsoft.com/office/powerpoint/2010/main" val="11513366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477" y="3877276"/>
            <a:ext cx="11293253"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0479"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3482"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6485"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334" y="1546260"/>
            <a:ext cx="2419717" cy="2151725"/>
          </a:xfrm>
        </p:spPr>
        <p:txBody>
          <a:bodyPr anchor="ctr" anchorCtr="0">
            <a:noAutofit/>
          </a:bodyPr>
          <a:lstStyle>
            <a:lvl1pPr marL="0" indent="0" algn="ctr">
              <a:buNone/>
              <a:defRPr sz="2352" baseline="0"/>
            </a:lvl1pPr>
          </a:lstStyle>
          <a:p>
            <a:pPr lvl="0"/>
            <a:r>
              <a:rPr lang="en-US"/>
              <a:t>Click to insert graphic</a:t>
            </a:r>
          </a:p>
        </p:txBody>
      </p:sp>
      <p:sp>
        <p:nvSpPr>
          <p:cNvPr id="13" name="Content Placeholder 12"/>
          <p:cNvSpPr>
            <a:spLocks noGrp="1"/>
          </p:cNvSpPr>
          <p:nvPr>
            <p:ph sz="quarter" idx="11" hasCustomPrompt="1"/>
          </p:nvPr>
        </p:nvSpPr>
        <p:spPr>
          <a:xfrm>
            <a:off x="3465273" y="1546260"/>
            <a:ext cx="2419717" cy="2151725"/>
          </a:xfrm>
        </p:spPr>
        <p:txBody>
          <a:bodyPr anchor="ctr" anchorCtr="0">
            <a:noAutofit/>
          </a:bodyPr>
          <a:lstStyle>
            <a:lvl1pPr marL="0" indent="0" algn="ctr">
              <a:buNone/>
              <a:defRPr sz="2352"/>
            </a:lvl1pPr>
          </a:lstStyle>
          <a:p>
            <a:pPr lvl="0"/>
            <a:r>
              <a:rPr lang="en-US"/>
              <a:t>Click to insert graphic</a:t>
            </a:r>
          </a:p>
        </p:txBody>
      </p:sp>
      <p:sp>
        <p:nvSpPr>
          <p:cNvPr id="16" name="Content Placeholder 15"/>
          <p:cNvSpPr>
            <a:spLocks noGrp="1"/>
          </p:cNvSpPr>
          <p:nvPr>
            <p:ph sz="quarter" idx="12" hasCustomPrompt="1"/>
          </p:nvPr>
        </p:nvSpPr>
        <p:spPr>
          <a:xfrm>
            <a:off x="6303212" y="1546260"/>
            <a:ext cx="2419717" cy="2151725"/>
          </a:xfrm>
        </p:spPr>
        <p:txBody>
          <a:bodyPr anchor="ctr" anchorCtr="0">
            <a:noAutofit/>
          </a:bodyPr>
          <a:lstStyle>
            <a:lvl1pPr marL="0" indent="0" algn="ctr">
              <a:buNone/>
              <a:defRPr sz="2352"/>
            </a:lvl1pPr>
          </a:lstStyle>
          <a:p>
            <a:pPr lvl="0"/>
            <a:r>
              <a:rPr lang="en-US"/>
              <a:t>Click to insert graphic</a:t>
            </a:r>
          </a:p>
        </p:txBody>
      </p:sp>
      <p:sp>
        <p:nvSpPr>
          <p:cNvPr id="18" name="Content Placeholder 17"/>
          <p:cNvSpPr>
            <a:spLocks noGrp="1"/>
          </p:cNvSpPr>
          <p:nvPr>
            <p:ph sz="quarter" idx="13" hasCustomPrompt="1"/>
          </p:nvPr>
        </p:nvSpPr>
        <p:spPr>
          <a:xfrm>
            <a:off x="9141152" y="1546260"/>
            <a:ext cx="2419717" cy="2151725"/>
          </a:xfrm>
        </p:spPr>
        <p:txBody>
          <a:bodyPr anchor="ctr" anchorCtr="0">
            <a:noAutofit/>
          </a:bodyPr>
          <a:lstStyle>
            <a:lvl1pPr marL="0" indent="0" algn="ctr">
              <a:buNone/>
              <a:defRPr sz="2352"/>
            </a:lvl1pPr>
          </a:lstStyle>
          <a:p>
            <a:pPr lvl="0"/>
            <a:r>
              <a:rPr lang="en-US"/>
              <a:t>Click to insert graphic</a:t>
            </a:r>
          </a:p>
        </p:txBody>
      </p:sp>
      <p:sp>
        <p:nvSpPr>
          <p:cNvPr id="20" name="Content Placeholder 19"/>
          <p:cNvSpPr>
            <a:spLocks noGrp="1"/>
          </p:cNvSpPr>
          <p:nvPr>
            <p:ph sz="quarter" idx="14" hasCustomPrompt="1"/>
          </p:nvPr>
        </p:nvSpPr>
        <p:spPr>
          <a:xfrm>
            <a:off x="627334" y="4056579"/>
            <a:ext cx="2419717" cy="2151725"/>
          </a:xfrm>
        </p:spPr>
        <p:txBody>
          <a:bodyPr anchor="ctr" anchorCtr="0">
            <a:noAutofit/>
          </a:bodyPr>
          <a:lstStyle>
            <a:lvl1pPr marL="0" indent="0" algn="ctr">
              <a:buNone/>
              <a:defRPr sz="2352"/>
            </a:lvl1pPr>
          </a:lstStyle>
          <a:p>
            <a:pPr lvl="0"/>
            <a:r>
              <a:rPr lang="en-US"/>
              <a:t>Click to insert graphic</a:t>
            </a:r>
          </a:p>
        </p:txBody>
      </p:sp>
      <p:sp>
        <p:nvSpPr>
          <p:cNvPr id="22" name="Content Placeholder 21"/>
          <p:cNvSpPr>
            <a:spLocks noGrp="1"/>
          </p:cNvSpPr>
          <p:nvPr>
            <p:ph sz="quarter" idx="15" hasCustomPrompt="1"/>
          </p:nvPr>
        </p:nvSpPr>
        <p:spPr>
          <a:xfrm>
            <a:off x="3465273" y="4658914"/>
            <a:ext cx="2419717" cy="947054"/>
          </a:xfrm>
        </p:spPr>
        <p:txBody>
          <a:bodyPr anchor="ctr" anchorCtr="0"/>
          <a:lstStyle>
            <a:lvl1pPr marL="0" indent="0" algn="ctr">
              <a:buNone/>
              <a:defRPr sz="2352"/>
            </a:lvl1pPr>
          </a:lstStyle>
          <a:p>
            <a:pPr lvl="0"/>
            <a:r>
              <a:rPr lang="en-US"/>
              <a:t>Click to insert graphic</a:t>
            </a:r>
          </a:p>
        </p:txBody>
      </p:sp>
      <p:sp>
        <p:nvSpPr>
          <p:cNvPr id="24" name="Content Placeholder 23"/>
          <p:cNvSpPr>
            <a:spLocks noGrp="1"/>
          </p:cNvSpPr>
          <p:nvPr>
            <p:ph sz="quarter" idx="16" hasCustomPrompt="1"/>
          </p:nvPr>
        </p:nvSpPr>
        <p:spPr>
          <a:xfrm>
            <a:off x="6303212" y="4658914"/>
            <a:ext cx="2419717" cy="947054"/>
          </a:xfrm>
        </p:spPr>
        <p:txBody>
          <a:bodyPr anchor="ctr" anchorCtr="0"/>
          <a:lstStyle>
            <a:lvl1pPr marL="0" indent="0" algn="ctr">
              <a:buNone/>
              <a:defRPr sz="2352"/>
            </a:lvl1pPr>
          </a:lstStyle>
          <a:p>
            <a:pPr lvl="0"/>
            <a:r>
              <a:rPr lang="en-US"/>
              <a:t>Click to insert graphic</a:t>
            </a:r>
          </a:p>
        </p:txBody>
      </p:sp>
      <p:sp>
        <p:nvSpPr>
          <p:cNvPr id="26" name="Content Placeholder 25"/>
          <p:cNvSpPr>
            <a:spLocks noGrp="1"/>
          </p:cNvSpPr>
          <p:nvPr>
            <p:ph sz="quarter" idx="17" hasCustomPrompt="1"/>
          </p:nvPr>
        </p:nvSpPr>
        <p:spPr>
          <a:xfrm>
            <a:off x="9141152" y="4658914"/>
            <a:ext cx="2419717" cy="947054"/>
          </a:xfrm>
        </p:spPr>
        <p:txBody>
          <a:bodyPr anchor="ctr" anchorCtr="0"/>
          <a:lstStyle>
            <a:lvl1pPr marL="0" indent="0" algn="ctr">
              <a:buNone/>
              <a:defRPr sz="2352"/>
            </a:lvl1pPr>
          </a:lstStyle>
          <a:p>
            <a:pPr lvl="0"/>
            <a:r>
              <a:rPr lang="en-US"/>
              <a:t>Click to insert graphic</a:t>
            </a:r>
          </a:p>
        </p:txBody>
      </p:sp>
    </p:spTree>
    <p:extLst>
      <p:ext uri="{BB962C8B-B14F-4D97-AF65-F5344CB8AC3E}">
        <p14:creationId xmlns:p14="http://schemas.microsoft.com/office/powerpoint/2010/main" val="6165491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image" Target="../media/image3.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50" Type="http://schemas.openxmlformats.org/officeDocument/2006/relationships/slideLayout" Target="../slideLayouts/slideLayout127.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image" Target="../media/image3.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8" Type="http://schemas.openxmlformats.org/officeDocument/2006/relationships/slideLayout" Target="../slideLayouts/slideLayout85.xml"/><Relationship Id="rId51" Type="http://schemas.openxmlformats.org/officeDocument/2006/relationships/theme" Target="../theme/theme3.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5" Type="http://schemas.openxmlformats.org/officeDocument/2006/relationships/theme" Target="../theme/theme4.xml"/><Relationship Id="rId4" Type="http://schemas.openxmlformats.org/officeDocument/2006/relationships/slideLayout" Target="../slideLayouts/slideLayout1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image" Target="../media/image3.emf"/><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theme" Target="../theme/theme8.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8" Type="http://schemas.openxmlformats.org/officeDocument/2006/relationships/slideLayout" Target="../slideLayouts/slideLayout142.xml"/><Relationship Id="rId3"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06812"/>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305" r:id="rId23"/>
    <p:sldLayoutId id="2147484306" r:id="rId24"/>
    <p:sldLayoutId id="2147484307" r:id="rId25"/>
  </p:sldLayoutIdLst>
  <p:transition>
    <p:fade/>
  </p:transition>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solidFill>
            <a:schemeClr val="tx2"/>
          </a:soli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rot="5400000">
            <a:off x="9265254" y="3019366"/>
            <a:ext cx="6858623" cy="833001"/>
          </a:xfrm>
          <a:prstGeom prst="rect">
            <a:avLst/>
          </a:prstGeom>
        </p:spPr>
      </p:pic>
      <p:sp>
        <p:nvSpPr>
          <p:cNvPr id="3" name="Text Placeholder 2"/>
          <p:cNvSpPr>
            <a:spLocks noGrp="1"/>
          </p:cNvSpPr>
          <p:nvPr>
            <p:ph type="body" idx="1"/>
          </p:nvPr>
        </p:nvSpPr>
        <p:spPr>
          <a:xfrm>
            <a:off x="269170" y="1187645"/>
            <a:ext cx="11650488" cy="2305516"/>
          </a:xfrm>
          <a:prstGeom prst="rect">
            <a:avLst/>
          </a:prstGeom>
        </p:spPr>
        <p:txBody>
          <a:bodyPr vert="horz" lIns="182880" tIns="146304" rIns="182880" bIns="146304"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56561"/>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 id="2147484275" r:id="rId21"/>
    <p:sldLayoutId id="2147484276" r:id="rId22"/>
    <p:sldLayoutId id="2147484277" r:id="rId23"/>
    <p:sldLayoutId id="2147484278" r:id="rId24"/>
    <p:sldLayoutId id="2147484279" r:id="rId25"/>
    <p:sldLayoutId id="2147484280" r:id="rId26"/>
    <p:sldLayoutId id="2147484281" r:id="rId27"/>
    <p:sldLayoutId id="2147484282" r:id="rId28"/>
    <p:sldLayoutId id="2147484283" r:id="rId29"/>
    <p:sldLayoutId id="2147484284" r:id="rId30"/>
    <p:sldLayoutId id="2147484285" r:id="rId31"/>
    <p:sldLayoutId id="2147484286" r:id="rId32"/>
    <p:sldLayoutId id="2147484287" r:id="rId33"/>
    <p:sldLayoutId id="2147484288" r:id="rId34"/>
    <p:sldLayoutId id="2147484289" r:id="rId35"/>
    <p:sldLayoutId id="2147484290" r:id="rId36"/>
    <p:sldLayoutId id="2147484291" r:id="rId37"/>
    <p:sldLayoutId id="2147484292" r:id="rId38"/>
    <p:sldLayoutId id="2147484293" r:id="rId39"/>
    <p:sldLayoutId id="2147484294" r:id="rId40"/>
    <p:sldLayoutId id="2147484295" r:id="rId41"/>
    <p:sldLayoutId id="2147484296" r:id="rId42"/>
    <p:sldLayoutId id="2147484297" r:id="rId43"/>
    <p:sldLayoutId id="2147484298" r:id="rId44"/>
    <p:sldLayoutId id="2147484299" r:id="rId45"/>
    <p:sldLayoutId id="2147484300" r:id="rId46"/>
    <p:sldLayoutId id="2147484301" r:id="rId47"/>
    <p:sldLayoutId id="2147484302" r:id="rId48"/>
    <p:sldLayoutId id="2147484303" r:id="rId49"/>
    <p:sldLayoutId id="2147484304" r:id="rId50"/>
    <p:sldLayoutId id="2147484359" r:id="rId51"/>
    <p:sldLayoutId id="2147484361" r:id="rId52"/>
  </p:sldLayoutIdLst>
  <p:transition>
    <p:fade/>
  </p:transition>
  <p:hf hdr="0" ftr="0" dt="0"/>
  <p:txStyles>
    <p:titleStyle>
      <a:lvl1pPr algn="l" defTabSz="914180"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1" marR="0" indent="-33452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84" marR="0" indent="-22405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4"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23" marR="0" indent="-22405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2"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85" marR="0" indent="-227163"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24" marR="0" indent="-22405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265254" y="3019366"/>
            <a:ext cx="6858623" cy="833001"/>
          </a:xfrm>
          <a:prstGeom prst="rect">
            <a:avLst/>
          </a:prstGeom>
        </p:spPr>
      </p:pic>
      <p:sp>
        <p:nvSpPr>
          <p:cNvPr id="3" name="Text Placeholder 2"/>
          <p:cNvSpPr>
            <a:spLocks noGrp="1"/>
          </p:cNvSpPr>
          <p:nvPr>
            <p:ph type="body" idx="1"/>
          </p:nvPr>
        </p:nvSpPr>
        <p:spPr>
          <a:xfrm>
            <a:off x="269170" y="1187645"/>
            <a:ext cx="11650488" cy="2305516"/>
          </a:xfrm>
          <a:prstGeom prst="rect">
            <a:avLst/>
          </a:prstGeom>
        </p:spPr>
        <p:txBody>
          <a:bodyPr vert="horz" lIns="182880" tIns="146304" rIns="182880" bIns="146304"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946421"/>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 id="2147484332" r:id="rId24"/>
    <p:sldLayoutId id="2147484333" r:id="rId25"/>
    <p:sldLayoutId id="2147484334" r:id="rId26"/>
    <p:sldLayoutId id="2147484335" r:id="rId27"/>
    <p:sldLayoutId id="2147484336" r:id="rId28"/>
    <p:sldLayoutId id="2147484337" r:id="rId29"/>
    <p:sldLayoutId id="2147484338" r:id="rId30"/>
    <p:sldLayoutId id="2147484339" r:id="rId31"/>
    <p:sldLayoutId id="2147484340" r:id="rId32"/>
    <p:sldLayoutId id="2147484341" r:id="rId33"/>
    <p:sldLayoutId id="2147484342" r:id="rId34"/>
    <p:sldLayoutId id="2147484343" r:id="rId35"/>
    <p:sldLayoutId id="2147484344" r:id="rId36"/>
    <p:sldLayoutId id="2147484345" r:id="rId37"/>
    <p:sldLayoutId id="2147484346" r:id="rId38"/>
    <p:sldLayoutId id="2147484347" r:id="rId39"/>
    <p:sldLayoutId id="2147484348" r:id="rId40"/>
    <p:sldLayoutId id="2147484349" r:id="rId41"/>
    <p:sldLayoutId id="2147484350" r:id="rId42"/>
    <p:sldLayoutId id="2147484351" r:id="rId43"/>
    <p:sldLayoutId id="2147484352" r:id="rId44"/>
    <p:sldLayoutId id="2147484353" r:id="rId45"/>
    <p:sldLayoutId id="2147484354" r:id="rId46"/>
    <p:sldLayoutId id="2147484355" r:id="rId47"/>
    <p:sldLayoutId id="2147484356" r:id="rId48"/>
    <p:sldLayoutId id="2147484357" r:id="rId49"/>
    <p:sldLayoutId id="2147484358" r:id="rId50"/>
  </p:sldLayoutIdLst>
  <p:transition>
    <p:fade/>
  </p:transition>
  <p:hf sldNum="0" hdr="0" ftr="0"/>
  <p:txStyles>
    <p:titleStyle>
      <a:lvl1pPr algn="l" defTabSz="914180"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1" marR="0" indent="-33452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84" marR="0" indent="-22405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4"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23" marR="0" indent="-22405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2"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85" marR="0" indent="-227163"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24" marR="0" indent="-224051" algn="l" defTabSz="914180"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9389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p:cNvSpPr txBox="1"/>
          <p:nvPr/>
        </p:nvSpPr>
        <p:spPr>
          <a:xfrm>
            <a:off x="455182" y="416169"/>
            <a:ext cx="537705" cy="185948"/>
          </a:xfrm>
          <a:prstGeom prst="rect">
            <a:avLst/>
          </a:prstGeom>
        </p:spPr>
        <p:txBody>
          <a:bodyPr vert="horz" wrap="square" lIns="0" tIns="16506" rIns="0" bIns="0" rtlCol="0">
            <a:spAutoFit/>
          </a:bodyPr>
          <a:lstStyle/>
          <a:p>
            <a:pPr marL="12696">
              <a:lnSpc>
                <a:spcPct val="100000"/>
              </a:lnSpc>
              <a:spcBef>
                <a:spcPts val="130"/>
              </a:spcBef>
            </a:pPr>
            <a:r>
              <a:rPr sz="1100" spc="-100">
                <a:solidFill>
                  <a:srgbClr val="2E76BC"/>
                </a:solidFill>
                <a:latin typeface="SegoeUI"/>
                <a:cs typeface="SegoeUI"/>
              </a:rPr>
              <a:t>Y</a:t>
            </a:r>
            <a:r>
              <a:rPr sz="1100" spc="20">
                <a:solidFill>
                  <a:srgbClr val="2E76BC"/>
                </a:solidFill>
                <a:latin typeface="SegoeUI"/>
                <a:cs typeface="SegoeUI"/>
              </a:rPr>
              <a:t>ammer</a:t>
            </a:r>
            <a:endParaRPr sz="1100">
              <a:latin typeface="SegoeUI"/>
              <a:cs typeface="SegoeUI"/>
            </a:endParaRPr>
          </a:p>
        </p:txBody>
      </p:sp>
    </p:spTree>
    <p:extLst>
      <p:ext uri="{BB962C8B-B14F-4D97-AF65-F5344CB8AC3E}">
        <p14:creationId xmlns:p14="http://schemas.microsoft.com/office/powerpoint/2010/main" val="1811575231"/>
      </p:ext>
    </p:extLst>
  </p:cSld>
  <p:clrMap bg1="lt1" tx1="dk1" bg2="lt2" tx2="dk2" accent1="accent1" accent2="accent2" accent3="accent3" accent4="accent4" accent5="accent5" accent6="accent6" hlink="hlink" folHlink="folHlink"/>
  <p:sldLayoutIdLst>
    <p:sldLayoutId id="2147484375" r:id="rId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451704" y="487541"/>
            <a:ext cx="11217304" cy="5891744"/>
          </a:xfrm>
          <a:prstGeom prst="rect">
            <a:avLst/>
          </a:prstGeom>
          <a:solidFill>
            <a:srgbClr val="007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 name="object 2"/>
          <p:cNvSpPr txBox="1"/>
          <p:nvPr/>
        </p:nvSpPr>
        <p:spPr>
          <a:xfrm>
            <a:off x="598219" y="595122"/>
            <a:ext cx="537705" cy="185948"/>
          </a:xfrm>
          <a:prstGeom prst="rect">
            <a:avLst/>
          </a:prstGeom>
        </p:spPr>
        <p:txBody>
          <a:bodyPr vert="horz" wrap="square" lIns="0" tIns="16506" rIns="0" bIns="0" rtlCol="0">
            <a:spAutoFit/>
          </a:bodyPr>
          <a:lstStyle/>
          <a:p>
            <a:pPr marL="12696">
              <a:lnSpc>
                <a:spcPct val="100000"/>
              </a:lnSpc>
              <a:spcBef>
                <a:spcPts val="130"/>
              </a:spcBef>
            </a:pPr>
            <a:r>
              <a:rPr sz="1100" spc="-100">
                <a:solidFill>
                  <a:schemeClr val="bg1"/>
                </a:solidFill>
                <a:latin typeface="SegoeUI"/>
                <a:cs typeface="SegoeUI"/>
              </a:rPr>
              <a:t>Y</a:t>
            </a:r>
            <a:r>
              <a:rPr sz="1100" spc="20">
                <a:solidFill>
                  <a:schemeClr val="bg1"/>
                </a:solidFill>
                <a:latin typeface="SegoeUI"/>
                <a:cs typeface="SegoeUI"/>
              </a:rPr>
              <a:t>ammer</a:t>
            </a:r>
            <a:endParaRPr sz="1100">
              <a:solidFill>
                <a:schemeClr val="bg1"/>
              </a:solidFill>
              <a:latin typeface="SegoeUI"/>
              <a:cs typeface="SegoeUI"/>
            </a:endParaRPr>
          </a:p>
        </p:txBody>
      </p:sp>
    </p:spTree>
    <p:extLst>
      <p:ext uri="{BB962C8B-B14F-4D97-AF65-F5344CB8AC3E}">
        <p14:creationId xmlns:p14="http://schemas.microsoft.com/office/powerpoint/2010/main" val="3370730999"/>
      </p:ext>
    </p:extLst>
  </p:cSld>
  <p:clrMap bg1="lt1" tx1="dk1" bg2="lt2" tx2="dk2" accent1="accent1" accent2="accent2" accent3="accent3" accent4="accent4" accent5="accent5" accent6="accent6" hlink="hlink" folHlink="folHlink"/>
  <p:sldLayoutIdLst>
    <p:sldLayoutId id="2147484377" r:id="rId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p:cNvSpPr txBox="1"/>
          <p:nvPr/>
        </p:nvSpPr>
        <p:spPr>
          <a:xfrm>
            <a:off x="455182" y="416169"/>
            <a:ext cx="537705" cy="185948"/>
          </a:xfrm>
          <a:prstGeom prst="rect">
            <a:avLst/>
          </a:prstGeom>
        </p:spPr>
        <p:txBody>
          <a:bodyPr vert="horz" wrap="square" lIns="0" tIns="16506" rIns="0" bIns="0" rtlCol="0">
            <a:spAutoFit/>
          </a:bodyPr>
          <a:lstStyle/>
          <a:p>
            <a:pPr marL="12696">
              <a:lnSpc>
                <a:spcPct val="100000"/>
              </a:lnSpc>
              <a:spcBef>
                <a:spcPts val="130"/>
              </a:spcBef>
            </a:pPr>
            <a:r>
              <a:rPr sz="1100" spc="-100">
                <a:solidFill>
                  <a:srgbClr val="2E76BC"/>
                </a:solidFill>
                <a:latin typeface="SegoeUI"/>
                <a:cs typeface="SegoeUI"/>
              </a:rPr>
              <a:t>Y</a:t>
            </a:r>
            <a:r>
              <a:rPr sz="1100" spc="20">
                <a:solidFill>
                  <a:srgbClr val="2E76BC"/>
                </a:solidFill>
                <a:latin typeface="SegoeUI"/>
                <a:cs typeface="SegoeUI"/>
              </a:rPr>
              <a:t>ammer</a:t>
            </a:r>
            <a:endParaRPr sz="1100">
              <a:latin typeface="SegoeUI"/>
              <a:cs typeface="SegoeUI"/>
            </a:endParaRPr>
          </a:p>
        </p:txBody>
      </p:sp>
      <p:sp>
        <p:nvSpPr>
          <p:cNvPr id="8" name="object 3"/>
          <p:cNvSpPr/>
          <p:nvPr/>
        </p:nvSpPr>
        <p:spPr>
          <a:xfrm>
            <a:off x="5253909" y="478766"/>
            <a:ext cx="6490385" cy="5922035"/>
          </a:xfrm>
          <a:custGeom>
            <a:avLst/>
            <a:gdLst/>
            <a:ahLst/>
            <a:cxnLst/>
            <a:rect l="l" t="t" r="r" b="b"/>
            <a:pathLst>
              <a:path w="6747509" h="6059170">
                <a:moveTo>
                  <a:pt x="0" y="6058801"/>
                </a:moveTo>
                <a:lnTo>
                  <a:pt x="6747002" y="6058801"/>
                </a:lnTo>
                <a:lnTo>
                  <a:pt x="6747002" y="0"/>
                </a:lnTo>
                <a:lnTo>
                  <a:pt x="0" y="0"/>
                </a:lnTo>
                <a:lnTo>
                  <a:pt x="0" y="6058801"/>
                </a:lnTo>
                <a:close/>
              </a:path>
            </a:pathLst>
          </a:custGeom>
          <a:solidFill>
            <a:srgbClr val="D1D3D4"/>
          </a:solidFill>
        </p:spPr>
        <p:txBody>
          <a:bodyPr wrap="square" lIns="0" tIns="0" rIns="0" bIns="0" rtlCol="0"/>
          <a:lstStyle/>
          <a:p>
            <a:endParaRPr sz="1799"/>
          </a:p>
        </p:txBody>
      </p:sp>
    </p:spTree>
    <p:extLst>
      <p:ext uri="{BB962C8B-B14F-4D97-AF65-F5344CB8AC3E}">
        <p14:creationId xmlns:p14="http://schemas.microsoft.com/office/powerpoint/2010/main" val="2541083617"/>
      </p:ext>
    </p:extLst>
  </p:cSld>
  <p:clrMap bg1="lt1" tx1="dk1" bg2="lt2" tx2="dk2" accent1="accent1" accent2="accent2" accent3="accent3" accent4="accent4" accent5="accent5" accent6="accent6" hlink="hlink" folHlink="folHlink"/>
  <p:sldLayoutIdLst>
    <p:sldLayoutId id="2147484379" r:id="rId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2" y="291102"/>
            <a:ext cx="11650488"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32" y="1189178"/>
            <a:ext cx="11650488"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39"/>
          <a:stretch>
            <a:fillRect/>
          </a:stretch>
        </p:blipFill>
        <p:spPr>
          <a:xfrm rot="5400000">
            <a:off x="9183793" y="3012499"/>
            <a:ext cx="6858623" cy="833001"/>
          </a:xfrm>
          <a:prstGeom prst="rect">
            <a:avLst/>
          </a:prstGeom>
        </p:spPr>
      </p:pic>
      <p:sp>
        <p:nvSpPr>
          <p:cNvPr id="3" name="Footer Placeholder 2"/>
          <p:cNvSpPr>
            <a:spLocks noGrp="1"/>
          </p:cNvSpPr>
          <p:nvPr>
            <p:ph type="ftr" sz="quarter" idx="3"/>
          </p:nvPr>
        </p:nvSpPr>
        <p:spPr>
          <a:xfrm>
            <a:off x="4037529" y="6356803"/>
            <a:ext cx="4113767"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728" y="6356803"/>
            <a:ext cx="2741474"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CF70A789-A4BF-46AC-BD1A-B99BD406E999}" type="slidenum">
              <a:rPr lang="en-US" smtClean="0"/>
              <a:t>‹#›</a:t>
            </a:fld>
            <a:endParaRPr lang="en-US"/>
          </a:p>
        </p:txBody>
      </p:sp>
      <p:pic>
        <p:nvPicPr>
          <p:cNvPr id="7" name="Picture 6"/>
          <p:cNvPicPr>
            <a:picLocks noChangeAspect="1"/>
          </p:cNvPicPr>
          <p:nvPr userDrawn="1"/>
        </p:nvPicPr>
        <p:blipFill>
          <a:blip r:embed="rId39"/>
          <a:stretch>
            <a:fillRect/>
          </a:stretch>
        </p:blipFill>
        <p:spPr>
          <a:xfrm rot="5400000">
            <a:off x="9183793" y="3012499"/>
            <a:ext cx="6858623" cy="833001"/>
          </a:xfrm>
          <a:prstGeom prst="rect">
            <a:avLst/>
          </a:prstGeom>
        </p:spPr>
      </p:pic>
    </p:spTree>
    <p:extLst>
      <p:ext uri="{BB962C8B-B14F-4D97-AF65-F5344CB8AC3E}">
        <p14:creationId xmlns:p14="http://schemas.microsoft.com/office/powerpoint/2010/main" val="4098427258"/>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 id="2147484397" r:id="rId15"/>
    <p:sldLayoutId id="2147484398" r:id="rId16"/>
    <p:sldLayoutId id="2147484399" r:id="rId17"/>
    <p:sldLayoutId id="2147484400" r:id="rId18"/>
    <p:sldLayoutId id="2147484401" r:id="rId19"/>
    <p:sldLayoutId id="2147484402" r:id="rId20"/>
    <p:sldLayoutId id="2147484403" r:id="rId21"/>
    <p:sldLayoutId id="2147484404" r:id="rId22"/>
    <p:sldLayoutId id="2147484405" r:id="rId23"/>
    <p:sldLayoutId id="2147484406" r:id="rId24"/>
    <p:sldLayoutId id="2147484407" r:id="rId25"/>
    <p:sldLayoutId id="2147484408" r:id="rId26"/>
    <p:sldLayoutId id="2147484409" r:id="rId27"/>
    <p:sldLayoutId id="2147484410" r:id="rId28"/>
    <p:sldLayoutId id="2147484411" r:id="rId29"/>
    <p:sldLayoutId id="2147484412" r:id="rId30"/>
    <p:sldLayoutId id="2147484413" r:id="rId31"/>
    <p:sldLayoutId id="2147484414" r:id="rId32"/>
    <p:sldLayoutId id="2147484415" r:id="rId33"/>
    <p:sldLayoutId id="2147484416" r:id="rId34"/>
    <p:sldLayoutId id="2147484417" r:id="rId35"/>
    <p:sldLayoutId id="2147484418" r:id="rId36"/>
    <p:sldLayoutId id="2147484419" r:id="rId37"/>
  </p:sldLayoutIdLst>
  <p:transition>
    <p:fade/>
  </p:transition>
  <p:hf hdr="0" ftr="0" dt="0"/>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8131" y="470068"/>
            <a:ext cx="11294882" cy="448127"/>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448097" y="1187621"/>
            <a:ext cx="11292633" cy="187021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0212985"/>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Lst>
  <p:transition>
    <p:fade/>
  </p:transition>
  <p:txStyles>
    <p:titleStyle>
      <a:lvl1pPr algn="l" defTabSz="913643" rtl="0" eaLnBrk="1" latinLnBrk="0" hangingPunct="1">
        <a:lnSpc>
          <a:spcPct val="90000"/>
        </a:lnSpc>
        <a:spcBef>
          <a:spcPct val="0"/>
        </a:spcBef>
        <a:buNone/>
        <a:defRPr lang="en-US" sz="3234" b="0" kern="1200" cap="none" spc="-49" baseline="0" dirty="0" smtClean="0">
          <a:ln w="3175">
            <a:noFill/>
          </a:ln>
          <a:gradFill>
            <a:gsLst>
              <a:gs pos="1250">
                <a:schemeClr val="tx1"/>
              </a:gs>
              <a:gs pos="100000">
                <a:schemeClr val="tx1"/>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335878" marR="0" indent="-335878" algn="l" defTabSz="913643" rtl="0" eaLnBrk="1" fontAlgn="auto" latinLnBrk="0" hangingPunct="1">
        <a:lnSpc>
          <a:spcPct val="90000"/>
        </a:lnSpc>
        <a:spcBef>
          <a:spcPct val="20000"/>
        </a:spcBef>
        <a:spcAft>
          <a:spcPts val="0"/>
        </a:spcAft>
        <a:buClrTx/>
        <a:buSzPct val="90000"/>
        <a:buFont typeface="Arial" pitchFamily="34" charset="0"/>
        <a:buChar char="•"/>
        <a:tabLst/>
        <a:defRPr sz="3918" kern="1200" spc="0" baseline="0">
          <a:gradFill>
            <a:gsLst>
              <a:gs pos="1250">
                <a:schemeClr val="tx1"/>
              </a:gs>
              <a:gs pos="100000">
                <a:schemeClr val="tx1"/>
              </a:gs>
            </a:gsLst>
            <a:lin ang="5400000" scaled="0"/>
          </a:gradFill>
          <a:latin typeface="+mj-lt"/>
          <a:ea typeface="+mn-ea"/>
          <a:cs typeface="+mn-cs"/>
        </a:defRPr>
      </a:lvl1pPr>
      <a:lvl2pPr marL="572237" marR="0" indent="-236359" algn="l" defTabSz="913643" rtl="0" eaLnBrk="1" fontAlgn="auto" latinLnBrk="0" hangingPunct="1">
        <a:lnSpc>
          <a:spcPct val="90000"/>
        </a:lnSpc>
        <a:spcBef>
          <a:spcPct val="20000"/>
        </a:spcBef>
        <a:spcAft>
          <a:spcPts val="0"/>
        </a:spcAft>
        <a:buClrTx/>
        <a:buSzPct val="90000"/>
        <a:buFont typeface="Arial" pitchFamily="34" charset="0"/>
        <a:buChar char="•"/>
        <a:tabLst/>
        <a:defRPr sz="2351" kern="1200" spc="0" baseline="0">
          <a:gradFill>
            <a:gsLst>
              <a:gs pos="1250">
                <a:schemeClr val="tx1"/>
              </a:gs>
              <a:gs pos="100000">
                <a:schemeClr val="tx1"/>
              </a:gs>
            </a:gsLst>
            <a:lin ang="5400000" scaled="0"/>
          </a:gradFill>
          <a:latin typeface="+mn-lt"/>
          <a:ea typeface="+mn-ea"/>
          <a:cs typeface="+mn-cs"/>
        </a:defRPr>
      </a:lvl2pPr>
      <a:lvl3pPr marL="783718" marR="0" indent="-223920" algn="l" defTabSz="913643" rtl="0" eaLnBrk="1" fontAlgn="auto" latinLnBrk="0" hangingPunct="1">
        <a:lnSpc>
          <a:spcPct val="90000"/>
        </a:lnSpc>
        <a:spcBef>
          <a:spcPct val="20000"/>
        </a:spcBef>
        <a:spcAft>
          <a:spcPts val="0"/>
        </a:spcAft>
        <a:buClrTx/>
        <a:buSzPct val="90000"/>
        <a:buFont typeface="Arial" pitchFamily="34" charset="0"/>
        <a:buChar char="•"/>
        <a:tabLst/>
        <a:defRPr sz="1959" kern="1200" spc="0" baseline="0">
          <a:gradFill>
            <a:gsLst>
              <a:gs pos="1250">
                <a:schemeClr val="tx1"/>
              </a:gs>
              <a:gs pos="100000">
                <a:schemeClr val="tx1"/>
              </a:gs>
            </a:gsLst>
            <a:lin ang="5400000" scaled="0"/>
          </a:gradFill>
          <a:latin typeface="+mn-lt"/>
          <a:ea typeface="+mn-ea"/>
          <a:cs typeface="+mn-cs"/>
        </a:defRPr>
      </a:lvl3pPr>
      <a:lvl4pPr marL="1007637" marR="0" indent="-223920" algn="l" defTabSz="913643" rtl="0" eaLnBrk="1" fontAlgn="auto" latinLnBrk="0" hangingPunct="1">
        <a:lnSpc>
          <a:spcPct val="90000"/>
        </a:lnSpc>
        <a:spcBef>
          <a:spcPct val="20000"/>
        </a:spcBef>
        <a:spcAft>
          <a:spcPts val="0"/>
        </a:spcAft>
        <a:buClrTx/>
        <a:buSzPct val="90000"/>
        <a:buFont typeface="Arial" pitchFamily="34" charset="0"/>
        <a:buChar char="•"/>
        <a:tabLst/>
        <a:defRPr sz="1763" kern="1200" spc="0" baseline="0">
          <a:gradFill>
            <a:gsLst>
              <a:gs pos="1250">
                <a:schemeClr val="tx1"/>
              </a:gs>
              <a:gs pos="100000">
                <a:schemeClr val="tx1"/>
              </a:gs>
            </a:gsLst>
            <a:lin ang="5400000" scaled="0"/>
          </a:gradFill>
          <a:latin typeface="+mn-lt"/>
          <a:ea typeface="+mn-ea"/>
          <a:cs typeface="+mn-cs"/>
        </a:defRPr>
      </a:lvl4pPr>
      <a:lvl5pPr marL="1231554" marR="0" indent="-223920" algn="l" defTabSz="913643" rtl="0" eaLnBrk="1" fontAlgn="auto" latinLnBrk="0" hangingPunct="1">
        <a:lnSpc>
          <a:spcPct val="90000"/>
        </a:lnSpc>
        <a:spcBef>
          <a:spcPct val="20000"/>
        </a:spcBef>
        <a:spcAft>
          <a:spcPts val="0"/>
        </a:spcAft>
        <a:buClrTx/>
        <a:buSzPct val="90000"/>
        <a:buFont typeface="Arial" pitchFamily="34" charset="0"/>
        <a:buChar char="•"/>
        <a:tabLst/>
        <a:defRPr sz="1763" kern="1200" spc="0" baseline="0">
          <a:gradFill>
            <a:gsLst>
              <a:gs pos="1250">
                <a:schemeClr val="tx1"/>
              </a:gs>
              <a:gs pos="100000">
                <a:schemeClr val="tx1"/>
              </a:gs>
            </a:gsLst>
            <a:lin ang="5400000" scaled="0"/>
          </a:gradFill>
          <a:latin typeface="+mn-lt"/>
          <a:ea typeface="+mn-ea"/>
          <a:cs typeface="+mn-cs"/>
        </a:defRPr>
      </a:lvl5pPr>
      <a:lvl6pPr marL="2512519" indent="-228411" algn="l" defTabSz="913643"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69340" indent="-228411" algn="l" defTabSz="913643"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426162" indent="-228411" algn="l" defTabSz="913643"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82984" indent="-228411" algn="l" defTabSz="913643" rtl="0" eaLnBrk="1" latinLnBrk="0" hangingPunct="1">
        <a:spcBef>
          <a:spcPct val="20000"/>
        </a:spcBef>
        <a:buFont typeface="Arial" pitchFamily="34" charset="0"/>
        <a:buChar char="•"/>
        <a:defRPr sz="1959" kern="1200">
          <a:solidFill>
            <a:schemeClr val="tx1"/>
          </a:solidFill>
          <a:latin typeface="+mn-lt"/>
          <a:ea typeface="+mn-ea"/>
          <a:cs typeface="+mn-cs"/>
        </a:defRPr>
      </a:lvl9pPr>
    </p:bodyStyle>
    <p:otherStyle>
      <a:defPPr>
        <a:defRPr lang="en-US"/>
      </a:defPPr>
      <a:lvl1pPr marL="0" algn="l" defTabSz="913643" rtl="0" eaLnBrk="1" latinLnBrk="0" hangingPunct="1">
        <a:defRPr sz="1763" kern="1200">
          <a:solidFill>
            <a:schemeClr val="tx1"/>
          </a:solidFill>
          <a:latin typeface="+mn-lt"/>
          <a:ea typeface="+mn-ea"/>
          <a:cs typeface="+mn-cs"/>
        </a:defRPr>
      </a:lvl1pPr>
      <a:lvl2pPr marL="456821" algn="l" defTabSz="913643" rtl="0" eaLnBrk="1" latinLnBrk="0" hangingPunct="1">
        <a:defRPr sz="1763" kern="1200">
          <a:solidFill>
            <a:schemeClr val="tx1"/>
          </a:solidFill>
          <a:latin typeface="+mn-lt"/>
          <a:ea typeface="+mn-ea"/>
          <a:cs typeface="+mn-cs"/>
        </a:defRPr>
      </a:lvl2pPr>
      <a:lvl3pPr marL="913643" algn="l" defTabSz="913643" rtl="0" eaLnBrk="1" latinLnBrk="0" hangingPunct="1">
        <a:defRPr sz="1763" kern="1200">
          <a:solidFill>
            <a:schemeClr val="tx1"/>
          </a:solidFill>
          <a:latin typeface="+mn-lt"/>
          <a:ea typeface="+mn-ea"/>
          <a:cs typeface="+mn-cs"/>
        </a:defRPr>
      </a:lvl3pPr>
      <a:lvl4pPr marL="1370465" algn="l" defTabSz="913643" rtl="0" eaLnBrk="1" latinLnBrk="0" hangingPunct="1">
        <a:defRPr sz="1763" kern="1200">
          <a:solidFill>
            <a:schemeClr val="tx1"/>
          </a:solidFill>
          <a:latin typeface="+mn-lt"/>
          <a:ea typeface="+mn-ea"/>
          <a:cs typeface="+mn-cs"/>
        </a:defRPr>
      </a:lvl4pPr>
      <a:lvl5pPr marL="1827286" algn="l" defTabSz="913643" rtl="0" eaLnBrk="1" latinLnBrk="0" hangingPunct="1">
        <a:defRPr sz="1763" kern="1200">
          <a:solidFill>
            <a:schemeClr val="tx1"/>
          </a:solidFill>
          <a:latin typeface="+mn-lt"/>
          <a:ea typeface="+mn-ea"/>
          <a:cs typeface="+mn-cs"/>
        </a:defRPr>
      </a:lvl5pPr>
      <a:lvl6pPr marL="2284108" algn="l" defTabSz="913643" rtl="0" eaLnBrk="1" latinLnBrk="0" hangingPunct="1">
        <a:defRPr sz="1763" kern="1200">
          <a:solidFill>
            <a:schemeClr val="tx1"/>
          </a:solidFill>
          <a:latin typeface="+mn-lt"/>
          <a:ea typeface="+mn-ea"/>
          <a:cs typeface="+mn-cs"/>
        </a:defRPr>
      </a:lvl6pPr>
      <a:lvl7pPr marL="2740928" algn="l" defTabSz="913643" rtl="0" eaLnBrk="1" latinLnBrk="0" hangingPunct="1">
        <a:defRPr sz="1763" kern="1200">
          <a:solidFill>
            <a:schemeClr val="tx1"/>
          </a:solidFill>
          <a:latin typeface="+mn-lt"/>
          <a:ea typeface="+mn-ea"/>
          <a:cs typeface="+mn-cs"/>
        </a:defRPr>
      </a:lvl7pPr>
      <a:lvl8pPr marL="3197750" algn="l" defTabSz="913643" rtl="0" eaLnBrk="1" latinLnBrk="0" hangingPunct="1">
        <a:defRPr sz="1763" kern="1200">
          <a:solidFill>
            <a:schemeClr val="tx1"/>
          </a:solidFill>
          <a:latin typeface="+mn-lt"/>
          <a:ea typeface="+mn-ea"/>
          <a:cs typeface="+mn-cs"/>
        </a:defRPr>
      </a:lvl8pPr>
      <a:lvl9pPr marL="3654573" algn="l" defTabSz="913643" rtl="0" eaLnBrk="1" latinLnBrk="0" hangingPunct="1">
        <a:defRPr sz="17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6.xml"/><Relationship Id="rId5" Type="http://schemas.openxmlformats.org/officeDocument/2006/relationships/image" Target="../media/image29.png"/><Relationship Id="rId4" Type="http://schemas.openxmlformats.org/officeDocument/2006/relationships/image" Target="../media/image28.sv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2.svg"/><Relationship Id="rId3" Type="http://schemas.openxmlformats.org/officeDocument/2006/relationships/hyperlink" Target="https://support.office.com/en-us/article/Monitoring-your-Yammer-data-Yammer-admin-guide-8c4651fa-12c2-4ced-b4ea-2200c0a630ed?ui=en-US&amp;rs=en-US&amp;ad=US" TargetMode="External"/><Relationship Id="rId7" Type="http://schemas.openxmlformats.org/officeDocument/2006/relationships/image" Target="../media/image63.sv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62.png"/><Relationship Id="rId11" Type="http://schemas.openxmlformats.org/officeDocument/2006/relationships/image" Target="../media/image65.svg"/><Relationship Id="rId5" Type="http://schemas.openxmlformats.org/officeDocument/2006/relationships/image" Target="../media/image44.svg"/><Relationship Id="rId10" Type="http://schemas.openxmlformats.org/officeDocument/2006/relationships/image" Target="../media/image64.png"/><Relationship Id="rId4" Type="http://schemas.openxmlformats.org/officeDocument/2006/relationships/image" Target="../media/image43.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1.png"/><Relationship Id="rId7" Type="http://schemas.openxmlformats.org/officeDocument/2006/relationships/image" Target="../media/image62.png"/><Relationship Id="rId12" Type="http://schemas.openxmlformats.org/officeDocument/2006/relationships/image" Target="../media/image65.sv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44.svg"/><Relationship Id="rId11" Type="http://schemas.openxmlformats.org/officeDocument/2006/relationships/image" Target="../media/image64.png"/><Relationship Id="rId5" Type="http://schemas.openxmlformats.org/officeDocument/2006/relationships/image" Target="../media/image43.png"/><Relationship Id="rId10" Type="http://schemas.openxmlformats.org/officeDocument/2006/relationships/image" Target="../media/image53.svg"/><Relationship Id="rId4" Type="http://schemas.openxmlformats.org/officeDocument/2006/relationships/image" Target="../media/image42.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11.xml"/><Relationship Id="rId1" Type="http://schemas.openxmlformats.org/officeDocument/2006/relationships/slideLayout" Target="../slideLayouts/slideLayout130.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hyperlink" Target="https://resources.techcommunity.microsoft.com/link/yammer-communication-plan" TargetMode="External"/><Relationship Id="rId7" Type="http://schemas.openxmlformats.org/officeDocument/2006/relationships/image" Target="../media/image42.svg"/><Relationship Id="rId12"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29.xml"/><Relationship Id="rId6" Type="http://schemas.openxmlformats.org/officeDocument/2006/relationships/image" Target="../media/image41.png"/><Relationship Id="rId11" Type="http://schemas.openxmlformats.org/officeDocument/2006/relationships/image" Target="../media/image79.svg"/><Relationship Id="rId5" Type="http://schemas.openxmlformats.org/officeDocument/2006/relationships/hyperlink" Target="https://resources.techcommunity.microsoft.com/link/use-yammer-manage-o365-rollout" TargetMode="External"/><Relationship Id="rId10" Type="http://schemas.openxmlformats.org/officeDocument/2006/relationships/image" Target="../media/image78.png"/><Relationship Id="rId4" Type="http://schemas.openxmlformats.org/officeDocument/2006/relationships/hyperlink" Target="https://resources.techcommunity.microsoft.com/link/yammer-campaign-playbook" TargetMode="External"/><Relationship Id="rId9"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6.png"/><Relationship Id="rId3" Type="http://schemas.openxmlformats.org/officeDocument/2006/relationships/image" Target="../media/image41.png"/><Relationship Id="rId7" Type="http://schemas.openxmlformats.org/officeDocument/2006/relationships/image" Target="../media/image78.png"/><Relationship Id="rId12" Type="http://schemas.openxmlformats.org/officeDocument/2006/relationships/image" Target="../media/image85.svg"/><Relationship Id="rId2" Type="http://schemas.openxmlformats.org/officeDocument/2006/relationships/notesSlide" Target="../notesSlides/notesSlide13.xml"/><Relationship Id="rId16" Type="http://schemas.openxmlformats.org/officeDocument/2006/relationships/image" Target="../media/image89.svg"/><Relationship Id="rId1" Type="http://schemas.openxmlformats.org/officeDocument/2006/relationships/slideLayout" Target="../slideLayouts/slideLayout131.xml"/><Relationship Id="rId6" Type="http://schemas.openxmlformats.org/officeDocument/2006/relationships/image" Target="../media/image77.svg"/><Relationship Id="rId11" Type="http://schemas.openxmlformats.org/officeDocument/2006/relationships/image" Target="../media/image84.png"/><Relationship Id="rId5" Type="http://schemas.openxmlformats.org/officeDocument/2006/relationships/image" Target="../media/image76.png"/><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image" Target="../media/image42.svg"/><Relationship Id="rId9" Type="http://schemas.openxmlformats.org/officeDocument/2006/relationships/image" Target="../media/image80.png"/><Relationship Id="rId14" Type="http://schemas.openxmlformats.org/officeDocument/2006/relationships/image" Target="../media/image87.sv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14.xml"/><Relationship Id="rId7" Type="http://schemas.openxmlformats.org/officeDocument/2006/relationships/image" Target="../media/image82.svg"/><Relationship Id="rId2" Type="http://schemas.openxmlformats.org/officeDocument/2006/relationships/slideLayout" Target="../slideLayouts/slideLayout89.xml"/><Relationship Id="rId1" Type="http://schemas.openxmlformats.org/officeDocument/2006/relationships/themeOverride" Target="../theme/themeOverride1.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3.sv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svg"/><Relationship Id="rId2" Type="http://schemas.openxmlformats.org/officeDocument/2006/relationships/notesSlide" Target="../notesSlides/notesSlide15.xml"/><Relationship Id="rId1" Type="http://schemas.openxmlformats.org/officeDocument/2006/relationships/slideLayout" Target="../slideLayouts/slideLayout183.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9.png"/><Relationship Id="rId7"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67.xml"/><Relationship Id="rId6" Type="http://schemas.openxmlformats.org/officeDocument/2006/relationships/image" Target="../media/image82.svg"/><Relationship Id="rId5" Type="http://schemas.openxmlformats.org/officeDocument/2006/relationships/image" Target="../media/image78.png"/><Relationship Id="rId4" Type="http://schemas.openxmlformats.org/officeDocument/2006/relationships/image" Target="../media/image100.svg"/></Relationships>
</file>

<file path=ppt/slides/_rels/slide18.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98.svg"/><Relationship Id="rId2" Type="http://schemas.openxmlformats.org/officeDocument/2006/relationships/image" Target="../media/image99.png"/><Relationship Id="rId1" Type="http://schemas.openxmlformats.org/officeDocument/2006/relationships/slideLayout" Target="../slideLayouts/slideLayout77.xml"/><Relationship Id="rId6" Type="http://schemas.openxmlformats.org/officeDocument/2006/relationships/image" Target="../media/image97.png"/><Relationship Id="rId5" Type="http://schemas.openxmlformats.org/officeDocument/2006/relationships/image" Target="../media/image82.sv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41.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131.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3.svg"/><Relationship Id="rId4" Type="http://schemas.openxmlformats.org/officeDocument/2006/relationships/image" Target="../media/image42.sv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29.xml"/><Relationship Id="rId5" Type="http://schemas.openxmlformats.org/officeDocument/2006/relationships/slide" Target="slide37.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jpg"/><Relationship Id="rId3" Type="http://schemas.openxmlformats.org/officeDocument/2006/relationships/image" Target="../media/image41.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notesSlide" Target="../notesSlides/notesSlide18.xml"/><Relationship Id="rId1" Type="http://schemas.openxmlformats.org/officeDocument/2006/relationships/slideLayout" Target="../slideLayouts/slideLayout129.xml"/><Relationship Id="rId6" Type="http://schemas.openxmlformats.org/officeDocument/2006/relationships/hyperlink" Target="https://resources.techcommunity.microsoft.com/link/yammer-training-videos" TargetMode="External"/><Relationship Id="rId11" Type="http://schemas.openxmlformats.org/officeDocument/2006/relationships/image" Target="../media/image80.png"/><Relationship Id="rId5" Type="http://schemas.openxmlformats.org/officeDocument/2006/relationships/hyperlink" Target="https://resources.techcommunity.microsoft.com/link/yammer-end-user-training" TargetMode="External"/><Relationship Id="rId10" Type="http://schemas.openxmlformats.org/officeDocument/2006/relationships/image" Target="../media/image102.svg"/><Relationship Id="rId4" Type="http://schemas.openxmlformats.org/officeDocument/2006/relationships/image" Target="../media/image42.sv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svg"/><Relationship Id="rId2" Type="http://schemas.openxmlformats.org/officeDocument/2006/relationships/notesSlide" Target="../notesSlides/notesSlide19.xml"/><Relationship Id="rId1" Type="http://schemas.openxmlformats.org/officeDocument/2006/relationships/slideLayout" Target="../slideLayouts/slideLayout130.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112.svg"/></Relationships>
</file>

<file path=ppt/slides/_rels/slide22.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3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3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131.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 Id="rId9" Type="http://schemas.openxmlformats.org/officeDocument/2006/relationships/image" Target="../media/image120.JPG"/></Relationships>
</file>

<file path=ppt/slides/_rels/slide25.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3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131.xml"/><Relationship Id="rId6" Type="http://schemas.openxmlformats.org/officeDocument/2006/relationships/image" Target="../media/image116.svg"/><Relationship Id="rId11" Type="http://schemas.openxmlformats.org/officeDocument/2006/relationships/image" Target="../media/image124.JPG"/><Relationship Id="rId5" Type="http://schemas.openxmlformats.org/officeDocument/2006/relationships/image" Target="../media/image115.png"/><Relationship Id="rId10" Type="http://schemas.openxmlformats.org/officeDocument/2006/relationships/image" Target="../media/image123.JPG"/><Relationship Id="rId4" Type="http://schemas.openxmlformats.org/officeDocument/2006/relationships/image" Target="../media/image114.svg"/><Relationship Id="rId9" Type="http://schemas.openxmlformats.org/officeDocument/2006/relationships/image" Target="../media/image122.JPG"/></Relationships>
</file>

<file path=ppt/slides/_rels/slide27.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146.xml"/><Relationship Id="rId6" Type="http://schemas.openxmlformats.org/officeDocument/2006/relationships/image" Target="../media/image114.svg"/><Relationship Id="rId11" Type="http://schemas.openxmlformats.org/officeDocument/2006/relationships/image" Target="../media/image131.png"/><Relationship Id="rId5" Type="http://schemas.openxmlformats.org/officeDocument/2006/relationships/image" Target="../media/image113.png"/><Relationship Id="rId10" Type="http://schemas.openxmlformats.org/officeDocument/2006/relationships/image" Target="../media/image130.svg"/><Relationship Id="rId4" Type="http://schemas.openxmlformats.org/officeDocument/2006/relationships/image" Target="../media/image126.png"/><Relationship Id="rId9" Type="http://schemas.openxmlformats.org/officeDocument/2006/relationships/image" Target="../media/image129.png"/></Relationships>
</file>

<file path=ppt/slides/_rels/slide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63.xml"/></Relationships>
</file>

<file path=ppt/slides/_rels/slide29.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13.png"/><Relationship Id="rId7"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146.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14.svg"/></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jp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3.xml"/><Relationship Id="rId1" Type="http://schemas.openxmlformats.org/officeDocument/2006/relationships/slideLayout" Target="../slideLayouts/slideLayout130.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hyperlink" Target="https://resources.techcommunity.microsoft.com/link/yamjamplaybook" TargetMode="External"/><Relationship Id="rId7" Type="http://schemas.openxmlformats.org/officeDocument/2006/relationships/image" Target="../media/image135.png"/><Relationship Id="rId12" Type="http://schemas.openxmlformats.org/officeDocument/2006/relationships/image" Target="../media/image130.svg"/><Relationship Id="rId2" Type="http://schemas.openxmlformats.org/officeDocument/2006/relationships/notesSlide" Target="../notesSlides/notesSlide25.xml"/><Relationship Id="rId1" Type="http://schemas.openxmlformats.org/officeDocument/2006/relationships/slideLayout" Target="../slideLayouts/slideLayout129.xml"/><Relationship Id="rId6" Type="http://schemas.openxmlformats.org/officeDocument/2006/relationships/hyperlink" Target="https://resources.techcommunity.microsoft.com/link/yammer-group-guide" TargetMode="External"/><Relationship Id="rId11" Type="http://schemas.openxmlformats.org/officeDocument/2006/relationships/image" Target="../media/image129.png"/><Relationship Id="rId5" Type="http://schemas.openxmlformats.org/officeDocument/2006/relationships/image" Target="../media/image134.svg"/><Relationship Id="rId10" Type="http://schemas.openxmlformats.org/officeDocument/2006/relationships/image" Target="../media/image137.svg"/><Relationship Id="rId4" Type="http://schemas.openxmlformats.org/officeDocument/2006/relationships/image" Target="../media/image133.png"/><Relationship Id="rId9"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g"/><Relationship Id="rId7" Type="http://schemas.openxmlformats.org/officeDocument/2006/relationships/image" Target="../media/image142.svg"/><Relationship Id="rId2" Type="http://schemas.openxmlformats.org/officeDocument/2006/relationships/notesSlide" Target="../notesSlides/notesSlide26.xml"/><Relationship Id="rId1" Type="http://schemas.openxmlformats.org/officeDocument/2006/relationships/slideLayout" Target="../slideLayouts/slideLayout130.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 Id="rId9" Type="http://schemas.openxmlformats.org/officeDocument/2006/relationships/image" Target="../media/image144.svg"/></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jpeg"/><Relationship Id="rId1" Type="http://schemas.openxmlformats.org/officeDocument/2006/relationships/slideLayout" Target="../slideLayouts/slideLayout76.xml"/><Relationship Id="rId4" Type="http://schemas.openxmlformats.org/officeDocument/2006/relationships/hyperlink" Target="https://aka.ms/YamJamPlayboo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tiff"/><Relationship Id="rId1" Type="http://schemas.openxmlformats.org/officeDocument/2006/relationships/slideLayout" Target="../slideLayouts/slideLayout76.xml"/><Relationship Id="rId4" Type="http://schemas.openxmlformats.org/officeDocument/2006/relationships/hyperlink" Target="https://aka.ms/YamJamPlayboo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jpeg"/><Relationship Id="rId1" Type="http://schemas.openxmlformats.org/officeDocument/2006/relationships/slideLayout" Target="../slideLayouts/slideLayout76.xml"/><Relationship Id="rId4" Type="http://schemas.openxmlformats.org/officeDocument/2006/relationships/hyperlink" Target="https://aka.ms/LiveEventsinYammerplayboo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png"/><Relationship Id="rId1" Type="http://schemas.openxmlformats.org/officeDocument/2006/relationships/slideLayout" Target="../slideLayouts/slideLayout76.xml"/><Relationship Id="rId4" Type="http://schemas.openxmlformats.org/officeDocument/2006/relationships/hyperlink" Target="https://techcommunity.microsoft.com/t5/yammer-blog/the-event-which-unlocked-our-yammer-success/ba-p/35996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png"/><Relationship Id="rId1" Type="http://schemas.openxmlformats.org/officeDocument/2006/relationships/slideLayout" Target="../slideLayouts/slideLayout76.xml"/><Relationship Id="rId4" Type="http://schemas.openxmlformats.org/officeDocument/2006/relationships/hyperlink" Target="https://techcommunity.microsoft.com/t5/yammer-blog/support-your-next-campaign-with-video-content-via-yammer/ba-p/105930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jpeg"/><Relationship Id="rId1" Type="http://schemas.openxmlformats.org/officeDocument/2006/relationships/slideLayout" Target="../slideLayouts/slideLayout76.xml"/><Relationship Id="rId4" Type="http://schemas.openxmlformats.org/officeDocument/2006/relationships/hyperlink" Target="https://aka.ms/YamEndUserGui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8.xml"/><Relationship Id="rId1" Type="http://schemas.openxmlformats.org/officeDocument/2006/relationships/slideLayout" Target="../slideLayouts/slideLayout76.xml"/><Relationship Id="rId5" Type="http://schemas.openxmlformats.org/officeDocument/2006/relationships/hyperlink" Target="https://aka.ms/NewYammerTips" TargetMode="External"/><Relationship Id="rId4" Type="http://schemas.openxmlformats.org/officeDocument/2006/relationships/image" Target="../media/image159.emf"/></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hyperlink" Target="https://support.office.com/en-us/article/Yammer-technical-readiness-checklist-Yammer-admin-guide-7cf5de49-1284-48dc-9767-b1619dfa98d5?ui=en-US&amp;rs=en-US&amp;ad=US" TargetMode="External"/><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4.xml"/><Relationship Id="rId1" Type="http://schemas.openxmlformats.org/officeDocument/2006/relationships/slideLayout" Target="../slideLayouts/slideLayout129.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hyperlink" Target="https://docs.microsoft.com/en-us/yammer/yammer-landing-page" TargetMode="External"/><Relationship Id="rId9" Type="http://schemas.openxmlformats.org/officeDocument/2006/relationships/image" Target="../media/image45.png"/><Relationship Id="rId14" Type="http://schemas.openxmlformats.org/officeDocument/2006/relationships/image" Target="../media/image50.svg"/></Relationships>
</file>

<file path=ppt/slides/_rels/slide4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jpeg"/><Relationship Id="rId1" Type="http://schemas.openxmlformats.org/officeDocument/2006/relationships/slideLayout" Target="../slideLayouts/slideLayout76.xml"/><Relationship Id="rId4" Type="http://schemas.openxmlformats.org/officeDocument/2006/relationships/hyperlink" Target="https://techcommunity.microsoft.com/t5/yammer-blog/how-one-community-at-microsoft-is-changing-the-world-one-yammer/ba-p/1165236"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jpeg"/><Relationship Id="rId1" Type="http://schemas.openxmlformats.org/officeDocument/2006/relationships/slideLayout" Target="../slideLayouts/slideLayout76.xml"/><Relationship Id="rId4" Type="http://schemas.openxmlformats.org/officeDocument/2006/relationships/hyperlink" Target="https://techcommunity.microsoft.com/t5/yammer-blog/yammer-our-ideation-hub/ba-p/35995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tiff"/><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tiff"/><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tiff"/><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hyperlink" Target="https://streamingitoutloud.com/" TargetMode="External"/><Relationship Id="rId2" Type="http://schemas.openxmlformats.org/officeDocument/2006/relationships/image" Target="../media/image170.tiff"/><Relationship Id="rId1" Type="http://schemas.openxmlformats.org/officeDocument/2006/relationships/slideLayout" Target="../slideLayouts/slideLayout76.xml"/><Relationship Id="rId4" Type="http://schemas.openxmlformats.org/officeDocument/2006/relationships/image" Target="../media/image17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swoopanalytics.com/blog/a-view-from-the-top-david-thodey-interview-part-1-why-enterprise-social-networking/" TargetMode="External"/><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129.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55.svg"/><Relationship Id="rId11" Type="http://schemas.openxmlformats.org/officeDocument/2006/relationships/image" Target="../media/image56.png"/><Relationship Id="rId5" Type="http://schemas.openxmlformats.org/officeDocument/2006/relationships/image" Target="../media/image54.png"/><Relationship Id="rId15" Type="http://schemas.openxmlformats.org/officeDocument/2006/relationships/image" Target="../media/image60.sv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4.png"/><Relationship Id="rId3" Type="http://schemas.openxmlformats.org/officeDocument/2006/relationships/hyperlink" Target="https://support.office.com/en-us/article/Setting-up-your-Yammer-network-Yammer-admin-guide-f886e916-fe64-41de-be52-38d458250fa5?ui=en-US&amp;rs=en-US&amp;ad=US" TargetMode="External"/><Relationship Id="rId7" Type="http://schemas.openxmlformats.org/officeDocument/2006/relationships/image" Target="../media/image43.png"/><Relationship Id="rId12" Type="http://schemas.openxmlformats.org/officeDocument/2006/relationships/image" Target="../media/image53.svg"/><Relationship Id="rId2" Type="http://schemas.openxmlformats.org/officeDocument/2006/relationships/notesSlide" Target="../notesSlides/notesSlide8.xml"/><Relationship Id="rId1" Type="http://schemas.openxmlformats.org/officeDocument/2006/relationships/slideLayout" Target="../slideLayouts/slideLayout129.xml"/><Relationship Id="rId6" Type="http://schemas.openxmlformats.org/officeDocument/2006/relationships/image" Target="../media/image42.svg"/><Relationship Id="rId11" Type="http://schemas.openxmlformats.org/officeDocument/2006/relationships/image" Target="../media/image52.png"/><Relationship Id="rId5" Type="http://schemas.openxmlformats.org/officeDocument/2006/relationships/image" Target="../media/image41.png"/><Relationship Id="rId15" Type="http://schemas.openxmlformats.org/officeDocument/2006/relationships/image" Target="../media/image66.png"/><Relationship Id="rId10" Type="http://schemas.openxmlformats.org/officeDocument/2006/relationships/image" Target="../media/image63.svg"/><Relationship Id="rId4" Type="http://schemas.openxmlformats.org/officeDocument/2006/relationships/hyperlink" Target="https://support.office.com/en-us/article/Monitoring-your-Yammer-data-Yammer-admin-guide-8c4651fa-12c2-4ced-b4ea-2200c0a630ed?ui=en-US&amp;rs=en-US&amp;ad=US" TargetMode="External"/><Relationship Id="rId9" Type="http://schemas.openxmlformats.org/officeDocument/2006/relationships/image" Target="../media/image62.png"/><Relationship Id="rId14"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41.png"/><Relationship Id="rId7" Type="http://schemas.openxmlformats.org/officeDocument/2006/relationships/image" Target="../media/image62.png"/><Relationship Id="rId12" Type="http://schemas.openxmlformats.org/officeDocument/2006/relationships/image" Target="../media/image65.svg"/><Relationship Id="rId2" Type="http://schemas.openxmlformats.org/officeDocument/2006/relationships/image" Target="../media/image67.jpg"/><Relationship Id="rId1" Type="http://schemas.openxmlformats.org/officeDocument/2006/relationships/slideLayout" Target="../slideLayouts/slideLayout57.xml"/><Relationship Id="rId6" Type="http://schemas.openxmlformats.org/officeDocument/2006/relationships/image" Target="../media/image44.svg"/><Relationship Id="rId11" Type="http://schemas.openxmlformats.org/officeDocument/2006/relationships/image" Target="../media/image64.png"/><Relationship Id="rId5" Type="http://schemas.openxmlformats.org/officeDocument/2006/relationships/image" Target="../media/image43.png"/><Relationship Id="rId10" Type="http://schemas.openxmlformats.org/officeDocument/2006/relationships/image" Target="../media/image53.svg"/><Relationship Id="rId4" Type="http://schemas.openxmlformats.org/officeDocument/2006/relationships/image" Target="../media/image42.sv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Yammer screenshot">
            <a:extLst>
              <a:ext uri="{FF2B5EF4-FFF2-40B4-BE49-F238E27FC236}">
                <a16:creationId xmlns:a16="http://schemas.microsoft.com/office/drawing/2014/main" id="{EFF790BA-CE6E-4B59-BCBD-BB1ECCB4D092}"/>
              </a:ext>
            </a:extLst>
          </p:cNvPr>
          <p:cNvSpPr/>
          <p:nvPr/>
        </p:nvSpPr>
        <p:spPr>
          <a:xfrm>
            <a:off x="-12573" y="894"/>
            <a:ext cx="12201398" cy="68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a:p>
        </p:txBody>
      </p:sp>
      <p:pic>
        <p:nvPicPr>
          <p:cNvPr id="4" name="Graphic 3" descr="Microsoft Logo">
            <a:extLst>
              <a:ext uri="{FF2B5EF4-FFF2-40B4-BE49-F238E27FC236}">
                <a16:creationId xmlns:a16="http://schemas.microsoft.com/office/drawing/2014/main" id="{AEC0F935-8104-43F2-89EA-ECB74433EA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000" y="243855"/>
            <a:ext cx="1225341" cy="263681"/>
          </a:xfrm>
          <a:prstGeom prst="rect">
            <a:avLst/>
          </a:prstGeom>
        </p:spPr>
      </p:pic>
      <p:sp>
        <p:nvSpPr>
          <p:cNvPr id="7" name="Rectangle 6" descr="Title Box Yammer Adoption Playbook">
            <a:extLst>
              <a:ext uri="{FF2B5EF4-FFF2-40B4-BE49-F238E27FC236}">
                <a16:creationId xmlns:a16="http://schemas.microsoft.com/office/drawing/2014/main" id="{6FBD30A8-1108-415E-9407-EB1A621D782E}"/>
              </a:ext>
            </a:extLst>
          </p:cNvPr>
          <p:cNvSpPr/>
          <p:nvPr/>
        </p:nvSpPr>
        <p:spPr bwMode="auto">
          <a:xfrm>
            <a:off x="-12573" y="472809"/>
            <a:ext cx="3445255" cy="7039155"/>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a:extLst>
              <a:ext uri="{FF2B5EF4-FFF2-40B4-BE49-F238E27FC236}">
                <a16:creationId xmlns:a16="http://schemas.microsoft.com/office/drawing/2014/main" id="{86BD0400-0628-4C5B-915C-50EAFB591207}"/>
              </a:ext>
            </a:extLst>
          </p:cNvPr>
          <p:cNvSpPr txBox="1">
            <a:spLocks noGrp="1"/>
          </p:cNvSpPr>
          <p:nvPr>
            <p:ph type="title" idx="4294967295"/>
          </p:nvPr>
        </p:nvSpPr>
        <p:spPr>
          <a:xfrm>
            <a:off x="496525" y="1069449"/>
            <a:ext cx="3109318" cy="1995163"/>
          </a:xfrm>
          <a:prstGeom prst="rect">
            <a:avLst/>
          </a:prstGeom>
          <a:noFill/>
          <a:ln>
            <a:noFill/>
            <a:prstDash/>
          </a:ln>
          <a:effectLst/>
        </p:spPr>
        <p:txBody>
          <a:bodyPr rot="0" spcFirstLastPara="0" vertOverflow="overflow" horzOverflow="overflow" vert="horz" wrap="square" lIns="146304" tIns="91440" rIns="146304" bIns="91440" numCol="1" spcCol="0" rtlCol="0" fromWordArt="0" anchor="b" anchorCtr="0" forceAA="0" compatLnSpc="1">
            <a:prstTxWarp prst="textNoShape">
              <a:avLst/>
            </a:prstTxWarp>
            <a:normAutofit fontScale="97500"/>
          </a:bodyPr>
          <a:lstStyle>
            <a:lvl1pPr algn="ctr" defTabSz="914180" rtl="0" eaLnBrk="1" latinLnBrk="0" hangingPunct="1">
              <a:lnSpc>
                <a:spcPct val="90000"/>
              </a:lnSpc>
              <a:spcBef>
                <a:spcPct val="0"/>
              </a:spcBef>
              <a:buNone/>
              <a:defRPr lang="en-US" sz="5999" b="0" i="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80" rtl="0" eaLnBrk="1" fontAlgn="auto" latinLnBrk="0" hangingPunct="1">
              <a:lnSpc>
                <a:spcPct val="120000"/>
              </a:lnSpc>
              <a:spcBef>
                <a:spcPct val="0"/>
              </a:spcBef>
              <a:spcAft>
                <a:spcPts val="0"/>
              </a:spcAft>
              <a:buClrTx/>
              <a:buSzTx/>
              <a:buFontTx/>
              <a:buNone/>
              <a:tabLst/>
              <a:defRPr/>
            </a:pPr>
            <a:r>
              <a:rPr kumimoji="0" lang="en-US" sz="3300" b="0" i="0" u="none" strike="noStrike" kern="1200" cap="none" spc="-100" normalizeH="0" baseline="0" noProof="0" dirty="0">
                <a:ln w="3175">
                  <a:noFill/>
                </a:ln>
                <a:solidFill>
                  <a:schemeClr val="accent1"/>
                </a:solidFill>
                <a:effectLst/>
                <a:uLnTx/>
                <a:uFillTx/>
                <a:latin typeface="Segoe UI Semibold" panose="020B0702040204020203" pitchFamily="34" charset="0"/>
                <a:ea typeface="+mn-ea"/>
                <a:cs typeface="Segoe UI Semibold" panose="020B0702040204020203" pitchFamily="34" charset="0"/>
              </a:rPr>
              <a:t>Yammer </a:t>
            </a:r>
          </a:p>
          <a:p>
            <a:pPr marL="0" marR="0" lvl="0" indent="0" algn="l" defTabSz="914180" rtl="0" eaLnBrk="1" fontAlgn="auto" latinLnBrk="0" hangingPunct="1">
              <a:lnSpc>
                <a:spcPct val="120000"/>
              </a:lnSpc>
              <a:spcBef>
                <a:spcPct val="0"/>
              </a:spcBef>
              <a:spcAft>
                <a:spcPts val="0"/>
              </a:spcAft>
              <a:buClrTx/>
              <a:buSzTx/>
              <a:buFontTx/>
              <a:buNone/>
              <a:tabLst/>
              <a:defRPr/>
            </a:pPr>
            <a:r>
              <a:rPr kumimoji="0" lang="en-US" sz="3300" b="0" i="0" u="none" strike="noStrike" kern="1200" cap="none" spc="-100" normalizeH="0" baseline="0" noProof="0" dirty="0">
                <a:ln w="3175">
                  <a:noFill/>
                </a:ln>
                <a:solidFill>
                  <a:schemeClr val="accent1"/>
                </a:solidFill>
                <a:effectLst/>
                <a:uLnTx/>
                <a:uFillTx/>
                <a:latin typeface="Segoe UI Semibold" panose="020B0702040204020203" pitchFamily="34" charset="0"/>
                <a:ea typeface="+mn-ea"/>
                <a:cs typeface="Segoe UI Semibold" panose="020B0702040204020203" pitchFamily="34" charset="0"/>
              </a:rPr>
              <a:t>Adoption </a:t>
            </a:r>
          </a:p>
          <a:p>
            <a:pPr marL="0" marR="0" lvl="0" indent="0" algn="l" defTabSz="914180" rtl="0" eaLnBrk="1" fontAlgn="auto" latinLnBrk="0" hangingPunct="1">
              <a:lnSpc>
                <a:spcPct val="120000"/>
              </a:lnSpc>
              <a:spcBef>
                <a:spcPct val="0"/>
              </a:spcBef>
              <a:spcAft>
                <a:spcPts val="0"/>
              </a:spcAft>
              <a:buClrTx/>
              <a:buSzTx/>
              <a:buFontTx/>
              <a:buNone/>
              <a:tabLst/>
              <a:defRPr/>
            </a:pPr>
            <a:r>
              <a:rPr kumimoji="0" lang="en-US" sz="3300" b="0" i="0" u="none" strike="noStrike" kern="1200" cap="none" spc="-100" normalizeH="0" baseline="0" noProof="0" dirty="0">
                <a:ln w="3175">
                  <a:noFill/>
                </a:ln>
                <a:solidFill>
                  <a:schemeClr val="accent1"/>
                </a:solidFill>
                <a:effectLst/>
                <a:uLnTx/>
                <a:uFillTx/>
                <a:latin typeface="Segoe UI Semibold" panose="020B0702040204020203" pitchFamily="34" charset="0"/>
                <a:ea typeface="+mn-ea"/>
                <a:cs typeface="Segoe UI Semibold" panose="020B0702040204020203" pitchFamily="34" charset="0"/>
              </a:rPr>
              <a:t>Playbook</a:t>
            </a:r>
          </a:p>
        </p:txBody>
      </p:sp>
      <p:sp>
        <p:nvSpPr>
          <p:cNvPr id="3" name="Subtitle 2">
            <a:extLst>
              <a:ext uri="{FF2B5EF4-FFF2-40B4-BE49-F238E27FC236}">
                <a16:creationId xmlns:a16="http://schemas.microsoft.com/office/drawing/2014/main" id="{B7078838-971E-4351-857B-81D89C2E1CFD}"/>
              </a:ext>
            </a:extLst>
          </p:cNvPr>
          <p:cNvSpPr>
            <a:spLocks noGrp="1"/>
          </p:cNvSpPr>
          <p:nvPr>
            <p:ph type="subTitle" idx="1"/>
          </p:nvPr>
        </p:nvSpPr>
        <p:spPr>
          <a:xfrm>
            <a:off x="74221" y="3428998"/>
            <a:ext cx="3919422" cy="1126775"/>
          </a:xfrm>
        </p:spPr>
        <p:txBody>
          <a:bodyPr>
            <a:normAutofit/>
          </a:bodyPr>
          <a:lstStyle/>
          <a:p>
            <a:pPr algn="l">
              <a:lnSpc>
                <a:spcPct val="100000"/>
              </a:lnSpc>
            </a:pPr>
            <a:r>
              <a:rPr lang="en-US" sz="1600" dirty="0">
                <a:solidFill>
                  <a:schemeClr val="tx1"/>
                </a:solidFill>
                <a:latin typeface="Segoe UI Semibold" panose="020B0702040204020203" pitchFamily="34" charset="0"/>
              </a:rPr>
              <a:t>Prepare the Yammer strategy for adoption and engagement at your organization. </a:t>
            </a:r>
          </a:p>
        </p:txBody>
      </p:sp>
      <p:pic>
        <p:nvPicPr>
          <p:cNvPr id="6" name="Picture 5" descr="A screenshot of a cell phone&#10;&#10;Description automatically generated">
            <a:extLst>
              <a:ext uri="{FF2B5EF4-FFF2-40B4-BE49-F238E27FC236}">
                <a16:creationId xmlns:a16="http://schemas.microsoft.com/office/drawing/2014/main" id="{9AB2724A-F703-4D35-904D-F3A9C977078F}"/>
              </a:ext>
            </a:extLst>
          </p:cNvPr>
          <p:cNvPicPr>
            <a:picLocks noChangeAspect="1"/>
          </p:cNvPicPr>
          <p:nvPr/>
        </p:nvPicPr>
        <p:blipFill rotWithShape="1">
          <a:blip r:embed="rId5">
            <a:alphaModFix/>
          </a:blip>
          <a:srcRect r="27901"/>
          <a:stretch/>
        </p:blipFill>
        <p:spPr>
          <a:xfrm>
            <a:off x="3445255" y="681487"/>
            <a:ext cx="8743570" cy="6770914"/>
          </a:xfrm>
          <a:prstGeom prst="rect">
            <a:avLst/>
          </a:prstGeom>
        </p:spPr>
      </p:pic>
    </p:spTree>
    <p:extLst>
      <p:ext uri="{BB962C8B-B14F-4D97-AF65-F5344CB8AC3E}">
        <p14:creationId xmlns:p14="http://schemas.microsoft.com/office/powerpoint/2010/main" val="3980855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ECCFB3-BFCD-4F90-8365-C90E030E9216}"/>
              </a:ext>
            </a:extLst>
          </p:cNvPr>
          <p:cNvSpPr>
            <a:spLocks noGrp="1"/>
          </p:cNvSpPr>
          <p:nvPr>
            <p:ph type="body" sz="quarter" idx="11"/>
          </p:nvPr>
        </p:nvSpPr>
        <p:spPr>
          <a:xfrm>
            <a:off x="268857" y="1187644"/>
            <a:ext cx="5766386" cy="2637645"/>
          </a:xfrm>
        </p:spPr>
        <p:txBody>
          <a:bodyPr/>
          <a:lstStyle/>
          <a:p>
            <a:r>
              <a:rPr lang="en-US" sz="1600" dirty="0"/>
              <a:t>You can monitor particular keywords in Yammer to track sensitive conversations </a:t>
            </a:r>
            <a:r>
              <a:rPr lang="en-US" sz="1600" i="1" dirty="0">
                <a:latin typeface="+mn-lt"/>
              </a:rPr>
              <a:t>(example: “lawsuit”). </a:t>
            </a:r>
            <a:r>
              <a:rPr lang="en-US" sz="1600" dirty="0"/>
              <a:t>Create a backchannel in Microsoft Teams to discuss these conversations</a:t>
            </a:r>
            <a:r>
              <a:rPr lang="en-US" sz="1600" i="1" dirty="0">
                <a:latin typeface="+mn-lt"/>
              </a:rPr>
              <a:t>.</a:t>
            </a:r>
          </a:p>
          <a:p>
            <a:endParaRPr lang="en-US" sz="1600" b="1" dirty="0">
              <a:latin typeface="+mn-lt"/>
            </a:endParaRPr>
          </a:p>
          <a:p>
            <a:r>
              <a:rPr lang="en-US" sz="1400" b="1" dirty="0">
                <a:latin typeface="+mn-lt"/>
              </a:rPr>
              <a:t>ASK:</a:t>
            </a:r>
          </a:p>
          <a:p>
            <a:pPr marL="342900" lvl="0" indent="-342900">
              <a:buFont typeface="+mj-lt"/>
              <a:buAutoNum type="arabicPeriod"/>
            </a:pPr>
            <a:r>
              <a:rPr lang="en-US" sz="1400" dirty="0">
                <a:latin typeface="+mn-lt"/>
              </a:rPr>
              <a:t>Who is responsible for escalations? </a:t>
            </a:r>
          </a:p>
          <a:p>
            <a:pPr marL="342900" lvl="0" indent="-342900">
              <a:buFont typeface="+mj-lt"/>
              <a:buAutoNum type="arabicPeriod"/>
            </a:pPr>
            <a:r>
              <a:rPr lang="en-US" sz="1400" dirty="0">
                <a:latin typeface="+mn-lt"/>
              </a:rPr>
              <a:t>What is the process? Who gets notified if something is said? </a:t>
            </a:r>
          </a:p>
          <a:p>
            <a:pPr marL="342900" lvl="0" indent="-342900">
              <a:buFont typeface="+mj-lt"/>
              <a:buAutoNum type="arabicPeriod"/>
            </a:pPr>
            <a:r>
              <a:rPr lang="en-US" sz="1400" dirty="0">
                <a:latin typeface="+mn-lt"/>
              </a:rPr>
              <a:t>What action is taken?</a:t>
            </a:r>
          </a:p>
          <a:p>
            <a:pPr marL="342900" lvl="0" indent="-342900">
              <a:buFont typeface="+mj-lt"/>
              <a:buAutoNum type="arabicPeriod"/>
            </a:pPr>
            <a:r>
              <a:rPr lang="en-US" sz="1400" dirty="0">
                <a:latin typeface="+mn-lt"/>
              </a:rPr>
              <a:t>Does this extend to external guests or networks?</a:t>
            </a:r>
          </a:p>
        </p:txBody>
      </p:sp>
      <p:sp>
        <p:nvSpPr>
          <p:cNvPr id="3" name="Title 2">
            <a:extLst>
              <a:ext uri="{FF2B5EF4-FFF2-40B4-BE49-F238E27FC236}">
                <a16:creationId xmlns:a16="http://schemas.microsoft.com/office/drawing/2014/main" id="{C43CFAB6-041B-4B4C-9CE0-AD81C7F3E6B1}"/>
              </a:ext>
            </a:extLst>
          </p:cNvPr>
          <p:cNvSpPr>
            <a:spLocks noGrp="1"/>
          </p:cNvSpPr>
          <p:nvPr>
            <p:ph type="title"/>
          </p:nvPr>
        </p:nvSpPr>
        <p:spPr/>
        <p:txBody>
          <a:bodyPr/>
          <a:lstStyle/>
          <a:p>
            <a:r>
              <a:rPr lang="en-US" sz="4400" dirty="0">
                <a:solidFill>
                  <a:srgbClr val="0078D4"/>
                </a:solidFill>
              </a:rPr>
              <a:t>Keyword Monitoring</a:t>
            </a:r>
          </a:p>
        </p:txBody>
      </p:sp>
      <p:sp>
        <p:nvSpPr>
          <p:cNvPr id="21" name="Content Placeholder 27">
            <a:extLst>
              <a:ext uri="{FF2B5EF4-FFF2-40B4-BE49-F238E27FC236}">
                <a16:creationId xmlns:a16="http://schemas.microsoft.com/office/drawing/2014/main" id="{5D7E25C9-6A84-48EF-9119-63DB48737E46}"/>
              </a:ext>
            </a:extLst>
          </p:cNvPr>
          <p:cNvSpPr txBox="1">
            <a:spLocks/>
          </p:cNvSpPr>
          <p:nvPr/>
        </p:nvSpPr>
        <p:spPr>
          <a:xfrm>
            <a:off x="702904" y="5484097"/>
            <a:ext cx="4307246" cy="1075922"/>
          </a:xfrm>
          <a:prstGeom prst="rect">
            <a:avLst/>
          </a:prstGeom>
        </p:spPr>
        <p:txBody>
          <a:bodyPr vert="horz" lIns="91440" tIns="45720" rIns="91440" bIns="45720" rtlCol="0">
            <a:noAutofit/>
          </a:bodyPr>
          <a:lstStyle>
            <a:lvl1pPr marL="0" indent="0" algn="l" defTabSz="914126"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251"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Resources:</a:t>
            </a:r>
          </a:p>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hlinkClick r:id="rId3"/>
              </a:rPr>
              <a:t>Yammer Keyword</a:t>
            </a:r>
            <a:r>
              <a:rPr lang="en-US" dirty="0">
                <a:solidFill>
                  <a:sysClr val="windowText" lastClr="000000"/>
                </a:solidFill>
                <a:hlinkClick r:id="rId3"/>
              </a:rPr>
              <a:t> monitoring</a:t>
            </a:r>
            <a:endParaRPr lang="en-US" dirty="0">
              <a:solidFill>
                <a:sysClr val="windowText" lastClr="000000"/>
              </a:solidFill>
            </a:endParaRPr>
          </a:p>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dirty="0">
                <a:solidFill>
                  <a:sysClr val="windowText" lastClr="000000"/>
                </a:solidFill>
              </a:rPr>
              <a:t>Blog posts  - How to set up Teams Tab/ Report Post Yammer Blog</a:t>
            </a:r>
            <a:endParaRPr kumimoji="0" lang="en-US" sz="11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a:p>
            <a:pPr marL="0" marR="0" lvl="0" indent="0" algn="l" defTabSz="914126"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22" name="Group 21">
            <a:extLst>
              <a:ext uri="{FF2B5EF4-FFF2-40B4-BE49-F238E27FC236}">
                <a16:creationId xmlns:a16="http://schemas.microsoft.com/office/drawing/2014/main" id="{B3FDA2BF-71DE-4603-A33C-F59F4A1E6E2F}"/>
              </a:ext>
              <a:ext uri="{C183D7F6-B498-43B3-948B-1728B52AA6E4}">
                <adec:decorative xmlns:adec="http://schemas.microsoft.com/office/drawing/2017/decorative" val="1"/>
              </a:ext>
            </a:extLst>
          </p:cNvPr>
          <p:cNvGrpSpPr/>
          <p:nvPr/>
        </p:nvGrpSpPr>
        <p:grpSpPr>
          <a:xfrm>
            <a:off x="702904" y="5149656"/>
            <a:ext cx="3227210" cy="1362695"/>
            <a:chOff x="594650" y="5120470"/>
            <a:chExt cx="5505643" cy="1363050"/>
          </a:xfrm>
        </p:grpSpPr>
        <p:cxnSp>
          <p:nvCxnSpPr>
            <p:cNvPr id="23" name="Straight Connector 22">
              <a:extLst>
                <a:ext uri="{FF2B5EF4-FFF2-40B4-BE49-F238E27FC236}">
                  <a16:creationId xmlns:a16="http://schemas.microsoft.com/office/drawing/2014/main" id="{BEB9AFBB-4CEB-4596-BAAB-64F53FF0AE23}"/>
                </a:ext>
              </a:extLst>
            </p:cNvPr>
            <p:cNvCxnSpPr>
              <a:cxnSpLocks/>
            </p:cNvCxnSpPr>
            <p:nvPr/>
          </p:nvCxnSpPr>
          <p:spPr>
            <a:xfrm>
              <a:off x="594650" y="5120470"/>
              <a:ext cx="5505643" cy="0"/>
            </a:xfrm>
            <a:prstGeom prst="line">
              <a:avLst/>
            </a:prstGeom>
            <a:noFill/>
            <a:ln w="12700" cap="flat" cmpd="sng" algn="ctr">
              <a:solidFill>
                <a:srgbClr val="E6E6E6"/>
              </a:solidFill>
              <a:prstDash val="solid"/>
              <a:miter lim="800000"/>
            </a:ln>
            <a:effectLst/>
          </p:spPr>
        </p:cxnSp>
        <p:cxnSp>
          <p:nvCxnSpPr>
            <p:cNvPr id="24" name="Straight Connector 23">
              <a:extLst>
                <a:ext uri="{FF2B5EF4-FFF2-40B4-BE49-F238E27FC236}">
                  <a16:creationId xmlns:a16="http://schemas.microsoft.com/office/drawing/2014/main" id="{F4628EBC-F332-4D88-B11B-DA6F204751D9}"/>
                </a:ext>
              </a:extLst>
            </p:cNvPr>
            <p:cNvCxnSpPr>
              <a:cxnSpLocks/>
            </p:cNvCxnSpPr>
            <p:nvPr/>
          </p:nvCxnSpPr>
          <p:spPr>
            <a:xfrm>
              <a:off x="594650" y="6483520"/>
              <a:ext cx="5505643" cy="0"/>
            </a:xfrm>
            <a:prstGeom prst="line">
              <a:avLst/>
            </a:prstGeom>
            <a:noFill/>
            <a:ln w="12700" cap="flat" cmpd="sng" algn="ctr">
              <a:solidFill>
                <a:srgbClr val="E6E6E6"/>
              </a:solidFill>
              <a:prstDash val="solid"/>
              <a:miter lim="800000"/>
            </a:ln>
            <a:effectLst/>
          </p:spPr>
        </p:cxnSp>
      </p:grpSp>
      <p:sp>
        <p:nvSpPr>
          <p:cNvPr id="19" name="Rectangle 13">
            <a:extLst>
              <a:ext uri="{FF2B5EF4-FFF2-40B4-BE49-F238E27FC236}">
                <a16:creationId xmlns:a16="http://schemas.microsoft.com/office/drawing/2014/main" id="{FFDD8055-B409-4FCE-B6F2-AE94301E1D8F}"/>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20" name="Rectangle 14">
            <a:extLst>
              <a:ext uri="{FF2B5EF4-FFF2-40B4-BE49-F238E27FC236}">
                <a16:creationId xmlns:a16="http://schemas.microsoft.com/office/drawing/2014/main" id="{6E3F1075-FDCB-4CB5-AF6C-120941B7CD95}"/>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25" name="Rectangle 15">
            <a:extLst>
              <a:ext uri="{FF2B5EF4-FFF2-40B4-BE49-F238E27FC236}">
                <a16:creationId xmlns:a16="http://schemas.microsoft.com/office/drawing/2014/main" id="{79B91D94-8950-4187-8D38-BA98295F8181}"/>
              </a:ext>
              <a:ext uri="{C183D7F6-B498-43B3-948B-1728B52AA6E4}">
                <adec:decorative xmlns:adec="http://schemas.microsoft.com/office/drawing/2017/decorative" val="1"/>
              </a:ext>
            </a:extLst>
          </p:cNvPr>
          <p:cNvSpPr>
            <a:spLocks noChangeArrowheads="1"/>
          </p:cNvSpPr>
          <p:nvPr/>
        </p:nvSpPr>
        <p:spPr bwMode="auto">
          <a:xfrm>
            <a:off x="11450145" y="2732505"/>
            <a:ext cx="738680" cy="1347206"/>
          </a:xfrm>
          <a:prstGeom prst="rect">
            <a:avLst/>
          </a:prstGeom>
          <a:solidFill>
            <a:srgbClr val="0078D4"/>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26" name="Rectangle 16">
            <a:extLst>
              <a:ext uri="{FF2B5EF4-FFF2-40B4-BE49-F238E27FC236}">
                <a16:creationId xmlns:a16="http://schemas.microsoft.com/office/drawing/2014/main" id="{D133218A-B984-46A5-8CF1-C3A77E75EEC9}"/>
              </a:ext>
              <a:ext uri="{C183D7F6-B498-43B3-948B-1728B52AA6E4}">
                <adec:decorative xmlns:adec="http://schemas.microsoft.com/office/drawing/2017/decorative" val="1"/>
              </a:ext>
            </a:extLst>
          </p:cNvPr>
          <p:cNvSpPr>
            <a:spLocks noChangeArrowheads="1"/>
          </p:cNvSpPr>
          <p:nvPr/>
        </p:nvSpPr>
        <p:spPr bwMode="auto">
          <a:xfrm>
            <a:off x="11450145" y="40937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27" name="Rectangle 17">
            <a:extLst>
              <a:ext uri="{FF2B5EF4-FFF2-40B4-BE49-F238E27FC236}">
                <a16:creationId xmlns:a16="http://schemas.microsoft.com/office/drawing/2014/main" id="{5439809F-9B41-4F30-9F68-D0C04EF8CDEB}"/>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grpSp>
        <p:nvGrpSpPr>
          <p:cNvPr id="28" name="Graphic 20">
            <a:extLst>
              <a:ext uri="{FF2B5EF4-FFF2-40B4-BE49-F238E27FC236}">
                <a16:creationId xmlns:a16="http://schemas.microsoft.com/office/drawing/2014/main" id="{654E7861-3E82-41AD-850D-863386EA7853}"/>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chemeClr val="bg1"/>
          </a:solidFill>
        </p:grpSpPr>
        <p:grpSp>
          <p:nvGrpSpPr>
            <p:cNvPr id="29" name="Graphic 20">
              <a:extLst>
                <a:ext uri="{FF2B5EF4-FFF2-40B4-BE49-F238E27FC236}">
                  <a16:creationId xmlns:a16="http://schemas.microsoft.com/office/drawing/2014/main" id="{C628CF49-B54B-4BD0-8BFF-522B35EEE0D3}"/>
                </a:ext>
              </a:extLst>
            </p:cNvPr>
            <p:cNvGrpSpPr/>
            <p:nvPr/>
          </p:nvGrpSpPr>
          <p:grpSpPr>
            <a:xfrm>
              <a:off x="9277237" y="3236167"/>
              <a:ext cx="2582681" cy="2692509"/>
              <a:chOff x="9277237" y="3236167"/>
              <a:chExt cx="2582681" cy="2692509"/>
            </a:xfrm>
            <a:grpFill/>
          </p:grpSpPr>
          <p:sp>
            <p:nvSpPr>
              <p:cNvPr id="31" name="Freeform: Shape 30">
                <a:extLst>
                  <a:ext uri="{FF2B5EF4-FFF2-40B4-BE49-F238E27FC236}">
                    <a16:creationId xmlns:a16="http://schemas.microsoft.com/office/drawing/2014/main" id="{09F64435-AA3E-4E2B-82F0-F9DB852C3281}"/>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32" name="Graphic 20">
                <a:extLst>
                  <a:ext uri="{FF2B5EF4-FFF2-40B4-BE49-F238E27FC236}">
                    <a16:creationId xmlns:a16="http://schemas.microsoft.com/office/drawing/2014/main" id="{1D78B77E-5166-42E3-BD4C-2F83B66903BD}"/>
                  </a:ext>
                </a:extLst>
              </p:cNvPr>
              <p:cNvGrpSpPr/>
              <p:nvPr/>
            </p:nvGrpSpPr>
            <p:grpSpPr>
              <a:xfrm>
                <a:off x="9277237" y="3236167"/>
                <a:ext cx="2582681" cy="2692509"/>
                <a:chOff x="9277237" y="3236167"/>
                <a:chExt cx="2582681" cy="2692509"/>
              </a:xfrm>
              <a:grpFill/>
            </p:grpSpPr>
            <p:sp>
              <p:nvSpPr>
                <p:cNvPr id="34" name="Freeform: Shape 33">
                  <a:extLst>
                    <a:ext uri="{FF2B5EF4-FFF2-40B4-BE49-F238E27FC236}">
                      <a16:creationId xmlns:a16="http://schemas.microsoft.com/office/drawing/2014/main" id="{D7ACB32F-B72B-4ED0-99A3-FE8E995586B0}"/>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7E62426-D434-4344-B687-78B1D62356B6}"/>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9CF0A52-A683-49B0-A349-62F20C74A86C}"/>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BB7A88D-9470-4C27-B668-455A42505A53}"/>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608A5676-7BCE-4B75-9CCB-A7699D00C1A4}"/>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1C180944-2A02-4118-B2A7-4896D8A5E666}"/>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solidFill>
                <a:srgbClr val="0563C1"/>
              </a:solidFill>
              <a:prstDash val="solid"/>
              <a:miter/>
            </a:ln>
          </p:spPr>
          <p:txBody>
            <a:bodyPr rtlCol="0" anchor="ctr"/>
            <a:lstStyle/>
            <a:p>
              <a:endParaRPr lang="en-US"/>
            </a:p>
          </p:txBody>
        </p:sp>
      </p:grpSp>
      <p:pic>
        <p:nvPicPr>
          <p:cNvPr id="48" name="Graphic 47" descr="Handshake">
            <a:extLst>
              <a:ext uri="{FF2B5EF4-FFF2-40B4-BE49-F238E27FC236}">
                <a16:creationId xmlns:a16="http://schemas.microsoft.com/office/drawing/2014/main" id="{C8394B06-FB0F-4FA6-8E7B-833C4A6E5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38722" y="4537070"/>
            <a:ext cx="615765" cy="615765"/>
          </a:xfrm>
          <a:prstGeom prst="rect">
            <a:avLst/>
          </a:prstGeom>
        </p:spPr>
      </p:pic>
      <p:pic>
        <p:nvPicPr>
          <p:cNvPr id="49" name="Graphic 48" descr="Lightbulb">
            <a:extLst>
              <a:ext uri="{FF2B5EF4-FFF2-40B4-BE49-F238E27FC236}">
                <a16:creationId xmlns:a16="http://schemas.microsoft.com/office/drawing/2014/main" id="{AD3D7FAD-4D42-486D-B976-F1BFD3AC1F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40545" y="3149006"/>
            <a:ext cx="552304" cy="552304"/>
          </a:xfrm>
          <a:prstGeom prst="rect">
            <a:avLst/>
          </a:prstGeom>
        </p:spPr>
      </p:pic>
      <p:pic>
        <p:nvPicPr>
          <p:cNvPr id="50" name="Graphic 49" descr="Cloud Computing">
            <a:extLst>
              <a:ext uri="{FF2B5EF4-FFF2-40B4-BE49-F238E27FC236}">
                <a16:creationId xmlns:a16="http://schemas.microsoft.com/office/drawing/2014/main" id="{B45BE630-D2E7-457D-8DB2-953B196936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34755" y="390016"/>
            <a:ext cx="619732" cy="619732"/>
          </a:xfrm>
          <a:prstGeom prst="rect">
            <a:avLst/>
          </a:prstGeom>
        </p:spPr>
      </p:pic>
      <p:pic>
        <p:nvPicPr>
          <p:cNvPr id="51" name="Graphic 50" descr="Document">
            <a:extLst>
              <a:ext uri="{FF2B5EF4-FFF2-40B4-BE49-F238E27FC236}">
                <a16:creationId xmlns:a16="http://schemas.microsoft.com/office/drawing/2014/main" id="{6324305E-868F-40B8-8E87-8E04164752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88049" y="5975596"/>
            <a:ext cx="418099" cy="418099"/>
          </a:xfrm>
          <a:prstGeom prst="rect">
            <a:avLst/>
          </a:prstGeom>
        </p:spPr>
      </p:pic>
      <p:sp>
        <p:nvSpPr>
          <p:cNvPr id="4" name="Content Placeholder 28">
            <a:extLst>
              <a:ext uri="{FF2B5EF4-FFF2-40B4-BE49-F238E27FC236}">
                <a16:creationId xmlns:a16="http://schemas.microsoft.com/office/drawing/2014/main" id="{E9B48227-A8F5-47CE-A59E-D011F7BA2666}"/>
              </a:ext>
            </a:extLst>
          </p:cNvPr>
          <p:cNvSpPr txBox="1">
            <a:spLocks/>
          </p:cNvSpPr>
          <p:nvPr/>
        </p:nvSpPr>
        <p:spPr>
          <a:xfrm>
            <a:off x="609397" y="4026067"/>
            <a:ext cx="3878197" cy="1075922"/>
          </a:xfrm>
          <a:prstGeom prst="rect">
            <a:avLst/>
          </a:prstGeom>
        </p:spPr>
        <p:txBody>
          <a:bodyPr vert="horz" lIns="91440" tIns="45720" rIns="91440" bIns="45720" rtlCol="0">
            <a:noAutofit/>
          </a:bodyPr>
          <a:lstStyle>
            <a:lvl1pPr marL="0" indent="0" algn="l" defTabSz="914126"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251"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Pro tip: </a:t>
            </a:r>
          </a:p>
          <a:p>
            <a:pPr lvl="0">
              <a:lnSpc>
                <a:spcPct val="110000"/>
              </a:lnSpc>
              <a:spcBef>
                <a:spcPts val="0"/>
              </a:spcBef>
              <a:spcAft>
                <a:spcPts val="600"/>
              </a:spcAft>
            </a:pPr>
            <a:r>
              <a:rPr lang="en-US" dirty="0"/>
              <a:t>This process </a:t>
            </a:r>
            <a:r>
              <a:rPr lang="en-US"/>
              <a:t>should</a:t>
            </a:r>
            <a:r>
              <a:rPr lang="en-US" dirty="0"/>
              <a:t> </a:t>
            </a:r>
            <a:r>
              <a:rPr lang="en-US"/>
              <a:t>align to your employee handbook for inappropriate behavior</a:t>
            </a:r>
            <a:r>
              <a:rPr lang="en-US" dirty="0"/>
              <a:t>.</a:t>
            </a:r>
            <a:r>
              <a:rPr lang="en-US"/>
              <a:t> </a:t>
            </a:r>
            <a:endParaRPr kumimoji="0" lang="en-US" sz="1100" b="0" i="0" u="none" strike="noStrike" kern="1200" cap="none" spc="0" normalizeH="0" baseline="0" noProof="0" dirty="0">
              <a:ln>
                <a:noFill/>
              </a:ln>
              <a:effectLst/>
              <a:uLnTx/>
              <a:uFillTx/>
            </a:endParaRPr>
          </a:p>
        </p:txBody>
      </p:sp>
      <p:pic>
        <p:nvPicPr>
          <p:cNvPr id="5" name="Graphic 4" descr="Important note">
            <a:extLst>
              <a:ext uri="{FF2B5EF4-FFF2-40B4-BE49-F238E27FC236}">
                <a16:creationId xmlns:a16="http://schemas.microsoft.com/office/drawing/2014/main" id="{5B0E7A3F-E7A6-46CB-9F83-480115F5F3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960" y="4032890"/>
            <a:ext cx="171707" cy="228540"/>
          </a:xfrm>
          <a:prstGeom prst="rect">
            <a:avLst/>
          </a:prstGeom>
        </p:spPr>
      </p:pic>
      <p:grpSp>
        <p:nvGrpSpPr>
          <p:cNvPr id="35" name="Group 4" descr="Paper icon">
            <a:extLst>
              <a:ext uri="{FF2B5EF4-FFF2-40B4-BE49-F238E27FC236}">
                <a16:creationId xmlns:a16="http://schemas.microsoft.com/office/drawing/2014/main" id="{0453B4CF-1023-484E-BBD5-F7528BF8D650}"/>
              </a:ext>
            </a:extLst>
          </p:cNvPr>
          <p:cNvGrpSpPr>
            <a:grpSpLocks noChangeAspect="1"/>
          </p:cNvGrpSpPr>
          <p:nvPr/>
        </p:nvGrpSpPr>
        <p:grpSpPr bwMode="auto">
          <a:xfrm>
            <a:off x="7426251" y="1187644"/>
            <a:ext cx="2970775" cy="3985786"/>
            <a:chOff x="3955" y="1140"/>
            <a:chExt cx="1200" cy="1610"/>
          </a:xfrm>
        </p:grpSpPr>
        <p:sp>
          <p:nvSpPr>
            <p:cNvPr id="36" name="Freeform 5">
              <a:extLst>
                <a:ext uri="{FF2B5EF4-FFF2-40B4-BE49-F238E27FC236}">
                  <a16:creationId xmlns:a16="http://schemas.microsoft.com/office/drawing/2014/main" id="{7EA945C6-E0F3-4C75-B80C-271368FE1ACC}"/>
                </a:ext>
              </a:extLst>
            </p:cNvPr>
            <p:cNvSpPr>
              <a:spLocks/>
            </p:cNvSpPr>
            <p:nvPr/>
          </p:nvSpPr>
          <p:spPr bwMode="auto">
            <a:xfrm>
              <a:off x="3955" y="1291"/>
              <a:ext cx="1048" cy="1459"/>
            </a:xfrm>
            <a:custGeom>
              <a:avLst/>
              <a:gdLst>
                <a:gd name="T0" fmla="*/ 0 w 1048"/>
                <a:gd name="T1" fmla="*/ 0 h 1459"/>
                <a:gd name="T2" fmla="*/ 1048 w 1048"/>
                <a:gd name="T3" fmla="*/ 0 h 1459"/>
                <a:gd name="T4" fmla="*/ 1048 w 1048"/>
                <a:gd name="T5" fmla="*/ 1459 h 1459"/>
                <a:gd name="T6" fmla="*/ 0 w 1048"/>
                <a:gd name="T7" fmla="*/ 1459 h 1459"/>
                <a:gd name="T8" fmla="*/ 0 w 1048"/>
                <a:gd name="T9" fmla="*/ 0 h 1459"/>
                <a:gd name="T10" fmla="*/ 0 w 1048"/>
                <a:gd name="T11" fmla="*/ 0 h 1459"/>
              </a:gdLst>
              <a:ahLst/>
              <a:cxnLst>
                <a:cxn ang="0">
                  <a:pos x="T0" y="T1"/>
                </a:cxn>
                <a:cxn ang="0">
                  <a:pos x="T2" y="T3"/>
                </a:cxn>
                <a:cxn ang="0">
                  <a:pos x="T4" y="T5"/>
                </a:cxn>
                <a:cxn ang="0">
                  <a:pos x="T6" y="T7"/>
                </a:cxn>
                <a:cxn ang="0">
                  <a:pos x="T8" y="T9"/>
                </a:cxn>
                <a:cxn ang="0">
                  <a:pos x="T10" y="T11"/>
                </a:cxn>
              </a:cxnLst>
              <a:rect l="0" t="0" r="r" b="b"/>
              <a:pathLst>
                <a:path w="1048" h="1459">
                  <a:moveTo>
                    <a:pt x="0" y="0"/>
                  </a:moveTo>
                  <a:lnTo>
                    <a:pt x="1048" y="0"/>
                  </a:lnTo>
                  <a:lnTo>
                    <a:pt x="1048" y="1459"/>
                  </a:lnTo>
                  <a:lnTo>
                    <a:pt x="0" y="1459"/>
                  </a:lnTo>
                  <a:lnTo>
                    <a:pt x="0" y="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7" name="Freeform 6">
              <a:extLst>
                <a:ext uri="{FF2B5EF4-FFF2-40B4-BE49-F238E27FC236}">
                  <a16:creationId xmlns:a16="http://schemas.microsoft.com/office/drawing/2014/main" id="{57257DBD-ECA0-49ED-9DB6-488CDF5FBBBB}"/>
                </a:ext>
              </a:extLst>
            </p:cNvPr>
            <p:cNvSpPr>
              <a:spLocks/>
            </p:cNvSpPr>
            <p:nvPr/>
          </p:nvSpPr>
          <p:spPr bwMode="auto">
            <a:xfrm>
              <a:off x="4106" y="1225"/>
              <a:ext cx="1049" cy="1459"/>
            </a:xfrm>
            <a:custGeom>
              <a:avLst/>
              <a:gdLst>
                <a:gd name="T0" fmla="*/ 0 w 1049"/>
                <a:gd name="T1" fmla="*/ 0 h 1459"/>
                <a:gd name="T2" fmla="*/ 1049 w 1049"/>
                <a:gd name="T3" fmla="*/ 0 h 1459"/>
                <a:gd name="T4" fmla="*/ 1049 w 1049"/>
                <a:gd name="T5" fmla="*/ 1459 h 1459"/>
                <a:gd name="T6" fmla="*/ 0 w 1049"/>
                <a:gd name="T7" fmla="*/ 1459 h 1459"/>
                <a:gd name="T8" fmla="*/ 0 w 1049"/>
                <a:gd name="T9" fmla="*/ 0 h 1459"/>
                <a:gd name="T10" fmla="*/ 0 w 1049"/>
                <a:gd name="T11" fmla="*/ 0 h 1459"/>
              </a:gdLst>
              <a:ahLst/>
              <a:cxnLst>
                <a:cxn ang="0">
                  <a:pos x="T0" y="T1"/>
                </a:cxn>
                <a:cxn ang="0">
                  <a:pos x="T2" y="T3"/>
                </a:cxn>
                <a:cxn ang="0">
                  <a:pos x="T4" y="T5"/>
                </a:cxn>
                <a:cxn ang="0">
                  <a:pos x="T6" y="T7"/>
                </a:cxn>
                <a:cxn ang="0">
                  <a:pos x="T8" y="T9"/>
                </a:cxn>
                <a:cxn ang="0">
                  <a:pos x="T10" y="T11"/>
                </a:cxn>
              </a:cxnLst>
              <a:rect l="0" t="0" r="r" b="b"/>
              <a:pathLst>
                <a:path w="1049" h="1459">
                  <a:moveTo>
                    <a:pt x="0" y="0"/>
                  </a:moveTo>
                  <a:lnTo>
                    <a:pt x="1049" y="0"/>
                  </a:lnTo>
                  <a:lnTo>
                    <a:pt x="1049" y="1459"/>
                  </a:lnTo>
                  <a:lnTo>
                    <a:pt x="0" y="1459"/>
                  </a:lnTo>
                  <a:lnTo>
                    <a:pt x="0" y="0"/>
                  </a:lnTo>
                  <a:lnTo>
                    <a:pt x="0"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8" name="Freeform 7">
              <a:extLst>
                <a:ext uri="{FF2B5EF4-FFF2-40B4-BE49-F238E27FC236}">
                  <a16:creationId xmlns:a16="http://schemas.microsoft.com/office/drawing/2014/main" id="{2F6144CD-D4FE-4933-A01C-7C774666D129}"/>
                </a:ext>
              </a:extLst>
            </p:cNvPr>
            <p:cNvSpPr>
              <a:spLocks/>
            </p:cNvSpPr>
            <p:nvPr/>
          </p:nvSpPr>
          <p:spPr bwMode="auto">
            <a:xfrm>
              <a:off x="4028" y="1140"/>
              <a:ext cx="1047" cy="1459"/>
            </a:xfrm>
            <a:custGeom>
              <a:avLst/>
              <a:gdLst>
                <a:gd name="T0" fmla="*/ 445 w 1047"/>
                <a:gd name="T1" fmla="*/ 0 h 1459"/>
                <a:gd name="T2" fmla="*/ 0 w 1047"/>
                <a:gd name="T3" fmla="*/ 0 h 1459"/>
                <a:gd name="T4" fmla="*/ 0 w 1047"/>
                <a:gd name="T5" fmla="*/ 1459 h 1459"/>
                <a:gd name="T6" fmla="*/ 1047 w 1047"/>
                <a:gd name="T7" fmla="*/ 1459 h 1459"/>
                <a:gd name="T8" fmla="*/ 1047 w 1047"/>
                <a:gd name="T9" fmla="*/ 334 h 1459"/>
                <a:gd name="T10" fmla="*/ 646 w 1047"/>
                <a:gd name="T11" fmla="*/ 336 h 1459"/>
                <a:gd name="T12" fmla="*/ 646 w 1047"/>
                <a:gd name="T13" fmla="*/ 2 h 1459"/>
                <a:gd name="T14" fmla="*/ 445 w 1047"/>
                <a:gd name="T15" fmla="*/ 0 h 1459"/>
                <a:gd name="T16" fmla="*/ 445 w 1047"/>
                <a:gd name="T17" fmla="*/ 0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1459">
                  <a:moveTo>
                    <a:pt x="445" y="0"/>
                  </a:moveTo>
                  <a:lnTo>
                    <a:pt x="0" y="0"/>
                  </a:lnTo>
                  <a:lnTo>
                    <a:pt x="0" y="1459"/>
                  </a:lnTo>
                  <a:lnTo>
                    <a:pt x="1047" y="1459"/>
                  </a:lnTo>
                  <a:lnTo>
                    <a:pt x="1047" y="334"/>
                  </a:lnTo>
                  <a:lnTo>
                    <a:pt x="646" y="336"/>
                  </a:lnTo>
                  <a:lnTo>
                    <a:pt x="646" y="2"/>
                  </a:lnTo>
                  <a:lnTo>
                    <a:pt x="445" y="0"/>
                  </a:lnTo>
                  <a:lnTo>
                    <a:pt x="4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9" name="Freeform 8">
              <a:extLst>
                <a:ext uri="{FF2B5EF4-FFF2-40B4-BE49-F238E27FC236}">
                  <a16:creationId xmlns:a16="http://schemas.microsoft.com/office/drawing/2014/main" id="{076AA7A9-9411-4EF3-886E-89D97C074F96}"/>
                </a:ext>
              </a:extLst>
            </p:cNvPr>
            <p:cNvSpPr>
              <a:spLocks/>
            </p:cNvSpPr>
            <p:nvPr/>
          </p:nvSpPr>
          <p:spPr bwMode="auto">
            <a:xfrm>
              <a:off x="4674" y="1142"/>
              <a:ext cx="401" cy="332"/>
            </a:xfrm>
            <a:custGeom>
              <a:avLst/>
              <a:gdLst>
                <a:gd name="T0" fmla="*/ 0 w 401"/>
                <a:gd name="T1" fmla="*/ 0 h 332"/>
                <a:gd name="T2" fmla="*/ 0 w 401"/>
                <a:gd name="T3" fmla="*/ 332 h 332"/>
                <a:gd name="T4" fmla="*/ 401 w 401"/>
                <a:gd name="T5" fmla="*/ 332 h 332"/>
                <a:gd name="T6" fmla="*/ 0 w 401"/>
                <a:gd name="T7" fmla="*/ 0 h 332"/>
                <a:gd name="T8" fmla="*/ 0 w 401"/>
                <a:gd name="T9" fmla="*/ 0 h 332"/>
              </a:gdLst>
              <a:ahLst/>
              <a:cxnLst>
                <a:cxn ang="0">
                  <a:pos x="T0" y="T1"/>
                </a:cxn>
                <a:cxn ang="0">
                  <a:pos x="T2" y="T3"/>
                </a:cxn>
                <a:cxn ang="0">
                  <a:pos x="T4" y="T5"/>
                </a:cxn>
                <a:cxn ang="0">
                  <a:pos x="T6" y="T7"/>
                </a:cxn>
                <a:cxn ang="0">
                  <a:pos x="T8" y="T9"/>
                </a:cxn>
              </a:cxnLst>
              <a:rect l="0" t="0" r="r" b="b"/>
              <a:pathLst>
                <a:path w="401" h="332">
                  <a:moveTo>
                    <a:pt x="0" y="0"/>
                  </a:moveTo>
                  <a:lnTo>
                    <a:pt x="0" y="332"/>
                  </a:lnTo>
                  <a:lnTo>
                    <a:pt x="401" y="332"/>
                  </a:lnTo>
                  <a:lnTo>
                    <a:pt x="0" y="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0" name="Freeform 9">
              <a:extLst>
                <a:ext uri="{FF2B5EF4-FFF2-40B4-BE49-F238E27FC236}">
                  <a16:creationId xmlns:a16="http://schemas.microsoft.com/office/drawing/2014/main" id="{A48670D3-0461-43DF-83D5-470946546642}"/>
                </a:ext>
              </a:extLst>
            </p:cNvPr>
            <p:cNvSpPr>
              <a:spLocks/>
            </p:cNvSpPr>
            <p:nvPr/>
          </p:nvSpPr>
          <p:spPr bwMode="auto">
            <a:xfrm>
              <a:off x="4116" y="1737"/>
              <a:ext cx="516" cy="300"/>
            </a:xfrm>
            <a:custGeom>
              <a:avLst/>
              <a:gdLst>
                <a:gd name="T0" fmla="*/ 0 w 516"/>
                <a:gd name="T1" fmla="*/ 0 h 300"/>
                <a:gd name="T2" fmla="*/ 516 w 516"/>
                <a:gd name="T3" fmla="*/ 0 h 300"/>
                <a:gd name="T4" fmla="*/ 516 w 516"/>
                <a:gd name="T5" fmla="*/ 300 h 300"/>
                <a:gd name="T6" fmla="*/ 0 w 516"/>
                <a:gd name="T7" fmla="*/ 300 h 300"/>
                <a:gd name="T8" fmla="*/ 0 w 516"/>
                <a:gd name="T9" fmla="*/ 0 h 300"/>
                <a:gd name="T10" fmla="*/ 0 w 516"/>
                <a:gd name="T11" fmla="*/ 0 h 300"/>
              </a:gdLst>
              <a:ahLst/>
              <a:cxnLst>
                <a:cxn ang="0">
                  <a:pos x="T0" y="T1"/>
                </a:cxn>
                <a:cxn ang="0">
                  <a:pos x="T2" y="T3"/>
                </a:cxn>
                <a:cxn ang="0">
                  <a:pos x="T4" y="T5"/>
                </a:cxn>
                <a:cxn ang="0">
                  <a:pos x="T6" y="T7"/>
                </a:cxn>
                <a:cxn ang="0">
                  <a:pos x="T8" y="T9"/>
                </a:cxn>
                <a:cxn ang="0">
                  <a:pos x="T10" y="T11"/>
                </a:cxn>
              </a:cxnLst>
              <a:rect l="0" t="0" r="r" b="b"/>
              <a:pathLst>
                <a:path w="516" h="300">
                  <a:moveTo>
                    <a:pt x="0" y="0"/>
                  </a:moveTo>
                  <a:lnTo>
                    <a:pt x="516" y="0"/>
                  </a:lnTo>
                  <a:lnTo>
                    <a:pt x="516" y="300"/>
                  </a:lnTo>
                  <a:lnTo>
                    <a:pt x="0" y="300"/>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1" name="Freeform 10">
              <a:extLst>
                <a:ext uri="{FF2B5EF4-FFF2-40B4-BE49-F238E27FC236}">
                  <a16:creationId xmlns:a16="http://schemas.microsoft.com/office/drawing/2014/main" id="{B800A0A6-4952-4FC5-9011-4A6F8AB3179A}"/>
                </a:ext>
              </a:extLst>
            </p:cNvPr>
            <p:cNvSpPr>
              <a:spLocks/>
            </p:cNvSpPr>
            <p:nvPr/>
          </p:nvSpPr>
          <p:spPr bwMode="auto">
            <a:xfrm>
              <a:off x="4116" y="1585"/>
              <a:ext cx="87" cy="88"/>
            </a:xfrm>
            <a:custGeom>
              <a:avLst/>
              <a:gdLst>
                <a:gd name="T0" fmla="*/ 0 w 87"/>
                <a:gd name="T1" fmla="*/ 0 h 88"/>
                <a:gd name="T2" fmla="*/ 87 w 87"/>
                <a:gd name="T3" fmla="*/ 0 h 88"/>
                <a:gd name="T4" fmla="*/ 87 w 87"/>
                <a:gd name="T5" fmla="*/ 88 h 88"/>
                <a:gd name="T6" fmla="*/ 0 w 87"/>
                <a:gd name="T7" fmla="*/ 88 h 88"/>
                <a:gd name="T8" fmla="*/ 0 w 87"/>
                <a:gd name="T9" fmla="*/ 0 h 88"/>
                <a:gd name="T10" fmla="*/ 0 w 87"/>
                <a:gd name="T11" fmla="*/ 0 h 88"/>
              </a:gdLst>
              <a:ahLst/>
              <a:cxnLst>
                <a:cxn ang="0">
                  <a:pos x="T0" y="T1"/>
                </a:cxn>
                <a:cxn ang="0">
                  <a:pos x="T2" y="T3"/>
                </a:cxn>
                <a:cxn ang="0">
                  <a:pos x="T4" y="T5"/>
                </a:cxn>
                <a:cxn ang="0">
                  <a:pos x="T6" y="T7"/>
                </a:cxn>
                <a:cxn ang="0">
                  <a:pos x="T8" y="T9"/>
                </a:cxn>
                <a:cxn ang="0">
                  <a:pos x="T10" y="T11"/>
                </a:cxn>
              </a:cxnLst>
              <a:rect l="0" t="0" r="r" b="b"/>
              <a:pathLst>
                <a:path w="87" h="88">
                  <a:moveTo>
                    <a:pt x="0" y="0"/>
                  </a:moveTo>
                  <a:lnTo>
                    <a:pt x="87" y="0"/>
                  </a:lnTo>
                  <a:lnTo>
                    <a:pt x="87"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2" name="Freeform 11">
              <a:extLst>
                <a:ext uri="{FF2B5EF4-FFF2-40B4-BE49-F238E27FC236}">
                  <a16:creationId xmlns:a16="http://schemas.microsoft.com/office/drawing/2014/main" id="{D669E4D6-FA73-442E-AAF6-7D8F760A1D40}"/>
                </a:ext>
              </a:extLst>
            </p:cNvPr>
            <p:cNvSpPr>
              <a:spLocks/>
            </p:cNvSpPr>
            <p:nvPr/>
          </p:nvSpPr>
          <p:spPr bwMode="auto">
            <a:xfrm>
              <a:off x="4263" y="1585"/>
              <a:ext cx="87" cy="88"/>
            </a:xfrm>
            <a:custGeom>
              <a:avLst/>
              <a:gdLst>
                <a:gd name="T0" fmla="*/ 0 w 87"/>
                <a:gd name="T1" fmla="*/ 0 h 88"/>
                <a:gd name="T2" fmla="*/ 87 w 87"/>
                <a:gd name="T3" fmla="*/ 0 h 88"/>
                <a:gd name="T4" fmla="*/ 87 w 87"/>
                <a:gd name="T5" fmla="*/ 88 h 88"/>
                <a:gd name="T6" fmla="*/ 0 w 87"/>
                <a:gd name="T7" fmla="*/ 88 h 88"/>
                <a:gd name="T8" fmla="*/ 0 w 87"/>
                <a:gd name="T9" fmla="*/ 0 h 88"/>
                <a:gd name="T10" fmla="*/ 0 w 87"/>
                <a:gd name="T11" fmla="*/ 0 h 88"/>
              </a:gdLst>
              <a:ahLst/>
              <a:cxnLst>
                <a:cxn ang="0">
                  <a:pos x="T0" y="T1"/>
                </a:cxn>
                <a:cxn ang="0">
                  <a:pos x="T2" y="T3"/>
                </a:cxn>
                <a:cxn ang="0">
                  <a:pos x="T4" y="T5"/>
                </a:cxn>
                <a:cxn ang="0">
                  <a:pos x="T6" y="T7"/>
                </a:cxn>
                <a:cxn ang="0">
                  <a:pos x="T8" y="T9"/>
                </a:cxn>
                <a:cxn ang="0">
                  <a:pos x="T10" y="T11"/>
                </a:cxn>
              </a:cxnLst>
              <a:rect l="0" t="0" r="r" b="b"/>
              <a:pathLst>
                <a:path w="87" h="88">
                  <a:moveTo>
                    <a:pt x="0" y="0"/>
                  </a:moveTo>
                  <a:lnTo>
                    <a:pt x="87" y="0"/>
                  </a:lnTo>
                  <a:lnTo>
                    <a:pt x="87"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3" name="Freeform 12">
              <a:extLst>
                <a:ext uri="{FF2B5EF4-FFF2-40B4-BE49-F238E27FC236}">
                  <a16:creationId xmlns:a16="http://schemas.microsoft.com/office/drawing/2014/main" id="{3578AF6A-FCF1-46D5-8DD5-B9DA63981153}"/>
                </a:ext>
              </a:extLst>
            </p:cNvPr>
            <p:cNvSpPr>
              <a:spLocks/>
            </p:cNvSpPr>
            <p:nvPr/>
          </p:nvSpPr>
          <p:spPr bwMode="auto">
            <a:xfrm>
              <a:off x="4407" y="1585"/>
              <a:ext cx="88" cy="88"/>
            </a:xfrm>
            <a:custGeom>
              <a:avLst/>
              <a:gdLst>
                <a:gd name="T0" fmla="*/ 0 w 88"/>
                <a:gd name="T1" fmla="*/ 0 h 88"/>
                <a:gd name="T2" fmla="*/ 88 w 88"/>
                <a:gd name="T3" fmla="*/ 0 h 88"/>
                <a:gd name="T4" fmla="*/ 88 w 88"/>
                <a:gd name="T5" fmla="*/ 88 h 88"/>
                <a:gd name="T6" fmla="*/ 0 w 88"/>
                <a:gd name="T7" fmla="*/ 88 h 88"/>
                <a:gd name="T8" fmla="*/ 0 w 88"/>
                <a:gd name="T9" fmla="*/ 0 h 88"/>
                <a:gd name="T10" fmla="*/ 0 w 88"/>
                <a:gd name="T11" fmla="*/ 0 h 88"/>
              </a:gdLst>
              <a:ahLst/>
              <a:cxnLst>
                <a:cxn ang="0">
                  <a:pos x="T0" y="T1"/>
                </a:cxn>
                <a:cxn ang="0">
                  <a:pos x="T2" y="T3"/>
                </a:cxn>
                <a:cxn ang="0">
                  <a:pos x="T4" y="T5"/>
                </a:cxn>
                <a:cxn ang="0">
                  <a:pos x="T6" y="T7"/>
                </a:cxn>
                <a:cxn ang="0">
                  <a:pos x="T8" y="T9"/>
                </a:cxn>
                <a:cxn ang="0">
                  <a:pos x="T10" y="T11"/>
                </a:cxn>
              </a:cxnLst>
              <a:rect l="0" t="0" r="r" b="b"/>
              <a:pathLst>
                <a:path w="88" h="88">
                  <a:moveTo>
                    <a:pt x="0" y="0"/>
                  </a:moveTo>
                  <a:lnTo>
                    <a:pt x="88" y="0"/>
                  </a:lnTo>
                  <a:lnTo>
                    <a:pt x="88"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4" name="Freeform 13">
              <a:extLst>
                <a:ext uri="{FF2B5EF4-FFF2-40B4-BE49-F238E27FC236}">
                  <a16:creationId xmlns:a16="http://schemas.microsoft.com/office/drawing/2014/main" id="{54044C7E-FA5D-4B03-BBAC-E2BCDA622144}"/>
                </a:ext>
              </a:extLst>
            </p:cNvPr>
            <p:cNvSpPr>
              <a:spLocks/>
            </p:cNvSpPr>
            <p:nvPr/>
          </p:nvSpPr>
          <p:spPr bwMode="auto">
            <a:xfrm>
              <a:off x="4682" y="1737"/>
              <a:ext cx="310" cy="87"/>
            </a:xfrm>
            <a:custGeom>
              <a:avLst/>
              <a:gdLst>
                <a:gd name="T0" fmla="*/ 0 w 310"/>
                <a:gd name="T1" fmla="*/ 0 h 87"/>
                <a:gd name="T2" fmla="*/ 310 w 310"/>
                <a:gd name="T3" fmla="*/ 0 h 87"/>
                <a:gd name="T4" fmla="*/ 310 w 310"/>
                <a:gd name="T5" fmla="*/ 87 h 87"/>
                <a:gd name="T6" fmla="*/ 0 w 310"/>
                <a:gd name="T7" fmla="*/ 87 h 87"/>
                <a:gd name="T8" fmla="*/ 0 w 310"/>
                <a:gd name="T9" fmla="*/ 0 h 87"/>
                <a:gd name="T10" fmla="*/ 0 w 310"/>
                <a:gd name="T11" fmla="*/ 0 h 87"/>
              </a:gdLst>
              <a:ahLst/>
              <a:cxnLst>
                <a:cxn ang="0">
                  <a:pos x="T0" y="T1"/>
                </a:cxn>
                <a:cxn ang="0">
                  <a:pos x="T2" y="T3"/>
                </a:cxn>
                <a:cxn ang="0">
                  <a:pos x="T4" y="T5"/>
                </a:cxn>
                <a:cxn ang="0">
                  <a:pos x="T6" y="T7"/>
                </a:cxn>
                <a:cxn ang="0">
                  <a:pos x="T8" y="T9"/>
                </a:cxn>
                <a:cxn ang="0">
                  <a:pos x="T10" y="T11"/>
                </a:cxn>
              </a:cxnLst>
              <a:rect l="0" t="0" r="r" b="b"/>
              <a:pathLst>
                <a:path w="310" h="87">
                  <a:moveTo>
                    <a:pt x="0" y="0"/>
                  </a:moveTo>
                  <a:lnTo>
                    <a:pt x="310" y="0"/>
                  </a:lnTo>
                  <a:lnTo>
                    <a:pt x="310" y="87"/>
                  </a:lnTo>
                  <a:lnTo>
                    <a:pt x="0" y="87"/>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2" name="Freeform 14">
              <a:extLst>
                <a:ext uri="{FF2B5EF4-FFF2-40B4-BE49-F238E27FC236}">
                  <a16:creationId xmlns:a16="http://schemas.microsoft.com/office/drawing/2014/main" id="{F3AE823C-74CA-4677-A5B9-4F79C61C1219}"/>
                </a:ext>
              </a:extLst>
            </p:cNvPr>
            <p:cNvSpPr>
              <a:spLocks/>
            </p:cNvSpPr>
            <p:nvPr/>
          </p:nvSpPr>
          <p:spPr bwMode="auto">
            <a:xfrm>
              <a:off x="4682" y="1869"/>
              <a:ext cx="310" cy="88"/>
            </a:xfrm>
            <a:custGeom>
              <a:avLst/>
              <a:gdLst>
                <a:gd name="T0" fmla="*/ 0 w 310"/>
                <a:gd name="T1" fmla="*/ 0 h 88"/>
                <a:gd name="T2" fmla="*/ 310 w 310"/>
                <a:gd name="T3" fmla="*/ 0 h 88"/>
                <a:gd name="T4" fmla="*/ 310 w 310"/>
                <a:gd name="T5" fmla="*/ 88 h 88"/>
                <a:gd name="T6" fmla="*/ 0 w 310"/>
                <a:gd name="T7" fmla="*/ 88 h 88"/>
                <a:gd name="T8" fmla="*/ 0 w 310"/>
                <a:gd name="T9" fmla="*/ 0 h 88"/>
                <a:gd name="T10" fmla="*/ 0 w 310"/>
                <a:gd name="T11" fmla="*/ 0 h 88"/>
              </a:gdLst>
              <a:ahLst/>
              <a:cxnLst>
                <a:cxn ang="0">
                  <a:pos x="T0" y="T1"/>
                </a:cxn>
                <a:cxn ang="0">
                  <a:pos x="T2" y="T3"/>
                </a:cxn>
                <a:cxn ang="0">
                  <a:pos x="T4" y="T5"/>
                </a:cxn>
                <a:cxn ang="0">
                  <a:pos x="T6" y="T7"/>
                </a:cxn>
                <a:cxn ang="0">
                  <a:pos x="T8" y="T9"/>
                </a:cxn>
                <a:cxn ang="0">
                  <a:pos x="T10" y="T11"/>
                </a:cxn>
              </a:cxnLst>
              <a:rect l="0" t="0" r="r" b="b"/>
              <a:pathLst>
                <a:path w="310" h="88">
                  <a:moveTo>
                    <a:pt x="0" y="0"/>
                  </a:moveTo>
                  <a:lnTo>
                    <a:pt x="310" y="0"/>
                  </a:lnTo>
                  <a:lnTo>
                    <a:pt x="310" y="88"/>
                  </a:lnTo>
                  <a:lnTo>
                    <a:pt x="0" y="88"/>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3" name="Freeform 15">
              <a:extLst>
                <a:ext uri="{FF2B5EF4-FFF2-40B4-BE49-F238E27FC236}">
                  <a16:creationId xmlns:a16="http://schemas.microsoft.com/office/drawing/2014/main" id="{576EAEB0-A154-4552-A578-4F19FB118CD1}"/>
                </a:ext>
              </a:extLst>
            </p:cNvPr>
            <p:cNvSpPr>
              <a:spLocks/>
            </p:cNvSpPr>
            <p:nvPr/>
          </p:nvSpPr>
          <p:spPr bwMode="auto">
            <a:xfrm>
              <a:off x="4116" y="2104"/>
              <a:ext cx="790" cy="99"/>
            </a:xfrm>
            <a:custGeom>
              <a:avLst/>
              <a:gdLst>
                <a:gd name="T0" fmla="*/ 0 w 790"/>
                <a:gd name="T1" fmla="*/ 0 h 99"/>
                <a:gd name="T2" fmla="*/ 790 w 790"/>
                <a:gd name="T3" fmla="*/ 0 h 99"/>
                <a:gd name="T4" fmla="*/ 790 w 790"/>
                <a:gd name="T5" fmla="*/ 99 h 99"/>
                <a:gd name="T6" fmla="*/ 0 w 790"/>
                <a:gd name="T7" fmla="*/ 99 h 99"/>
                <a:gd name="T8" fmla="*/ 0 w 790"/>
                <a:gd name="T9" fmla="*/ 0 h 99"/>
                <a:gd name="T10" fmla="*/ 0 w 790"/>
                <a:gd name="T11" fmla="*/ 0 h 99"/>
              </a:gdLst>
              <a:ahLst/>
              <a:cxnLst>
                <a:cxn ang="0">
                  <a:pos x="T0" y="T1"/>
                </a:cxn>
                <a:cxn ang="0">
                  <a:pos x="T2" y="T3"/>
                </a:cxn>
                <a:cxn ang="0">
                  <a:pos x="T4" y="T5"/>
                </a:cxn>
                <a:cxn ang="0">
                  <a:pos x="T6" y="T7"/>
                </a:cxn>
                <a:cxn ang="0">
                  <a:pos x="T8" y="T9"/>
                </a:cxn>
                <a:cxn ang="0">
                  <a:pos x="T10" y="T11"/>
                </a:cxn>
              </a:cxnLst>
              <a:rect l="0" t="0" r="r" b="b"/>
              <a:pathLst>
                <a:path w="790" h="99">
                  <a:moveTo>
                    <a:pt x="0" y="0"/>
                  </a:moveTo>
                  <a:lnTo>
                    <a:pt x="790" y="0"/>
                  </a:lnTo>
                  <a:lnTo>
                    <a:pt x="790" y="99"/>
                  </a:lnTo>
                  <a:lnTo>
                    <a:pt x="0" y="99"/>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4" name="Freeform 16">
              <a:extLst>
                <a:ext uri="{FF2B5EF4-FFF2-40B4-BE49-F238E27FC236}">
                  <a16:creationId xmlns:a16="http://schemas.microsoft.com/office/drawing/2014/main" id="{F5840CF6-CB1B-4C1B-A69B-4E31763C5E80}"/>
                </a:ext>
              </a:extLst>
            </p:cNvPr>
            <p:cNvSpPr>
              <a:spLocks/>
            </p:cNvSpPr>
            <p:nvPr/>
          </p:nvSpPr>
          <p:spPr bwMode="auto">
            <a:xfrm>
              <a:off x="4116" y="2272"/>
              <a:ext cx="194" cy="88"/>
            </a:xfrm>
            <a:custGeom>
              <a:avLst/>
              <a:gdLst>
                <a:gd name="T0" fmla="*/ 0 w 194"/>
                <a:gd name="T1" fmla="*/ 0 h 88"/>
                <a:gd name="T2" fmla="*/ 194 w 194"/>
                <a:gd name="T3" fmla="*/ 0 h 88"/>
                <a:gd name="T4" fmla="*/ 194 w 194"/>
                <a:gd name="T5" fmla="*/ 88 h 88"/>
                <a:gd name="T6" fmla="*/ 0 w 194"/>
                <a:gd name="T7" fmla="*/ 88 h 88"/>
                <a:gd name="T8" fmla="*/ 0 w 194"/>
                <a:gd name="T9" fmla="*/ 0 h 88"/>
                <a:gd name="T10" fmla="*/ 0 w 194"/>
                <a:gd name="T11" fmla="*/ 0 h 88"/>
              </a:gdLst>
              <a:ahLst/>
              <a:cxnLst>
                <a:cxn ang="0">
                  <a:pos x="T0" y="T1"/>
                </a:cxn>
                <a:cxn ang="0">
                  <a:pos x="T2" y="T3"/>
                </a:cxn>
                <a:cxn ang="0">
                  <a:pos x="T4" y="T5"/>
                </a:cxn>
                <a:cxn ang="0">
                  <a:pos x="T6" y="T7"/>
                </a:cxn>
                <a:cxn ang="0">
                  <a:pos x="T8" y="T9"/>
                </a:cxn>
                <a:cxn ang="0">
                  <a:pos x="T10" y="T11"/>
                </a:cxn>
              </a:cxnLst>
              <a:rect l="0" t="0" r="r" b="b"/>
              <a:pathLst>
                <a:path w="194" h="88">
                  <a:moveTo>
                    <a:pt x="0" y="0"/>
                  </a:moveTo>
                  <a:lnTo>
                    <a:pt x="194" y="0"/>
                  </a:lnTo>
                  <a:lnTo>
                    <a:pt x="194"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5" name="Freeform 17">
              <a:extLst>
                <a:ext uri="{FF2B5EF4-FFF2-40B4-BE49-F238E27FC236}">
                  <a16:creationId xmlns:a16="http://schemas.microsoft.com/office/drawing/2014/main" id="{6840370B-D36A-40D9-83A9-986832728B42}"/>
                </a:ext>
              </a:extLst>
            </p:cNvPr>
            <p:cNvSpPr>
              <a:spLocks/>
            </p:cNvSpPr>
            <p:nvPr/>
          </p:nvSpPr>
          <p:spPr bwMode="auto">
            <a:xfrm>
              <a:off x="4357" y="2272"/>
              <a:ext cx="623" cy="88"/>
            </a:xfrm>
            <a:custGeom>
              <a:avLst/>
              <a:gdLst>
                <a:gd name="T0" fmla="*/ 0 w 623"/>
                <a:gd name="T1" fmla="*/ 0 h 88"/>
                <a:gd name="T2" fmla="*/ 623 w 623"/>
                <a:gd name="T3" fmla="*/ 0 h 88"/>
                <a:gd name="T4" fmla="*/ 623 w 623"/>
                <a:gd name="T5" fmla="*/ 88 h 88"/>
                <a:gd name="T6" fmla="*/ 0 w 623"/>
                <a:gd name="T7" fmla="*/ 88 h 88"/>
                <a:gd name="T8" fmla="*/ 0 w 623"/>
                <a:gd name="T9" fmla="*/ 0 h 88"/>
                <a:gd name="T10" fmla="*/ 0 w 623"/>
                <a:gd name="T11" fmla="*/ 0 h 88"/>
              </a:gdLst>
              <a:ahLst/>
              <a:cxnLst>
                <a:cxn ang="0">
                  <a:pos x="T0" y="T1"/>
                </a:cxn>
                <a:cxn ang="0">
                  <a:pos x="T2" y="T3"/>
                </a:cxn>
                <a:cxn ang="0">
                  <a:pos x="T4" y="T5"/>
                </a:cxn>
                <a:cxn ang="0">
                  <a:pos x="T6" y="T7"/>
                </a:cxn>
                <a:cxn ang="0">
                  <a:pos x="T8" y="T9"/>
                </a:cxn>
                <a:cxn ang="0">
                  <a:pos x="T10" y="T11"/>
                </a:cxn>
              </a:cxnLst>
              <a:rect l="0" t="0" r="r" b="b"/>
              <a:pathLst>
                <a:path w="623" h="88">
                  <a:moveTo>
                    <a:pt x="0" y="0"/>
                  </a:moveTo>
                  <a:lnTo>
                    <a:pt x="623" y="0"/>
                  </a:lnTo>
                  <a:lnTo>
                    <a:pt x="623"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spTree>
    <p:extLst>
      <p:ext uri="{BB962C8B-B14F-4D97-AF65-F5344CB8AC3E}">
        <p14:creationId xmlns:p14="http://schemas.microsoft.com/office/powerpoint/2010/main" val="42000794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6C4B72-A5D3-4B4C-A053-0816DFA861C6}"/>
              </a:ext>
            </a:extLst>
          </p:cNvPr>
          <p:cNvSpPr>
            <a:spLocks noGrp="1"/>
          </p:cNvSpPr>
          <p:nvPr>
            <p:ph type="body" sz="quarter" idx="10"/>
          </p:nvPr>
        </p:nvSpPr>
        <p:spPr>
          <a:xfrm>
            <a:off x="269170" y="1189177"/>
            <a:ext cx="10490979" cy="738664"/>
          </a:xfrm>
        </p:spPr>
        <p:txBody>
          <a:bodyPr/>
          <a:lstStyle/>
          <a:p>
            <a:pPr marL="0" indent="0">
              <a:buNone/>
            </a:pPr>
            <a:r>
              <a:rPr lang="en-US" sz="1600" dirty="0">
                <a:solidFill>
                  <a:srgbClr val="3B3B3B"/>
                </a:solidFill>
                <a:ea typeface="Segoe UI" panose="020B0502040204020203" pitchFamily="34" charset="0"/>
                <a:cs typeface="Segoe UI" panose="020B0502040204020203" pitchFamily="34" charset="0"/>
              </a:rPr>
              <a:t>With an established cadence of communication and a place to share information, these team members can support the community day to day, inform the stakeholders and make the best choices for the community. </a:t>
            </a:r>
          </a:p>
        </p:txBody>
      </p:sp>
      <p:sp>
        <p:nvSpPr>
          <p:cNvPr id="3" name="Title 2">
            <a:extLst>
              <a:ext uri="{FF2B5EF4-FFF2-40B4-BE49-F238E27FC236}">
                <a16:creationId xmlns:a16="http://schemas.microsoft.com/office/drawing/2014/main" id="{292624D7-8280-40D9-98D0-25EF406C2DCB}"/>
              </a:ext>
            </a:extLst>
          </p:cNvPr>
          <p:cNvSpPr>
            <a:spLocks noGrp="1"/>
          </p:cNvSpPr>
          <p:nvPr>
            <p:ph type="title"/>
          </p:nvPr>
        </p:nvSpPr>
        <p:spPr/>
        <p:txBody>
          <a:bodyPr/>
          <a:lstStyle/>
          <a:p>
            <a:r>
              <a:rPr lang="en-US" sz="4000" dirty="0">
                <a:solidFill>
                  <a:srgbClr val="0078D4"/>
                </a:solidFill>
              </a:rPr>
              <a:t>[SAMPLE] Yammer Network Community Team</a:t>
            </a:r>
          </a:p>
        </p:txBody>
      </p:sp>
      <p:graphicFrame>
        <p:nvGraphicFramePr>
          <p:cNvPr id="4" name="Table 3">
            <a:extLst>
              <a:ext uri="{FF2B5EF4-FFF2-40B4-BE49-F238E27FC236}">
                <a16:creationId xmlns:a16="http://schemas.microsoft.com/office/drawing/2014/main" id="{63824F34-2B15-4306-A279-E41EF7B6DF9D}"/>
              </a:ext>
            </a:extLst>
          </p:cNvPr>
          <p:cNvGraphicFramePr>
            <a:graphicFrameLocks noGrp="1"/>
          </p:cNvGraphicFramePr>
          <p:nvPr>
            <p:extLst>
              <p:ext uri="{D42A27DB-BD31-4B8C-83A1-F6EECF244321}">
                <p14:modId xmlns:p14="http://schemas.microsoft.com/office/powerpoint/2010/main" val="4076409583"/>
              </p:ext>
            </p:extLst>
          </p:nvPr>
        </p:nvGraphicFramePr>
        <p:xfrm>
          <a:off x="449739" y="2002764"/>
          <a:ext cx="7037846" cy="4128497"/>
        </p:xfrm>
        <a:graphic>
          <a:graphicData uri="http://schemas.openxmlformats.org/drawingml/2006/table">
            <a:tbl>
              <a:tblPr firstRow="1">
                <a:tableStyleId>{073A0DAA-6AF3-43AB-8588-CEC1D06C72B9}</a:tableStyleId>
              </a:tblPr>
              <a:tblGrid>
                <a:gridCol w="1558395">
                  <a:extLst>
                    <a:ext uri="{9D8B030D-6E8A-4147-A177-3AD203B41FA5}">
                      <a16:colId xmlns:a16="http://schemas.microsoft.com/office/drawing/2014/main" val="735809256"/>
                    </a:ext>
                  </a:extLst>
                </a:gridCol>
                <a:gridCol w="5479451">
                  <a:extLst>
                    <a:ext uri="{9D8B030D-6E8A-4147-A177-3AD203B41FA5}">
                      <a16:colId xmlns:a16="http://schemas.microsoft.com/office/drawing/2014/main" val="37555885"/>
                    </a:ext>
                  </a:extLst>
                </a:gridCol>
              </a:tblGrid>
              <a:tr h="309236">
                <a:tc>
                  <a:txBody>
                    <a:bodyPr/>
                    <a:lstStyle/>
                    <a:p>
                      <a:pPr marL="0" marR="0" indent="8890" algn="ctr">
                        <a:lnSpc>
                          <a:spcPct val="90000"/>
                        </a:lnSpc>
                        <a:spcBef>
                          <a:spcPts val="0"/>
                        </a:spcBef>
                        <a:spcAft>
                          <a:spcPts val="0"/>
                        </a:spcAft>
                      </a:pPr>
                      <a:r>
                        <a:rPr lang="en-US" sz="1200" dirty="0">
                          <a:effectLst/>
                        </a:rPr>
                        <a:t>Role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10" marR="49910" marT="49910" marB="49910" anchor="ctr">
                    <a:lnB w="12700" cap="flat" cmpd="sng" algn="ctr">
                      <a:noFill/>
                      <a:prstDash val="solid"/>
                      <a:round/>
                      <a:headEnd type="none" w="med" len="med"/>
                      <a:tailEnd type="none" w="med" len="med"/>
                    </a:lnB>
                  </a:tcPr>
                </a:tc>
                <a:tc>
                  <a:txBody>
                    <a:bodyPr/>
                    <a:lstStyle/>
                    <a:p>
                      <a:pPr algn="ctr">
                        <a:lnSpc>
                          <a:spcPct val="90000"/>
                        </a:lnSpc>
                        <a:spcBef>
                          <a:spcPts val="0"/>
                        </a:spcBef>
                        <a:spcAft>
                          <a:spcPts val="0"/>
                        </a:spcAft>
                      </a:pPr>
                      <a:r>
                        <a:rPr lang="en-US" sz="1200" dirty="0">
                          <a:effectLst/>
                        </a:rPr>
                        <a:t>Responsibilities</a:t>
                      </a:r>
                      <a:endParaRPr lang="en-US" sz="1200" b="1" dirty="0">
                        <a:solidFill>
                          <a:srgbClr val="3B3B3B"/>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9910" marR="49910" marT="49910" marB="49910" anchor="ctr">
                    <a:lnB w="12700" cap="flat" cmpd="sng" algn="ctr">
                      <a:noFill/>
                      <a:prstDash val="solid"/>
                      <a:round/>
                      <a:headEnd type="none" w="med" len="med"/>
                      <a:tailEnd type="none" w="med" len="med"/>
                    </a:lnB>
                  </a:tcPr>
                </a:tc>
                <a:extLst>
                  <a:ext uri="{0D108BD9-81ED-4DB2-BD59-A6C34878D82A}">
                    <a16:rowId xmlns:a16="http://schemas.microsoft.com/office/drawing/2014/main" val="309198527"/>
                  </a:ext>
                </a:extLst>
              </a:tr>
              <a:tr h="1139120">
                <a:tc>
                  <a:txBody>
                    <a:bodyPr/>
                    <a:lstStyle/>
                    <a:p>
                      <a:pPr marL="0" marR="0">
                        <a:lnSpc>
                          <a:spcPct val="90000"/>
                        </a:lnSpc>
                        <a:spcBef>
                          <a:spcPts val="0"/>
                        </a:spcBef>
                        <a:spcAft>
                          <a:spcPts val="0"/>
                        </a:spcAft>
                      </a:pPr>
                      <a:r>
                        <a:rPr lang="en-US" sz="1400" dirty="0">
                          <a:effectLst/>
                          <a:latin typeface="Segoe UI Semibold" panose="020B0702040204020203" pitchFamily="34" charset="0"/>
                          <a:cs typeface="Segoe UI Semibold" panose="020B0702040204020203" pitchFamily="34" charset="0"/>
                        </a:rPr>
                        <a:t>Community Manager</a:t>
                      </a:r>
                      <a:endParaRPr lang="en-US" sz="14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Liaison with Community Admins</a:t>
                      </a:r>
                      <a:r>
                        <a:rPr lang="en-US" sz="1400" baseline="0">
                          <a:effectLst/>
                          <a:latin typeface="+mn-lt"/>
                        </a:rPr>
                        <a:t> </a:t>
                      </a:r>
                      <a:r>
                        <a:rPr lang="en-US" sz="1400">
                          <a:effectLst/>
                          <a:latin typeface="+mn-lt"/>
                        </a:rPr>
                        <a:t>weekly via</a:t>
                      </a:r>
                      <a:r>
                        <a:rPr lang="en-US" sz="1400" baseline="0">
                          <a:effectLst/>
                          <a:latin typeface="+mn-lt"/>
                        </a:rPr>
                        <a:t> Yammer</a:t>
                      </a:r>
                      <a:endParaRPr lang="en-US" sz="1400">
                        <a:effectLst/>
                        <a:latin typeface="+mn-lt"/>
                      </a:endParaRP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Enlist and grow champions monthly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Encourage executive sponsorship and involvement quarterly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Plan and prepare engagement activities ongoing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Content owner for the community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Analyze network usage weekly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Showcase success stories monthly</a:t>
                      </a:r>
                      <a:endParaRPr lang="en-US" sz="1400" dirty="0">
                        <a:effectLst/>
                        <a:latin typeface="+mn-lt"/>
                        <a:ea typeface="Calibri" panose="020F0502020204030204" pitchFamily="34" charset="0"/>
                        <a:cs typeface="Times New Roman" panose="02020603050405020304" pitchFamily="18"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2369"/>
                  </a:ext>
                </a:extLst>
              </a:tr>
              <a:tr h="430682">
                <a:tc>
                  <a:txBody>
                    <a:bodyPr/>
                    <a:lstStyle/>
                    <a:p>
                      <a:pPr marL="0" marR="0">
                        <a:lnSpc>
                          <a:spcPct val="107000"/>
                        </a:lnSpc>
                        <a:spcBef>
                          <a:spcPts val="0"/>
                        </a:spcBef>
                        <a:spcAft>
                          <a:spcPts val="0"/>
                        </a:spcAft>
                      </a:pPr>
                      <a:r>
                        <a:rPr lang="en-US" sz="1400" dirty="0">
                          <a:effectLst/>
                          <a:latin typeface="Segoe UI Semibold" panose="020B0702040204020203" pitchFamily="34" charset="0"/>
                          <a:cs typeface="Segoe UI Semibold" panose="020B0702040204020203" pitchFamily="34" charset="0"/>
                        </a:rPr>
                        <a:t>Community</a:t>
                      </a:r>
                      <a:r>
                        <a:rPr lang="en-US" sz="1400" baseline="0" dirty="0">
                          <a:effectLst/>
                          <a:latin typeface="Segoe UI Semibold" panose="020B0702040204020203" pitchFamily="34" charset="0"/>
                          <a:cs typeface="Segoe UI Semibold" panose="020B0702040204020203" pitchFamily="34" charset="0"/>
                        </a:rPr>
                        <a:t> Admins</a:t>
                      </a:r>
                      <a:endParaRPr lang="en-US" sz="14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Facilitate specific usage of Yammer monthly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Communicate with members related to use cases</a:t>
                      </a:r>
                      <a:endParaRPr lang="en-US" sz="1400" dirty="0">
                        <a:effectLst/>
                        <a:latin typeface="+mn-lt"/>
                        <a:ea typeface="Calibri" panose="020F0502020204030204" pitchFamily="34" charset="0"/>
                        <a:cs typeface="Times New Roman" panose="02020603050405020304" pitchFamily="18"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560084"/>
                  </a:ext>
                </a:extLst>
              </a:tr>
              <a:tr h="430682">
                <a:tc>
                  <a:txBody>
                    <a:bodyPr/>
                    <a:lstStyle/>
                    <a:p>
                      <a:pPr marL="0" marR="0">
                        <a:lnSpc>
                          <a:spcPct val="90000"/>
                        </a:lnSpc>
                        <a:spcBef>
                          <a:spcPts val="0"/>
                        </a:spcBef>
                        <a:spcAft>
                          <a:spcPts val="0"/>
                        </a:spcAft>
                      </a:pPr>
                      <a:r>
                        <a:rPr lang="en-US" sz="1400" dirty="0">
                          <a:effectLst/>
                          <a:latin typeface="Segoe UI Semibold" panose="020B0702040204020203" pitchFamily="34" charset="0"/>
                          <a:cs typeface="Segoe UI Semibold" panose="020B0702040204020203" pitchFamily="34" charset="0"/>
                        </a:rPr>
                        <a:t>Champions</a:t>
                      </a:r>
                      <a:endParaRPr lang="en-US" sz="14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Encourage new members to use Yammer weekly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Share YamWins to the broader community monthly</a:t>
                      </a:r>
                      <a:endParaRPr lang="en-US" sz="1400" dirty="0">
                        <a:effectLst/>
                        <a:latin typeface="+mn-lt"/>
                        <a:ea typeface="Calibri" panose="020F0502020204030204" pitchFamily="34" charset="0"/>
                        <a:cs typeface="Times New Roman" panose="02020603050405020304" pitchFamily="18"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8600714"/>
                  </a:ext>
                </a:extLst>
              </a:tr>
              <a:tr h="714057">
                <a:tc>
                  <a:txBody>
                    <a:bodyPr/>
                    <a:lstStyle/>
                    <a:p>
                      <a:pPr marL="0" marR="0">
                        <a:lnSpc>
                          <a:spcPct val="90000"/>
                        </a:lnSpc>
                        <a:spcBef>
                          <a:spcPts val="0"/>
                        </a:spcBef>
                        <a:spcAft>
                          <a:spcPts val="0"/>
                        </a:spcAft>
                      </a:pPr>
                      <a:r>
                        <a:rPr lang="en-US" sz="1400" dirty="0">
                          <a:effectLst/>
                          <a:latin typeface="Segoe UI Semibold" panose="020B0702040204020203" pitchFamily="34" charset="0"/>
                          <a:cs typeface="Segoe UI Semibold" panose="020B0702040204020203" pitchFamily="34" charset="0"/>
                        </a:rPr>
                        <a:t>IT Administration</a:t>
                      </a:r>
                      <a:endParaRPr lang="en-US" sz="14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Technical integrations and setup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Support issues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User management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Data storage  </a:t>
                      </a:r>
                      <a:endParaRPr lang="en-US" sz="1400" dirty="0">
                        <a:effectLst/>
                        <a:latin typeface="+mn-lt"/>
                        <a:ea typeface="Calibri" panose="020F0502020204030204" pitchFamily="34" charset="0"/>
                        <a:cs typeface="Times New Roman" panose="02020603050405020304" pitchFamily="18"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2407093"/>
                  </a:ext>
                </a:extLst>
              </a:tr>
              <a:tr h="467308">
                <a:tc>
                  <a:txBody>
                    <a:bodyPr/>
                    <a:lstStyle/>
                    <a:p>
                      <a:pPr marL="0" marR="0">
                        <a:lnSpc>
                          <a:spcPct val="90000"/>
                        </a:lnSpc>
                        <a:spcBef>
                          <a:spcPts val="0"/>
                        </a:spcBef>
                        <a:spcAft>
                          <a:spcPts val="0"/>
                        </a:spcAft>
                      </a:pPr>
                      <a:r>
                        <a:rPr lang="en-US" sz="1400" dirty="0">
                          <a:effectLst/>
                          <a:latin typeface="Segoe UI Semibold" panose="020B0702040204020203" pitchFamily="34" charset="0"/>
                          <a:cs typeface="Segoe UI Semibold" panose="020B0702040204020203" pitchFamily="34" charset="0"/>
                        </a:rPr>
                        <a:t>HR Sponsor</a:t>
                      </a:r>
                      <a:endParaRPr lang="en-US" sz="14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Mitigate risks  </a:t>
                      </a:r>
                    </a:p>
                    <a:p>
                      <a:pPr marL="285750" marR="0" lvl="0" indent="-285750">
                        <a:lnSpc>
                          <a:spcPct val="90000"/>
                        </a:lnSpc>
                        <a:spcBef>
                          <a:spcPts val="0"/>
                        </a:spcBef>
                        <a:spcAft>
                          <a:spcPts val="0"/>
                        </a:spcAft>
                        <a:buClr>
                          <a:srgbClr val="D83B01"/>
                        </a:buClr>
                        <a:buFont typeface="Arial" panose="020B0604020202020204" pitchFamily="34" charset="0"/>
                        <a:buChar char="•"/>
                      </a:pPr>
                      <a:r>
                        <a:rPr lang="en-US" sz="1400">
                          <a:effectLst/>
                          <a:latin typeface="+mn-lt"/>
                        </a:rPr>
                        <a:t>Address misconduct</a:t>
                      </a:r>
                      <a:endParaRPr lang="en-US" sz="1400" dirty="0">
                        <a:effectLst/>
                        <a:latin typeface="+mn-lt"/>
                        <a:ea typeface="Calibri" panose="020F0502020204030204" pitchFamily="34" charset="0"/>
                        <a:cs typeface="Times New Roman" panose="02020603050405020304" pitchFamily="18" charset="0"/>
                      </a:endParaRPr>
                    </a:p>
                  </a:txBody>
                  <a:tcPr marL="49910" marR="49910" marT="49910" marB="49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7586557"/>
                  </a:ext>
                </a:extLst>
              </a:tr>
            </a:tbl>
          </a:graphicData>
        </a:graphic>
      </p:graphicFrame>
      <p:sp>
        <p:nvSpPr>
          <p:cNvPr id="7" name="Content Placeholder 28">
            <a:extLst>
              <a:ext uri="{FF2B5EF4-FFF2-40B4-BE49-F238E27FC236}">
                <a16:creationId xmlns:a16="http://schemas.microsoft.com/office/drawing/2014/main" id="{967BAFB5-0E5B-4D10-98C2-18A66B6A8FC8}"/>
              </a:ext>
            </a:extLst>
          </p:cNvPr>
          <p:cNvSpPr txBox="1">
            <a:spLocks/>
          </p:cNvSpPr>
          <p:nvPr/>
        </p:nvSpPr>
        <p:spPr>
          <a:xfrm>
            <a:off x="7870454" y="5130862"/>
            <a:ext cx="3398063" cy="1075922"/>
          </a:xfrm>
          <a:prstGeom prst="rect">
            <a:avLst/>
          </a:prstGeom>
        </p:spPr>
        <p:txBody>
          <a:bodyPr vert="horz" lIns="91440" tIns="45720" rIns="91440" bIns="45720" rtlCol="0">
            <a:noAutofit/>
          </a:bodyPr>
          <a:lstStyle>
            <a:lvl1pPr marL="0" indent="0" algn="l" defTabSz="914126"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251"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Pro tip: </a:t>
            </a:r>
          </a:p>
          <a:p>
            <a:pPr lvl="0">
              <a:lnSpc>
                <a:spcPct val="110000"/>
              </a:lnSpc>
              <a:spcBef>
                <a:spcPts val="0"/>
              </a:spcBef>
              <a:spcAft>
                <a:spcPts val="600"/>
              </a:spcAft>
            </a:pPr>
            <a:r>
              <a:rPr lang="en-US" dirty="0"/>
              <a:t>The rollout team should create a Yammer community to have discussions on upcoming initiatives, and product launches and the impact  to your community.</a:t>
            </a:r>
            <a:endParaRPr kumimoji="0" lang="en-US" sz="1100" b="0" i="0" u="none" strike="noStrike" kern="1200" cap="none" spc="0" normalizeH="0" baseline="0" noProof="0" dirty="0">
              <a:ln>
                <a:noFill/>
              </a:ln>
              <a:effectLst/>
              <a:uLnTx/>
              <a:uFillTx/>
            </a:endParaRPr>
          </a:p>
        </p:txBody>
      </p:sp>
      <p:pic>
        <p:nvPicPr>
          <p:cNvPr id="8" name="Graphic 7" descr="Important note&#10;">
            <a:extLst>
              <a:ext uri="{FF2B5EF4-FFF2-40B4-BE49-F238E27FC236}">
                <a16:creationId xmlns:a16="http://schemas.microsoft.com/office/drawing/2014/main" id="{DD603BA8-250A-4946-9002-C781B4610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8017" y="5137685"/>
            <a:ext cx="171707" cy="228540"/>
          </a:xfrm>
          <a:prstGeom prst="rect">
            <a:avLst/>
          </a:prstGeom>
        </p:spPr>
      </p:pic>
      <p:grpSp>
        <p:nvGrpSpPr>
          <p:cNvPr id="9" name="Group 8">
            <a:extLst>
              <a:ext uri="{FF2B5EF4-FFF2-40B4-BE49-F238E27FC236}">
                <a16:creationId xmlns:a16="http://schemas.microsoft.com/office/drawing/2014/main" id="{08CD5582-C162-4356-A625-DEBC0BDE23F5}"/>
              </a:ext>
              <a:ext uri="{C183D7F6-B498-43B3-948B-1728B52AA6E4}">
                <adec:decorative xmlns:adec="http://schemas.microsoft.com/office/drawing/2017/decorative" val="1"/>
              </a:ext>
            </a:extLst>
          </p:cNvPr>
          <p:cNvGrpSpPr/>
          <p:nvPr/>
        </p:nvGrpSpPr>
        <p:grpSpPr>
          <a:xfrm>
            <a:off x="7390320" y="4987475"/>
            <a:ext cx="3878197" cy="1362695"/>
            <a:chOff x="594650" y="5120470"/>
            <a:chExt cx="5505643" cy="1363050"/>
          </a:xfrm>
        </p:grpSpPr>
        <p:cxnSp>
          <p:nvCxnSpPr>
            <p:cNvPr id="10" name="Straight Connector 9">
              <a:extLst>
                <a:ext uri="{FF2B5EF4-FFF2-40B4-BE49-F238E27FC236}">
                  <a16:creationId xmlns:a16="http://schemas.microsoft.com/office/drawing/2014/main" id="{BBB3EAD7-199A-4078-831D-B660AAB14A1C}"/>
                </a:ext>
              </a:extLst>
            </p:cNvPr>
            <p:cNvCxnSpPr>
              <a:cxnSpLocks/>
            </p:cNvCxnSpPr>
            <p:nvPr/>
          </p:nvCxnSpPr>
          <p:spPr>
            <a:xfrm>
              <a:off x="594650" y="5120470"/>
              <a:ext cx="5505643" cy="0"/>
            </a:xfrm>
            <a:prstGeom prst="line">
              <a:avLst/>
            </a:prstGeom>
            <a:noFill/>
            <a:ln w="12700" cap="flat" cmpd="sng" algn="ctr">
              <a:solidFill>
                <a:srgbClr val="E6E6E6"/>
              </a:solidFill>
              <a:prstDash val="solid"/>
              <a:miter lim="800000"/>
            </a:ln>
            <a:effectLst/>
          </p:spPr>
        </p:cxnSp>
        <p:cxnSp>
          <p:nvCxnSpPr>
            <p:cNvPr id="11" name="Straight Connector 10">
              <a:extLst>
                <a:ext uri="{FF2B5EF4-FFF2-40B4-BE49-F238E27FC236}">
                  <a16:creationId xmlns:a16="http://schemas.microsoft.com/office/drawing/2014/main" id="{2C9AF17B-F5DF-4071-B5ED-96AB47209C09}"/>
                </a:ext>
              </a:extLst>
            </p:cNvPr>
            <p:cNvCxnSpPr>
              <a:cxnSpLocks/>
            </p:cNvCxnSpPr>
            <p:nvPr/>
          </p:nvCxnSpPr>
          <p:spPr>
            <a:xfrm>
              <a:off x="594650" y="6483520"/>
              <a:ext cx="5505643" cy="0"/>
            </a:xfrm>
            <a:prstGeom prst="line">
              <a:avLst/>
            </a:prstGeom>
            <a:noFill/>
            <a:ln w="12700" cap="flat" cmpd="sng" algn="ctr">
              <a:solidFill>
                <a:srgbClr val="E6E6E6"/>
              </a:solidFill>
              <a:prstDash val="solid"/>
              <a:miter lim="800000"/>
            </a:ln>
            <a:effectLst/>
          </p:spPr>
        </p:cxnSp>
      </p:grpSp>
      <p:sp>
        <p:nvSpPr>
          <p:cNvPr id="22" name="Content Placeholder 27">
            <a:extLst>
              <a:ext uri="{FF2B5EF4-FFF2-40B4-BE49-F238E27FC236}">
                <a16:creationId xmlns:a16="http://schemas.microsoft.com/office/drawing/2014/main" id="{D2B7EE8F-318F-459B-985B-F1863726F268}"/>
              </a:ext>
            </a:extLst>
          </p:cNvPr>
          <p:cNvSpPr txBox="1">
            <a:spLocks/>
          </p:cNvSpPr>
          <p:nvPr/>
        </p:nvSpPr>
        <p:spPr>
          <a:xfrm>
            <a:off x="7817133" y="3429000"/>
            <a:ext cx="3303464" cy="1075922"/>
          </a:xfrm>
          <a:prstGeom prst="rect">
            <a:avLst/>
          </a:prstGeom>
        </p:spPr>
        <p:txBody>
          <a:bodyPr vert="horz" lIns="91440" tIns="45720" rIns="91440" bIns="45720" rtlCol="0">
            <a:noAutofit/>
          </a:bodyPr>
          <a:lstStyle>
            <a:lvl1pPr marL="0" indent="0" algn="l" defTabSz="914126"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251"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Resources:</a:t>
            </a:r>
          </a:p>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rPr>
              <a:t>Yammer Community Management </a:t>
            </a:r>
            <a:endParaRPr kumimoji="0" lang="en-US" sz="11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a:p>
            <a:pPr marL="0" marR="0" lvl="0" indent="0" algn="l" defTabSz="914126"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23" name="Group 22">
            <a:extLst>
              <a:ext uri="{FF2B5EF4-FFF2-40B4-BE49-F238E27FC236}">
                <a16:creationId xmlns:a16="http://schemas.microsoft.com/office/drawing/2014/main" id="{AC70692A-2A01-4D07-AB79-3B4F6DC8F5B2}"/>
              </a:ext>
              <a:ext uri="{C183D7F6-B498-43B3-948B-1728B52AA6E4}">
                <adec:decorative xmlns:adec="http://schemas.microsoft.com/office/drawing/2017/decorative" val="1"/>
              </a:ext>
            </a:extLst>
          </p:cNvPr>
          <p:cNvGrpSpPr/>
          <p:nvPr/>
        </p:nvGrpSpPr>
        <p:grpSpPr>
          <a:xfrm>
            <a:off x="7893387" y="3199514"/>
            <a:ext cx="3227210" cy="1362695"/>
            <a:chOff x="594650" y="5120470"/>
            <a:chExt cx="5505643" cy="1363050"/>
          </a:xfrm>
        </p:grpSpPr>
        <p:cxnSp>
          <p:nvCxnSpPr>
            <p:cNvPr id="24" name="Straight Connector 23">
              <a:extLst>
                <a:ext uri="{FF2B5EF4-FFF2-40B4-BE49-F238E27FC236}">
                  <a16:creationId xmlns:a16="http://schemas.microsoft.com/office/drawing/2014/main" id="{A00BD51F-4EDC-49C8-8195-544CEC9A86C9}"/>
                </a:ext>
              </a:extLst>
            </p:cNvPr>
            <p:cNvCxnSpPr>
              <a:cxnSpLocks/>
            </p:cNvCxnSpPr>
            <p:nvPr/>
          </p:nvCxnSpPr>
          <p:spPr>
            <a:xfrm>
              <a:off x="594650" y="5120470"/>
              <a:ext cx="5505643" cy="0"/>
            </a:xfrm>
            <a:prstGeom prst="line">
              <a:avLst/>
            </a:prstGeom>
            <a:noFill/>
            <a:ln w="12700" cap="flat" cmpd="sng" algn="ctr">
              <a:solidFill>
                <a:srgbClr val="E6E6E6"/>
              </a:solidFill>
              <a:prstDash val="solid"/>
              <a:miter lim="800000"/>
            </a:ln>
            <a:effectLst/>
          </p:spPr>
        </p:cxnSp>
        <p:cxnSp>
          <p:nvCxnSpPr>
            <p:cNvPr id="25" name="Straight Connector 24">
              <a:extLst>
                <a:ext uri="{FF2B5EF4-FFF2-40B4-BE49-F238E27FC236}">
                  <a16:creationId xmlns:a16="http://schemas.microsoft.com/office/drawing/2014/main" id="{E3060420-DBDB-4B50-83F4-D62E44C7F30E}"/>
                </a:ext>
              </a:extLst>
            </p:cNvPr>
            <p:cNvCxnSpPr>
              <a:cxnSpLocks/>
            </p:cNvCxnSpPr>
            <p:nvPr/>
          </p:nvCxnSpPr>
          <p:spPr>
            <a:xfrm>
              <a:off x="594650" y="6483520"/>
              <a:ext cx="5505643" cy="0"/>
            </a:xfrm>
            <a:prstGeom prst="line">
              <a:avLst/>
            </a:prstGeom>
            <a:noFill/>
            <a:ln w="12700" cap="flat" cmpd="sng" algn="ctr">
              <a:solidFill>
                <a:srgbClr val="E6E6E6"/>
              </a:solidFill>
              <a:prstDash val="solid"/>
              <a:miter lim="800000"/>
            </a:ln>
            <a:effectLst/>
          </p:spPr>
        </p:cxnSp>
      </p:grpSp>
      <p:sp>
        <p:nvSpPr>
          <p:cNvPr id="36" name="Rectangle 13">
            <a:extLst>
              <a:ext uri="{FF2B5EF4-FFF2-40B4-BE49-F238E27FC236}">
                <a16:creationId xmlns:a16="http://schemas.microsoft.com/office/drawing/2014/main" id="{485A3D57-9554-4ABC-8476-A27B7E3012A4}"/>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37" name="Rectangle 14">
            <a:extLst>
              <a:ext uri="{FF2B5EF4-FFF2-40B4-BE49-F238E27FC236}">
                <a16:creationId xmlns:a16="http://schemas.microsoft.com/office/drawing/2014/main" id="{13920ECF-2E7B-406B-A6B8-50B5749D805F}"/>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38" name="Rectangle 15">
            <a:extLst>
              <a:ext uri="{FF2B5EF4-FFF2-40B4-BE49-F238E27FC236}">
                <a16:creationId xmlns:a16="http://schemas.microsoft.com/office/drawing/2014/main" id="{C39C9C9E-20F6-4390-98C5-CED87D8FD65B}"/>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rgbClr val="0078D4"/>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39" name="Rectangle 16">
            <a:extLst>
              <a:ext uri="{FF2B5EF4-FFF2-40B4-BE49-F238E27FC236}">
                <a16:creationId xmlns:a16="http://schemas.microsoft.com/office/drawing/2014/main" id="{4D8E386A-E7B9-477B-A349-41982A45298A}"/>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40" name="Rectangle 17">
            <a:extLst>
              <a:ext uri="{FF2B5EF4-FFF2-40B4-BE49-F238E27FC236}">
                <a16:creationId xmlns:a16="http://schemas.microsoft.com/office/drawing/2014/main" id="{04321DE0-EE3E-4183-9747-5C5DD45ED9EA}"/>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grpSp>
        <p:nvGrpSpPr>
          <p:cNvPr id="41" name="Graphic 20">
            <a:extLst>
              <a:ext uri="{FF2B5EF4-FFF2-40B4-BE49-F238E27FC236}">
                <a16:creationId xmlns:a16="http://schemas.microsoft.com/office/drawing/2014/main" id="{89CC8603-921D-4236-A33C-2952CD9D7330}"/>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chemeClr val="bg1"/>
          </a:solidFill>
        </p:grpSpPr>
        <p:grpSp>
          <p:nvGrpSpPr>
            <p:cNvPr id="42" name="Graphic 20">
              <a:extLst>
                <a:ext uri="{FF2B5EF4-FFF2-40B4-BE49-F238E27FC236}">
                  <a16:creationId xmlns:a16="http://schemas.microsoft.com/office/drawing/2014/main" id="{10B60EFE-FF34-4A0B-8F1C-36C1204D371C}"/>
                </a:ext>
              </a:extLst>
            </p:cNvPr>
            <p:cNvGrpSpPr/>
            <p:nvPr/>
          </p:nvGrpSpPr>
          <p:grpSpPr>
            <a:xfrm>
              <a:off x="9277237" y="3236167"/>
              <a:ext cx="2582681" cy="2692509"/>
              <a:chOff x="9277237" y="3236167"/>
              <a:chExt cx="2582681" cy="2692509"/>
            </a:xfrm>
            <a:grpFill/>
          </p:grpSpPr>
          <p:sp>
            <p:nvSpPr>
              <p:cNvPr id="44" name="Freeform: Shape 43">
                <a:extLst>
                  <a:ext uri="{FF2B5EF4-FFF2-40B4-BE49-F238E27FC236}">
                    <a16:creationId xmlns:a16="http://schemas.microsoft.com/office/drawing/2014/main" id="{B616B367-A67F-4214-AD77-AD08D8ED7F68}"/>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45" name="Graphic 20">
                <a:extLst>
                  <a:ext uri="{FF2B5EF4-FFF2-40B4-BE49-F238E27FC236}">
                    <a16:creationId xmlns:a16="http://schemas.microsoft.com/office/drawing/2014/main" id="{099D8497-B560-4B59-A819-2E01CD216B49}"/>
                  </a:ext>
                </a:extLst>
              </p:cNvPr>
              <p:cNvGrpSpPr/>
              <p:nvPr/>
            </p:nvGrpSpPr>
            <p:grpSpPr>
              <a:xfrm>
                <a:off x="9277237" y="3236167"/>
                <a:ext cx="2582681" cy="2692509"/>
                <a:chOff x="9277237" y="3236167"/>
                <a:chExt cx="2582681" cy="2692509"/>
              </a:xfrm>
              <a:grpFill/>
            </p:grpSpPr>
            <p:sp>
              <p:nvSpPr>
                <p:cNvPr id="47" name="Freeform: Shape 46">
                  <a:extLst>
                    <a:ext uri="{FF2B5EF4-FFF2-40B4-BE49-F238E27FC236}">
                      <a16:creationId xmlns:a16="http://schemas.microsoft.com/office/drawing/2014/main" id="{3480B9B1-B88E-48CF-ABA7-8EE9BE96F1D8}"/>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FCED056-C656-412D-9553-8C4212419302}"/>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7E5E1E4-50C7-47F4-A7E6-C5F059364E09}"/>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312CDF5-1521-4333-A565-858CECEF3DCC}"/>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4D962045-4FF3-44DF-A723-609FD3991EB4}"/>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43" name="Freeform: Shape 42">
              <a:extLst>
                <a:ext uri="{FF2B5EF4-FFF2-40B4-BE49-F238E27FC236}">
                  <a16:creationId xmlns:a16="http://schemas.microsoft.com/office/drawing/2014/main" id="{ECC7B24C-EA6E-4D55-8F2D-10CC1C2694A7}"/>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solidFill>
                <a:srgbClr val="0563C1"/>
              </a:solidFill>
              <a:prstDash val="solid"/>
              <a:miter/>
            </a:ln>
          </p:spPr>
          <p:txBody>
            <a:bodyPr rtlCol="0" anchor="ctr"/>
            <a:lstStyle/>
            <a:p>
              <a:endParaRPr lang="en-US"/>
            </a:p>
          </p:txBody>
        </p:sp>
      </p:grpSp>
      <p:pic>
        <p:nvPicPr>
          <p:cNvPr id="51" name="Graphic 50" descr="Handshake">
            <a:extLst>
              <a:ext uri="{FF2B5EF4-FFF2-40B4-BE49-F238E27FC236}">
                <a16:creationId xmlns:a16="http://schemas.microsoft.com/office/drawing/2014/main" id="{77619D71-6D0B-45B2-AFEF-7757D65D84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38722" y="4537070"/>
            <a:ext cx="615765" cy="615765"/>
          </a:xfrm>
          <a:prstGeom prst="rect">
            <a:avLst/>
          </a:prstGeom>
        </p:spPr>
      </p:pic>
      <p:pic>
        <p:nvPicPr>
          <p:cNvPr id="52" name="Graphic 51" descr="Lightbulb">
            <a:extLst>
              <a:ext uri="{FF2B5EF4-FFF2-40B4-BE49-F238E27FC236}">
                <a16:creationId xmlns:a16="http://schemas.microsoft.com/office/drawing/2014/main" id="{D3187F4E-EC0F-4FDC-ACD4-D3B9168E5E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0545" y="3149006"/>
            <a:ext cx="552304" cy="552304"/>
          </a:xfrm>
          <a:prstGeom prst="rect">
            <a:avLst/>
          </a:prstGeom>
        </p:spPr>
      </p:pic>
      <p:pic>
        <p:nvPicPr>
          <p:cNvPr id="53" name="Graphic 52" descr="Cloud Computing">
            <a:extLst>
              <a:ext uri="{FF2B5EF4-FFF2-40B4-BE49-F238E27FC236}">
                <a16:creationId xmlns:a16="http://schemas.microsoft.com/office/drawing/2014/main" id="{F7811D23-A39F-4877-AD49-27924F8C20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34755" y="390016"/>
            <a:ext cx="619732" cy="619732"/>
          </a:xfrm>
          <a:prstGeom prst="rect">
            <a:avLst/>
          </a:prstGeom>
        </p:spPr>
      </p:pic>
      <p:pic>
        <p:nvPicPr>
          <p:cNvPr id="54" name="Graphic 53" descr="Document">
            <a:extLst>
              <a:ext uri="{FF2B5EF4-FFF2-40B4-BE49-F238E27FC236}">
                <a16:creationId xmlns:a16="http://schemas.microsoft.com/office/drawing/2014/main" id="{9AF9A12F-942D-4800-B03A-699A30A4A0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88049" y="5975596"/>
            <a:ext cx="418099" cy="418099"/>
          </a:xfrm>
          <a:prstGeom prst="rect">
            <a:avLst/>
          </a:prstGeom>
        </p:spPr>
      </p:pic>
    </p:spTree>
    <p:extLst>
      <p:ext uri="{BB962C8B-B14F-4D97-AF65-F5344CB8AC3E}">
        <p14:creationId xmlns:p14="http://schemas.microsoft.com/office/powerpoint/2010/main" val="24084340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E7202F-FC9E-4937-AF79-6CBDAF36FD4F}"/>
              </a:ext>
            </a:extLst>
          </p:cNvPr>
          <p:cNvSpPr txBox="1"/>
          <p:nvPr/>
        </p:nvSpPr>
        <p:spPr>
          <a:xfrm>
            <a:off x="8886759" y="2886913"/>
            <a:ext cx="2834507" cy="633855"/>
          </a:xfrm>
          <a:prstGeom prst="rect">
            <a:avLst/>
          </a:prstGeom>
          <a:noFill/>
        </p:spPr>
        <p:txBody>
          <a:bodyPr wrap="square" rtlCol="0">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Develop a launch plan and materials</a:t>
            </a:r>
          </a:p>
        </p:txBody>
      </p:sp>
      <p:cxnSp>
        <p:nvCxnSpPr>
          <p:cNvPr id="16" name="Straight Connector 15">
            <a:extLst>
              <a:ext uri="{FF2B5EF4-FFF2-40B4-BE49-F238E27FC236}">
                <a16:creationId xmlns:a16="http://schemas.microsoft.com/office/drawing/2014/main" id="{DF1CA79D-4512-492C-935C-C99D75D26B0F}"/>
              </a:ext>
              <a:ext uri="{C183D7F6-B498-43B3-948B-1728B52AA6E4}">
                <adec:decorative xmlns:adec="http://schemas.microsoft.com/office/drawing/2017/decorative" val="1"/>
              </a:ext>
            </a:extLst>
          </p:cNvPr>
          <p:cNvCxnSpPr/>
          <p:nvPr/>
        </p:nvCxnSpPr>
        <p:spPr>
          <a:xfrm>
            <a:off x="8344298" y="5492333"/>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5A93F7-C18B-41F1-9771-BE055D06AEC9}"/>
              </a:ext>
              <a:ext uri="{C183D7F6-B498-43B3-948B-1728B52AA6E4}">
                <adec:decorative xmlns:adec="http://schemas.microsoft.com/office/drawing/2017/decorative" val="1"/>
              </a:ext>
            </a:extLst>
          </p:cNvPr>
          <p:cNvCxnSpPr/>
          <p:nvPr/>
        </p:nvCxnSpPr>
        <p:spPr>
          <a:xfrm>
            <a:off x="8344298" y="4568703"/>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A10E6C5-9D34-470D-9A38-D4109358D590}"/>
              </a:ext>
              <a:ext uri="{C183D7F6-B498-43B3-948B-1728B52AA6E4}">
                <adec:decorative xmlns:adec="http://schemas.microsoft.com/office/drawing/2017/decorative" val="1"/>
              </a:ext>
            </a:extLst>
          </p:cNvPr>
          <p:cNvCxnSpPr/>
          <p:nvPr/>
        </p:nvCxnSpPr>
        <p:spPr>
          <a:xfrm>
            <a:off x="8291984" y="3686290"/>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DBC5FE-861D-4B43-B14D-70DA6D14DFEA}"/>
              </a:ext>
              <a:ext uri="{C183D7F6-B498-43B3-948B-1728B52AA6E4}">
                <adec:decorative xmlns:adec="http://schemas.microsoft.com/office/drawing/2017/decorative" val="1"/>
              </a:ext>
            </a:extLst>
          </p:cNvPr>
          <p:cNvCxnSpPr/>
          <p:nvPr/>
        </p:nvCxnSpPr>
        <p:spPr>
          <a:xfrm>
            <a:off x="8344298" y="2740380"/>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2EAEA4-1830-44D7-9A0F-87606BE8E122}"/>
              </a:ext>
            </a:extLst>
          </p:cNvPr>
          <p:cNvSpPr/>
          <p:nvPr/>
        </p:nvSpPr>
        <p:spPr>
          <a:xfrm>
            <a:off x="8914186" y="3743494"/>
            <a:ext cx="2502455" cy="633855"/>
          </a:xfrm>
          <a:prstGeom prst="rect">
            <a:avLst/>
          </a:prstGeom>
        </p:spPr>
        <p:txBody>
          <a:bodyPr wrap="squar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Launch Yammer with a  few use cases</a:t>
            </a:r>
          </a:p>
        </p:txBody>
      </p:sp>
      <p:sp>
        <p:nvSpPr>
          <p:cNvPr id="23" name="Rectangle 22">
            <a:extLst>
              <a:ext uri="{FF2B5EF4-FFF2-40B4-BE49-F238E27FC236}">
                <a16:creationId xmlns:a16="http://schemas.microsoft.com/office/drawing/2014/main" id="{EEB016C3-1865-41E0-B8B3-BE20DF121292}"/>
              </a:ext>
            </a:extLst>
          </p:cNvPr>
          <p:cNvSpPr/>
          <p:nvPr/>
        </p:nvSpPr>
        <p:spPr>
          <a:xfrm>
            <a:off x="8967580" y="4713591"/>
            <a:ext cx="2502455" cy="633855"/>
          </a:xfrm>
          <a:prstGeom prst="rect">
            <a:avLst/>
          </a:prstGeom>
        </p:spPr>
        <p:txBody>
          <a:bodyPr wrap="squar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Identify and empower your Yammer champions</a:t>
            </a:r>
          </a:p>
        </p:txBody>
      </p:sp>
      <p:sp>
        <p:nvSpPr>
          <p:cNvPr id="24" name="Title 3">
            <a:extLst>
              <a:ext uri="{FF2B5EF4-FFF2-40B4-BE49-F238E27FC236}">
                <a16:creationId xmlns:a16="http://schemas.microsoft.com/office/drawing/2014/main" id="{2851474E-0B3E-45EA-87AF-C0593596E990}"/>
              </a:ext>
            </a:extLst>
          </p:cNvPr>
          <p:cNvSpPr txBox="1">
            <a:spLocks noGrp="1"/>
          </p:cNvSpPr>
          <p:nvPr>
            <p:ph type="title" idx="4294967295"/>
          </p:nvPr>
        </p:nvSpPr>
        <p:spPr>
          <a:xfrm>
            <a:off x="8228378" y="686514"/>
            <a:ext cx="3160836" cy="993959"/>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78D4"/>
                </a:solidFill>
                <a:effectLst/>
                <a:uLnTx/>
                <a:uFillTx/>
                <a:latin typeface="Segoe UI Semibold" panose="020B0702040204020203" pitchFamily="34" charset="0"/>
                <a:ea typeface="+mj-ea"/>
                <a:cs typeface="Segoe UI Semibold" panose="020B0702040204020203" pitchFamily="34" charset="0"/>
              </a:rPr>
              <a:t>Introducing Yammer to your organization</a:t>
            </a:r>
          </a:p>
        </p:txBody>
      </p:sp>
      <p:pic>
        <p:nvPicPr>
          <p:cNvPr id="20" name="Picture 19" descr="A group of people  talking&#10;&#10;">
            <a:extLst>
              <a:ext uri="{FF2B5EF4-FFF2-40B4-BE49-F238E27FC236}">
                <a16:creationId xmlns:a16="http://schemas.microsoft.com/office/drawing/2014/main" id="{FB1DE717-16EE-4516-A919-C3CA9306B5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37" t="8630" r="20645" b="9947"/>
          <a:stretch/>
        </p:blipFill>
        <p:spPr>
          <a:xfrm flipH="1">
            <a:off x="0" y="-24295"/>
            <a:ext cx="7876738" cy="6881402"/>
          </a:xfrm>
          <a:prstGeom prst="rect">
            <a:avLst/>
          </a:prstGeom>
        </p:spPr>
      </p:pic>
      <p:pic>
        <p:nvPicPr>
          <p:cNvPr id="4" name="Graphic 3" descr="Checklist">
            <a:extLst>
              <a:ext uri="{FF2B5EF4-FFF2-40B4-BE49-F238E27FC236}">
                <a16:creationId xmlns:a16="http://schemas.microsoft.com/office/drawing/2014/main" id="{BE53497A-453E-4DB4-B620-F6865E23EB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805" y="2946478"/>
            <a:ext cx="457200" cy="457200"/>
          </a:xfrm>
          <a:prstGeom prst="rect">
            <a:avLst/>
          </a:prstGeom>
        </p:spPr>
      </p:pic>
      <p:pic>
        <p:nvPicPr>
          <p:cNvPr id="6" name="Graphic 5" descr="Trophy">
            <a:extLst>
              <a:ext uri="{FF2B5EF4-FFF2-40B4-BE49-F238E27FC236}">
                <a16:creationId xmlns:a16="http://schemas.microsoft.com/office/drawing/2014/main" id="{19983C26-4A82-4600-B081-A01687663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72805" y="4751471"/>
            <a:ext cx="594775" cy="594775"/>
          </a:xfrm>
          <a:prstGeom prst="rect">
            <a:avLst/>
          </a:prstGeom>
        </p:spPr>
      </p:pic>
      <p:pic>
        <p:nvPicPr>
          <p:cNvPr id="25" name="Graphic 24" descr="Questions">
            <a:extLst>
              <a:ext uri="{FF2B5EF4-FFF2-40B4-BE49-F238E27FC236}">
                <a16:creationId xmlns:a16="http://schemas.microsoft.com/office/drawing/2014/main" id="{B726CD51-618C-4695-A68D-38FA988275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984" y="3841771"/>
            <a:ext cx="565448" cy="565448"/>
          </a:xfrm>
          <a:prstGeom prst="rect">
            <a:avLst/>
          </a:prstGeom>
        </p:spPr>
      </p:pic>
    </p:spTree>
    <p:extLst>
      <p:ext uri="{BB962C8B-B14F-4D97-AF65-F5344CB8AC3E}">
        <p14:creationId xmlns:p14="http://schemas.microsoft.com/office/powerpoint/2010/main" val="230969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9479B006-2E58-4B14-8293-42CAE1D3C8F5}"/>
              </a:ext>
            </a:extLst>
          </p:cNvPr>
          <p:cNvSpPr>
            <a:spLocks noGrp="1"/>
          </p:cNvSpPr>
          <p:nvPr>
            <p:ph type="title"/>
          </p:nvPr>
        </p:nvSpPr>
        <p:spPr>
          <a:xfrm>
            <a:off x="521071" y="366559"/>
            <a:ext cx="10223128" cy="502789"/>
          </a:xfrm>
        </p:spPr>
        <p:txBody>
          <a:bodyPr/>
          <a:lstStyle/>
          <a:p>
            <a:r>
              <a:rPr lang="en-US" dirty="0">
                <a:solidFill>
                  <a:srgbClr val="0078D4"/>
                </a:solidFill>
                <a:latin typeface="Segoe UI Semibold" panose="020B0702040204020203" pitchFamily="34" charset="0"/>
                <a:cs typeface="Segoe UI Semibold" panose="020B0702040204020203" pitchFamily="34" charset="0"/>
              </a:rPr>
              <a:t>Develop a launch plan and materials</a:t>
            </a: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103" name="Content Placeholder 27">
            <a:extLst>
              <a:ext uri="{FF2B5EF4-FFF2-40B4-BE49-F238E27FC236}">
                <a16:creationId xmlns:a16="http://schemas.microsoft.com/office/drawing/2014/main" id="{DF371009-7862-4082-A588-428BDE443204}"/>
              </a:ext>
            </a:extLst>
          </p:cNvPr>
          <p:cNvSpPr>
            <a:spLocks noGrp="1"/>
          </p:cNvSpPr>
          <p:nvPr>
            <p:ph idx="1"/>
          </p:nvPr>
        </p:nvSpPr>
        <p:spPr>
          <a:xfrm>
            <a:off x="622610" y="4955017"/>
            <a:ext cx="3303464" cy="1280301"/>
          </a:xfrm>
        </p:spPr>
        <p:txBody>
          <a:bodyPr/>
          <a:lstStyle/>
          <a:p>
            <a:pPr marL="0" indent="0">
              <a:lnSpc>
                <a:spcPct val="110000"/>
              </a:lnSpc>
              <a:spcBef>
                <a:spcPts val="0"/>
              </a:spcBef>
              <a:spcAft>
                <a:spcPts val="600"/>
              </a:spcAft>
              <a:buNone/>
            </a:pPr>
            <a:r>
              <a:rPr lang="en-US" dirty="0">
                <a:latin typeface="Segoe UI Semibold" panose="020B0702040204020203" pitchFamily="34" charset="0"/>
                <a:cs typeface="Segoe UI Semibold" panose="020B0702040204020203" pitchFamily="34" charset="0"/>
              </a:rPr>
              <a:t>Resources:</a:t>
            </a:r>
          </a:p>
          <a:p>
            <a:pPr>
              <a:lnSpc>
                <a:spcPct val="110000"/>
              </a:lnSpc>
              <a:spcBef>
                <a:spcPts val="0"/>
              </a:spcBef>
              <a:spcAft>
                <a:spcPts val="600"/>
              </a:spcAft>
            </a:pPr>
            <a:r>
              <a:rPr lang="en-US" dirty="0"/>
              <a:t>Review the customizable </a:t>
            </a:r>
            <a:r>
              <a:rPr lang="en-US" dirty="0">
                <a:hlinkClick r:id="rId3"/>
              </a:rPr>
              <a:t>communication plan</a:t>
            </a:r>
            <a:r>
              <a:rPr lang="en-US" dirty="0"/>
              <a:t>. </a:t>
            </a:r>
          </a:p>
        </p:txBody>
      </p:sp>
      <p:sp>
        <p:nvSpPr>
          <p:cNvPr id="104" name="Content Placeholder 28">
            <a:extLst>
              <a:ext uri="{FF2B5EF4-FFF2-40B4-BE49-F238E27FC236}">
                <a16:creationId xmlns:a16="http://schemas.microsoft.com/office/drawing/2014/main" id="{CA754DFC-7C15-4E12-9B2F-5EDE3966A87E}"/>
              </a:ext>
            </a:extLst>
          </p:cNvPr>
          <p:cNvSpPr>
            <a:spLocks noGrp="1"/>
          </p:cNvSpPr>
          <p:nvPr>
            <p:ph idx="13"/>
          </p:nvPr>
        </p:nvSpPr>
        <p:spPr>
          <a:xfrm>
            <a:off x="4181180" y="4955017"/>
            <a:ext cx="2741375" cy="1280301"/>
          </a:xfrm>
        </p:spPr>
        <p:txBody>
          <a:bodyPr/>
          <a:lstStyle/>
          <a:p>
            <a:pPr marL="0" indent="0">
              <a:lnSpc>
                <a:spcPct val="110000"/>
              </a:lnSpc>
              <a:spcBef>
                <a:spcPts val="0"/>
              </a:spcBef>
              <a:spcAft>
                <a:spcPts val="600"/>
              </a:spcAft>
              <a:buNone/>
            </a:pPr>
            <a:r>
              <a:rPr lang="en-US" dirty="0">
                <a:latin typeface="Segoe UI Semibold" panose="020B0702040204020203" pitchFamily="34" charset="0"/>
                <a:cs typeface="Segoe UI Semibold" panose="020B0702040204020203" pitchFamily="34" charset="0"/>
              </a:rPr>
              <a:t>Pro tip: </a:t>
            </a:r>
          </a:p>
          <a:p>
            <a:pPr>
              <a:lnSpc>
                <a:spcPct val="110000"/>
              </a:lnSpc>
              <a:spcBef>
                <a:spcPts val="0"/>
              </a:spcBef>
              <a:spcAft>
                <a:spcPts val="600"/>
              </a:spcAft>
            </a:pPr>
            <a:r>
              <a:rPr lang="en-US" dirty="0"/>
              <a:t>Pair your Yammer launch so it supports an existing initiative, </a:t>
            </a:r>
            <a:r>
              <a:rPr lang="en-US" dirty="0">
                <a:hlinkClick r:id="rId4"/>
              </a:rPr>
              <a:t>campaign</a:t>
            </a:r>
            <a:r>
              <a:rPr lang="en-US" dirty="0"/>
              <a:t> or event like the </a:t>
            </a:r>
            <a:r>
              <a:rPr lang="en-US" dirty="0">
                <a:hlinkClick r:id="rId5"/>
              </a:rPr>
              <a:t>launch of Office 365</a:t>
            </a:r>
            <a:r>
              <a:rPr lang="en-US" dirty="0"/>
              <a:t>, company rebrand, or the start of new senior leadership.</a:t>
            </a:r>
          </a:p>
        </p:txBody>
      </p:sp>
      <p:sp>
        <p:nvSpPr>
          <p:cNvPr id="74" name="Text Placeholder 73">
            <a:extLst>
              <a:ext uri="{FF2B5EF4-FFF2-40B4-BE49-F238E27FC236}">
                <a16:creationId xmlns:a16="http://schemas.microsoft.com/office/drawing/2014/main" id="{870BB4F6-8758-4CDC-82A2-97793D340C43}"/>
              </a:ext>
            </a:extLst>
          </p:cNvPr>
          <p:cNvSpPr>
            <a:spLocks noGrp="1"/>
          </p:cNvSpPr>
          <p:nvPr>
            <p:ph type="body" sz="quarter" idx="16"/>
          </p:nvPr>
        </p:nvSpPr>
        <p:spPr>
          <a:xfrm>
            <a:off x="518240" y="1083286"/>
            <a:ext cx="5762590" cy="825285"/>
          </a:xfrm>
        </p:spPr>
        <p:txBody>
          <a:bodyPr/>
          <a:lstStyle/>
          <a:p>
            <a:pPr marL="0" indent="0">
              <a:buNone/>
            </a:pPr>
            <a:r>
              <a:rPr lang="en-US" sz="1400" dirty="0"/>
              <a:t>Keep your team on schedule and prepared with a work back plan </a:t>
            </a:r>
            <a:br>
              <a:rPr lang="en-US" sz="1400" dirty="0"/>
            </a:br>
            <a:r>
              <a:rPr lang="en-US" sz="1400" dirty="0"/>
              <a:t>for the months, weeks, and days leading up to launch. This should include key dates for announcements, training sessions, and developing materials.</a:t>
            </a:r>
          </a:p>
          <a:p>
            <a:pPr marL="0" indent="0">
              <a:spcBef>
                <a:spcPts val="2399"/>
              </a:spcBef>
              <a:buNone/>
            </a:pPr>
            <a:r>
              <a:rPr lang="en-US" sz="1400" dirty="0">
                <a:solidFill>
                  <a:srgbClr val="0078D4"/>
                </a:solidFill>
              </a:rPr>
              <a:t>Prepare launch materials to get your network excited to join Yammer.</a:t>
            </a:r>
          </a:p>
          <a:p>
            <a:pPr marL="0" indent="0">
              <a:buNone/>
            </a:pPr>
            <a:endParaRPr lang="en-US" sz="1400" dirty="0"/>
          </a:p>
          <a:p>
            <a:pPr marL="0" indent="0" defTabSz="914138">
              <a:lnSpc>
                <a:spcPct val="120000"/>
              </a:lnSpc>
              <a:spcBef>
                <a:spcPct val="20000"/>
              </a:spcBef>
              <a:spcAft>
                <a:spcPts val="0"/>
              </a:spcAft>
              <a:buClrTx/>
              <a:buSzPct val="90000"/>
              <a:buNone/>
            </a:pPr>
            <a:r>
              <a:rPr lang="en-US" sz="1400" dirty="0">
                <a:solidFill>
                  <a:srgbClr val="262626"/>
                </a:solidFill>
                <a:latin typeface="Segoe UI" panose="020B0502040204020203" pitchFamily="34" charset="0"/>
                <a:cs typeface="Segoe UI" panose="020B0502040204020203" pitchFamily="34" charset="0"/>
              </a:rPr>
              <a:t>Build awareness of your network</a:t>
            </a:r>
          </a:p>
          <a:p>
            <a:pPr marL="0" indent="0" defTabSz="914138">
              <a:lnSpc>
                <a:spcPct val="120000"/>
              </a:lnSpc>
              <a:spcBef>
                <a:spcPct val="20000"/>
              </a:spcBef>
              <a:spcAft>
                <a:spcPts val="0"/>
              </a:spcAft>
              <a:buClrTx/>
              <a:buSzPct val="90000"/>
              <a:buNone/>
            </a:pPr>
            <a:r>
              <a:rPr lang="en-US" sz="1400" dirty="0">
                <a:solidFill>
                  <a:srgbClr val="262626"/>
                </a:solidFill>
                <a:latin typeface="Segoe UI" panose="020B0502040204020203" pitchFamily="34" charset="0"/>
                <a:cs typeface="Segoe UI" panose="020B0502040204020203" pitchFamily="34" charset="0"/>
              </a:rPr>
              <a:t>Show support for the network’s goals</a:t>
            </a:r>
          </a:p>
          <a:p>
            <a:pPr marL="0" indent="0" defTabSz="914138">
              <a:lnSpc>
                <a:spcPct val="120000"/>
              </a:lnSpc>
              <a:spcBef>
                <a:spcPct val="20000"/>
              </a:spcBef>
              <a:spcAft>
                <a:spcPts val="0"/>
              </a:spcAft>
              <a:buClrTx/>
              <a:buSzPct val="90000"/>
              <a:buNone/>
            </a:pPr>
            <a:r>
              <a:rPr lang="en-US" sz="1400" dirty="0">
                <a:solidFill>
                  <a:srgbClr val="262626"/>
                </a:solidFill>
                <a:latin typeface="Segoe UI" panose="020B0502040204020203" pitchFamily="34" charset="0"/>
                <a:cs typeface="Segoe UI" panose="020B0502040204020203" pitchFamily="34" charset="0"/>
              </a:rPr>
              <a:t>Demonstrate leadership within the community</a:t>
            </a:r>
          </a:p>
          <a:p>
            <a:pPr marL="0" indent="0" defTabSz="914138">
              <a:lnSpc>
                <a:spcPct val="120000"/>
              </a:lnSpc>
              <a:spcBef>
                <a:spcPct val="20000"/>
              </a:spcBef>
              <a:spcAft>
                <a:spcPts val="0"/>
              </a:spcAft>
              <a:buClrTx/>
              <a:buSzPct val="90000"/>
              <a:buNone/>
            </a:pPr>
            <a:r>
              <a:rPr lang="en-US" sz="1400" dirty="0">
                <a:solidFill>
                  <a:srgbClr val="262626"/>
                </a:solidFill>
                <a:latin typeface="Segoe UI" panose="020B0502040204020203" pitchFamily="34" charset="0"/>
                <a:cs typeface="Segoe UI" panose="020B0502040204020203" pitchFamily="34" charset="0"/>
              </a:rPr>
              <a:t>Drive user adoption and engagement</a:t>
            </a:r>
          </a:p>
          <a:p>
            <a:pPr marL="0" indent="0" defTabSz="914138">
              <a:lnSpc>
                <a:spcPct val="120000"/>
              </a:lnSpc>
              <a:spcBef>
                <a:spcPct val="20000"/>
              </a:spcBef>
              <a:spcAft>
                <a:spcPts val="0"/>
              </a:spcAft>
              <a:buClrTx/>
              <a:buSzPct val="90000"/>
              <a:buNone/>
            </a:pPr>
            <a:r>
              <a:rPr lang="en-US" sz="1400" dirty="0">
                <a:solidFill>
                  <a:srgbClr val="262626"/>
                </a:solidFill>
                <a:latin typeface="Segoe UI" panose="020B0502040204020203" pitchFamily="34" charset="0"/>
                <a:cs typeface="Segoe UI" panose="020B0502040204020203" pitchFamily="34" charset="0"/>
              </a:rPr>
              <a:t>Train your team on how and why to use Yammer</a:t>
            </a:r>
          </a:p>
          <a:p>
            <a:pPr marL="0" indent="0">
              <a:buNone/>
            </a:pPr>
            <a:endParaRPr lang="en-US" sz="1400" dirty="0"/>
          </a:p>
        </p:txBody>
      </p:sp>
      <p:grpSp>
        <p:nvGrpSpPr>
          <p:cNvPr id="81" name="Group 80" descr="Calendar icon">
            <a:extLst>
              <a:ext uri="{FF2B5EF4-FFF2-40B4-BE49-F238E27FC236}">
                <a16:creationId xmlns:a16="http://schemas.microsoft.com/office/drawing/2014/main" id="{34284798-55E1-4D72-BB8D-B5FB2104C36B}"/>
              </a:ext>
            </a:extLst>
          </p:cNvPr>
          <p:cNvGrpSpPr>
            <a:grpSpLocks noChangeAspect="1"/>
          </p:cNvGrpSpPr>
          <p:nvPr/>
        </p:nvGrpSpPr>
        <p:grpSpPr bwMode="auto">
          <a:xfrm>
            <a:off x="7382273" y="1854610"/>
            <a:ext cx="3208730" cy="3148780"/>
            <a:chOff x="4968" y="1391"/>
            <a:chExt cx="1124" cy="1103"/>
          </a:xfrm>
        </p:grpSpPr>
        <p:sp>
          <p:nvSpPr>
            <p:cNvPr id="82" name="Freeform 6">
              <a:extLst>
                <a:ext uri="{FF2B5EF4-FFF2-40B4-BE49-F238E27FC236}">
                  <a16:creationId xmlns:a16="http://schemas.microsoft.com/office/drawing/2014/main" id="{D03A0B7C-B781-46B6-9532-8FFE2167B0F8}"/>
                </a:ext>
              </a:extLst>
            </p:cNvPr>
            <p:cNvSpPr>
              <a:spLocks/>
            </p:cNvSpPr>
            <p:nvPr/>
          </p:nvSpPr>
          <p:spPr bwMode="auto">
            <a:xfrm>
              <a:off x="4968" y="1488"/>
              <a:ext cx="1124" cy="1006"/>
            </a:xfrm>
            <a:custGeom>
              <a:avLst/>
              <a:gdLst>
                <a:gd name="T0" fmla="*/ 0 w 1124"/>
                <a:gd name="T1" fmla="*/ 0 h 1006"/>
                <a:gd name="T2" fmla="*/ 1124 w 1124"/>
                <a:gd name="T3" fmla="*/ 0 h 1006"/>
                <a:gd name="T4" fmla="*/ 1124 w 1124"/>
                <a:gd name="T5" fmla="*/ 1006 h 1006"/>
                <a:gd name="T6" fmla="*/ 0 w 1124"/>
                <a:gd name="T7" fmla="*/ 1006 h 1006"/>
                <a:gd name="T8" fmla="*/ 0 w 1124"/>
                <a:gd name="T9" fmla="*/ 0 h 1006"/>
                <a:gd name="T10" fmla="*/ 0 w 1124"/>
                <a:gd name="T11" fmla="*/ 0 h 1006"/>
              </a:gdLst>
              <a:ahLst/>
              <a:cxnLst>
                <a:cxn ang="0">
                  <a:pos x="T0" y="T1"/>
                </a:cxn>
                <a:cxn ang="0">
                  <a:pos x="T2" y="T3"/>
                </a:cxn>
                <a:cxn ang="0">
                  <a:pos x="T4" y="T5"/>
                </a:cxn>
                <a:cxn ang="0">
                  <a:pos x="T6" y="T7"/>
                </a:cxn>
                <a:cxn ang="0">
                  <a:pos x="T8" y="T9"/>
                </a:cxn>
                <a:cxn ang="0">
                  <a:pos x="T10" y="T11"/>
                </a:cxn>
              </a:cxnLst>
              <a:rect l="0" t="0" r="r" b="b"/>
              <a:pathLst>
                <a:path w="1124" h="1006">
                  <a:moveTo>
                    <a:pt x="0" y="0"/>
                  </a:moveTo>
                  <a:lnTo>
                    <a:pt x="1124" y="0"/>
                  </a:lnTo>
                  <a:lnTo>
                    <a:pt x="1124" y="1006"/>
                  </a:lnTo>
                  <a:lnTo>
                    <a:pt x="0" y="1006"/>
                  </a:lnTo>
                  <a:lnTo>
                    <a:pt x="0" y="0"/>
                  </a:lnTo>
                  <a:lnTo>
                    <a:pt x="0"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3" name="Freeform 7">
              <a:extLst>
                <a:ext uri="{FF2B5EF4-FFF2-40B4-BE49-F238E27FC236}">
                  <a16:creationId xmlns:a16="http://schemas.microsoft.com/office/drawing/2014/main" id="{E3332532-C24B-46E0-93A9-693175148A30}"/>
                </a:ext>
              </a:extLst>
            </p:cNvPr>
            <p:cNvSpPr>
              <a:spLocks/>
            </p:cNvSpPr>
            <p:nvPr/>
          </p:nvSpPr>
          <p:spPr bwMode="auto">
            <a:xfrm>
              <a:off x="5072" y="1566"/>
              <a:ext cx="927" cy="117"/>
            </a:xfrm>
            <a:custGeom>
              <a:avLst/>
              <a:gdLst>
                <a:gd name="T0" fmla="*/ 0 w 927"/>
                <a:gd name="T1" fmla="*/ 0 h 117"/>
                <a:gd name="T2" fmla="*/ 927 w 927"/>
                <a:gd name="T3" fmla="*/ 0 h 117"/>
                <a:gd name="T4" fmla="*/ 927 w 927"/>
                <a:gd name="T5" fmla="*/ 117 h 117"/>
                <a:gd name="T6" fmla="*/ 0 w 927"/>
                <a:gd name="T7" fmla="*/ 117 h 117"/>
                <a:gd name="T8" fmla="*/ 0 w 927"/>
                <a:gd name="T9" fmla="*/ 0 h 117"/>
                <a:gd name="T10" fmla="*/ 0 w 927"/>
                <a:gd name="T11" fmla="*/ 0 h 117"/>
              </a:gdLst>
              <a:ahLst/>
              <a:cxnLst>
                <a:cxn ang="0">
                  <a:pos x="T0" y="T1"/>
                </a:cxn>
                <a:cxn ang="0">
                  <a:pos x="T2" y="T3"/>
                </a:cxn>
                <a:cxn ang="0">
                  <a:pos x="T4" y="T5"/>
                </a:cxn>
                <a:cxn ang="0">
                  <a:pos x="T6" y="T7"/>
                </a:cxn>
                <a:cxn ang="0">
                  <a:pos x="T8" y="T9"/>
                </a:cxn>
                <a:cxn ang="0">
                  <a:pos x="T10" y="T11"/>
                </a:cxn>
              </a:cxnLst>
              <a:rect l="0" t="0" r="r" b="b"/>
              <a:pathLst>
                <a:path w="927" h="117">
                  <a:moveTo>
                    <a:pt x="0" y="0"/>
                  </a:moveTo>
                  <a:lnTo>
                    <a:pt x="927" y="0"/>
                  </a:lnTo>
                  <a:lnTo>
                    <a:pt x="927" y="117"/>
                  </a:lnTo>
                  <a:lnTo>
                    <a:pt x="0" y="11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4" name="Freeform 9">
              <a:extLst>
                <a:ext uri="{FF2B5EF4-FFF2-40B4-BE49-F238E27FC236}">
                  <a16:creationId xmlns:a16="http://schemas.microsoft.com/office/drawing/2014/main" id="{59E31AF7-2245-4142-9221-036E196FE853}"/>
                </a:ext>
              </a:extLst>
            </p:cNvPr>
            <p:cNvSpPr>
              <a:spLocks/>
            </p:cNvSpPr>
            <p:nvPr/>
          </p:nvSpPr>
          <p:spPr bwMode="auto">
            <a:xfrm>
              <a:off x="5072" y="2133"/>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5" name="Freeform 10">
              <a:extLst>
                <a:ext uri="{FF2B5EF4-FFF2-40B4-BE49-F238E27FC236}">
                  <a16:creationId xmlns:a16="http://schemas.microsoft.com/office/drawing/2014/main" id="{DACF9D81-BCA7-4A3C-866F-A0FC7D8F11C5}"/>
                </a:ext>
              </a:extLst>
            </p:cNvPr>
            <p:cNvSpPr>
              <a:spLocks/>
            </p:cNvSpPr>
            <p:nvPr/>
          </p:nvSpPr>
          <p:spPr bwMode="auto">
            <a:xfrm>
              <a:off x="5072" y="2311"/>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6" name="Freeform 11">
              <a:extLst>
                <a:ext uri="{FF2B5EF4-FFF2-40B4-BE49-F238E27FC236}">
                  <a16:creationId xmlns:a16="http://schemas.microsoft.com/office/drawing/2014/main" id="{F1334816-4ED0-4309-952A-7985FB81DC09}"/>
                </a:ext>
              </a:extLst>
            </p:cNvPr>
            <p:cNvSpPr>
              <a:spLocks/>
            </p:cNvSpPr>
            <p:nvPr/>
          </p:nvSpPr>
          <p:spPr bwMode="auto">
            <a:xfrm>
              <a:off x="5278" y="1955"/>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7" name="Freeform 12">
              <a:extLst>
                <a:ext uri="{FF2B5EF4-FFF2-40B4-BE49-F238E27FC236}">
                  <a16:creationId xmlns:a16="http://schemas.microsoft.com/office/drawing/2014/main" id="{46596EFD-9416-46AC-BDD9-810C8E0EF792}"/>
                </a:ext>
              </a:extLst>
            </p:cNvPr>
            <p:cNvSpPr>
              <a:spLocks/>
            </p:cNvSpPr>
            <p:nvPr/>
          </p:nvSpPr>
          <p:spPr bwMode="auto">
            <a:xfrm>
              <a:off x="5278" y="2133"/>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8" name="Freeform 13">
              <a:extLst>
                <a:ext uri="{FF2B5EF4-FFF2-40B4-BE49-F238E27FC236}">
                  <a16:creationId xmlns:a16="http://schemas.microsoft.com/office/drawing/2014/main" id="{64D722AA-E3A5-446C-B7F8-D9357529E78E}"/>
                </a:ext>
              </a:extLst>
            </p:cNvPr>
            <p:cNvSpPr>
              <a:spLocks/>
            </p:cNvSpPr>
            <p:nvPr/>
          </p:nvSpPr>
          <p:spPr bwMode="auto">
            <a:xfrm>
              <a:off x="5278" y="2311"/>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9" name="Freeform 14">
              <a:extLst>
                <a:ext uri="{FF2B5EF4-FFF2-40B4-BE49-F238E27FC236}">
                  <a16:creationId xmlns:a16="http://schemas.microsoft.com/office/drawing/2014/main" id="{9CF074F8-4266-4EBE-9C1E-C69172D60C65}"/>
                </a:ext>
              </a:extLst>
            </p:cNvPr>
            <p:cNvSpPr>
              <a:spLocks/>
            </p:cNvSpPr>
            <p:nvPr/>
          </p:nvSpPr>
          <p:spPr bwMode="auto">
            <a:xfrm>
              <a:off x="5481" y="1955"/>
              <a:ext cx="107" cy="112"/>
            </a:xfrm>
            <a:custGeom>
              <a:avLst/>
              <a:gdLst>
                <a:gd name="T0" fmla="*/ 0 w 107"/>
                <a:gd name="T1" fmla="*/ 0 h 112"/>
                <a:gd name="T2" fmla="*/ 107 w 107"/>
                <a:gd name="T3" fmla="*/ 0 h 112"/>
                <a:gd name="T4" fmla="*/ 107 w 107"/>
                <a:gd name="T5" fmla="*/ 112 h 112"/>
                <a:gd name="T6" fmla="*/ 0 w 107"/>
                <a:gd name="T7" fmla="*/ 112 h 112"/>
                <a:gd name="T8" fmla="*/ 0 w 107"/>
                <a:gd name="T9" fmla="*/ 0 h 112"/>
                <a:gd name="T10" fmla="*/ 0 w 107"/>
                <a:gd name="T11" fmla="*/ 0 h 112"/>
              </a:gdLst>
              <a:ahLst/>
              <a:cxnLst>
                <a:cxn ang="0">
                  <a:pos x="T0" y="T1"/>
                </a:cxn>
                <a:cxn ang="0">
                  <a:pos x="T2" y="T3"/>
                </a:cxn>
                <a:cxn ang="0">
                  <a:pos x="T4" y="T5"/>
                </a:cxn>
                <a:cxn ang="0">
                  <a:pos x="T6" y="T7"/>
                </a:cxn>
                <a:cxn ang="0">
                  <a:pos x="T8" y="T9"/>
                </a:cxn>
                <a:cxn ang="0">
                  <a:pos x="T10" y="T11"/>
                </a:cxn>
              </a:cxnLst>
              <a:rect l="0" t="0" r="r" b="b"/>
              <a:pathLst>
                <a:path w="107" h="112">
                  <a:moveTo>
                    <a:pt x="0" y="0"/>
                  </a:moveTo>
                  <a:lnTo>
                    <a:pt x="107" y="0"/>
                  </a:lnTo>
                  <a:lnTo>
                    <a:pt x="107" y="112"/>
                  </a:lnTo>
                  <a:lnTo>
                    <a:pt x="0" y="112"/>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0" name="Freeform 15">
              <a:extLst>
                <a:ext uri="{FF2B5EF4-FFF2-40B4-BE49-F238E27FC236}">
                  <a16:creationId xmlns:a16="http://schemas.microsoft.com/office/drawing/2014/main" id="{08BC94CE-A654-4F36-84F1-C2AE0BE2C632}"/>
                </a:ext>
              </a:extLst>
            </p:cNvPr>
            <p:cNvSpPr>
              <a:spLocks/>
            </p:cNvSpPr>
            <p:nvPr/>
          </p:nvSpPr>
          <p:spPr bwMode="auto">
            <a:xfrm>
              <a:off x="5481" y="2133"/>
              <a:ext cx="107" cy="112"/>
            </a:xfrm>
            <a:custGeom>
              <a:avLst/>
              <a:gdLst>
                <a:gd name="T0" fmla="*/ 0 w 107"/>
                <a:gd name="T1" fmla="*/ 0 h 112"/>
                <a:gd name="T2" fmla="*/ 107 w 107"/>
                <a:gd name="T3" fmla="*/ 0 h 112"/>
                <a:gd name="T4" fmla="*/ 107 w 107"/>
                <a:gd name="T5" fmla="*/ 112 h 112"/>
                <a:gd name="T6" fmla="*/ 0 w 107"/>
                <a:gd name="T7" fmla="*/ 112 h 112"/>
                <a:gd name="T8" fmla="*/ 0 w 107"/>
                <a:gd name="T9" fmla="*/ 0 h 112"/>
                <a:gd name="T10" fmla="*/ 0 w 107"/>
                <a:gd name="T11" fmla="*/ 0 h 112"/>
              </a:gdLst>
              <a:ahLst/>
              <a:cxnLst>
                <a:cxn ang="0">
                  <a:pos x="T0" y="T1"/>
                </a:cxn>
                <a:cxn ang="0">
                  <a:pos x="T2" y="T3"/>
                </a:cxn>
                <a:cxn ang="0">
                  <a:pos x="T4" y="T5"/>
                </a:cxn>
                <a:cxn ang="0">
                  <a:pos x="T6" y="T7"/>
                </a:cxn>
                <a:cxn ang="0">
                  <a:pos x="T8" y="T9"/>
                </a:cxn>
                <a:cxn ang="0">
                  <a:pos x="T10" y="T11"/>
                </a:cxn>
              </a:cxnLst>
              <a:rect l="0" t="0" r="r" b="b"/>
              <a:pathLst>
                <a:path w="107" h="112">
                  <a:moveTo>
                    <a:pt x="0" y="0"/>
                  </a:moveTo>
                  <a:lnTo>
                    <a:pt x="107" y="0"/>
                  </a:lnTo>
                  <a:lnTo>
                    <a:pt x="107" y="112"/>
                  </a:lnTo>
                  <a:lnTo>
                    <a:pt x="0" y="112"/>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1" name="Freeform 16">
              <a:extLst>
                <a:ext uri="{FF2B5EF4-FFF2-40B4-BE49-F238E27FC236}">
                  <a16:creationId xmlns:a16="http://schemas.microsoft.com/office/drawing/2014/main" id="{6786E65E-08B0-4CDF-BAB7-46F0006063D4}"/>
                </a:ext>
              </a:extLst>
            </p:cNvPr>
            <p:cNvSpPr>
              <a:spLocks/>
            </p:cNvSpPr>
            <p:nvPr/>
          </p:nvSpPr>
          <p:spPr bwMode="auto">
            <a:xfrm>
              <a:off x="5481" y="2311"/>
              <a:ext cx="107" cy="112"/>
            </a:xfrm>
            <a:custGeom>
              <a:avLst/>
              <a:gdLst>
                <a:gd name="T0" fmla="*/ 0 w 107"/>
                <a:gd name="T1" fmla="*/ 0 h 112"/>
                <a:gd name="T2" fmla="*/ 107 w 107"/>
                <a:gd name="T3" fmla="*/ 0 h 112"/>
                <a:gd name="T4" fmla="*/ 107 w 107"/>
                <a:gd name="T5" fmla="*/ 112 h 112"/>
                <a:gd name="T6" fmla="*/ 0 w 107"/>
                <a:gd name="T7" fmla="*/ 112 h 112"/>
                <a:gd name="T8" fmla="*/ 0 w 107"/>
                <a:gd name="T9" fmla="*/ 0 h 112"/>
                <a:gd name="T10" fmla="*/ 0 w 107"/>
                <a:gd name="T11" fmla="*/ 0 h 112"/>
              </a:gdLst>
              <a:ahLst/>
              <a:cxnLst>
                <a:cxn ang="0">
                  <a:pos x="T0" y="T1"/>
                </a:cxn>
                <a:cxn ang="0">
                  <a:pos x="T2" y="T3"/>
                </a:cxn>
                <a:cxn ang="0">
                  <a:pos x="T4" y="T5"/>
                </a:cxn>
                <a:cxn ang="0">
                  <a:pos x="T6" y="T7"/>
                </a:cxn>
                <a:cxn ang="0">
                  <a:pos x="T8" y="T9"/>
                </a:cxn>
                <a:cxn ang="0">
                  <a:pos x="T10" y="T11"/>
                </a:cxn>
              </a:cxnLst>
              <a:rect l="0" t="0" r="r" b="b"/>
              <a:pathLst>
                <a:path w="107" h="112">
                  <a:moveTo>
                    <a:pt x="0" y="0"/>
                  </a:moveTo>
                  <a:lnTo>
                    <a:pt x="107" y="0"/>
                  </a:lnTo>
                  <a:lnTo>
                    <a:pt x="107" y="112"/>
                  </a:lnTo>
                  <a:lnTo>
                    <a:pt x="0" y="112"/>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2" name="Freeform 17">
              <a:extLst>
                <a:ext uri="{FF2B5EF4-FFF2-40B4-BE49-F238E27FC236}">
                  <a16:creationId xmlns:a16="http://schemas.microsoft.com/office/drawing/2014/main" id="{A1A6BD2E-4C31-433C-B3E4-0BE371E43CCE}"/>
                </a:ext>
              </a:extLst>
            </p:cNvPr>
            <p:cNvSpPr>
              <a:spLocks/>
            </p:cNvSpPr>
            <p:nvPr/>
          </p:nvSpPr>
          <p:spPr bwMode="auto">
            <a:xfrm>
              <a:off x="5687" y="1955"/>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3" name="Freeform 18">
              <a:extLst>
                <a:ext uri="{FF2B5EF4-FFF2-40B4-BE49-F238E27FC236}">
                  <a16:creationId xmlns:a16="http://schemas.microsoft.com/office/drawing/2014/main" id="{C7619A6D-D52D-4050-A5B7-7F9CC7AD1A2C}"/>
                </a:ext>
              </a:extLst>
            </p:cNvPr>
            <p:cNvSpPr>
              <a:spLocks/>
            </p:cNvSpPr>
            <p:nvPr/>
          </p:nvSpPr>
          <p:spPr bwMode="auto">
            <a:xfrm>
              <a:off x="5687" y="2133"/>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4" name="Freeform 19">
              <a:extLst>
                <a:ext uri="{FF2B5EF4-FFF2-40B4-BE49-F238E27FC236}">
                  <a16:creationId xmlns:a16="http://schemas.microsoft.com/office/drawing/2014/main" id="{94B28FF4-D105-4A13-B849-53B957A0088B}"/>
                </a:ext>
              </a:extLst>
            </p:cNvPr>
            <p:cNvSpPr>
              <a:spLocks/>
            </p:cNvSpPr>
            <p:nvPr/>
          </p:nvSpPr>
          <p:spPr bwMode="auto">
            <a:xfrm>
              <a:off x="5687" y="2311"/>
              <a:ext cx="106" cy="112"/>
            </a:xfrm>
            <a:custGeom>
              <a:avLst/>
              <a:gdLst>
                <a:gd name="T0" fmla="*/ 0 w 106"/>
                <a:gd name="T1" fmla="*/ 0 h 112"/>
                <a:gd name="T2" fmla="*/ 106 w 106"/>
                <a:gd name="T3" fmla="*/ 0 h 112"/>
                <a:gd name="T4" fmla="*/ 106 w 106"/>
                <a:gd name="T5" fmla="*/ 112 h 112"/>
                <a:gd name="T6" fmla="*/ 0 w 106"/>
                <a:gd name="T7" fmla="*/ 112 h 112"/>
                <a:gd name="T8" fmla="*/ 0 w 106"/>
                <a:gd name="T9" fmla="*/ 0 h 112"/>
                <a:gd name="T10" fmla="*/ 0 w 106"/>
                <a:gd name="T11" fmla="*/ 0 h 112"/>
              </a:gdLst>
              <a:ahLst/>
              <a:cxnLst>
                <a:cxn ang="0">
                  <a:pos x="T0" y="T1"/>
                </a:cxn>
                <a:cxn ang="0">
                  <a:pos x="T2" y="T3"/>
                </a:cxn>
                <a:cxn ang="0">
                  <a:pos x="T4" y="T5"/>
                </a:cxn>
                <a:cxn ang="0">
                  <a:pos x="T6" y="T7"/>
                </a:cxn>
                <a:cxn ang="0">
                  <a:pos x="T8" y="T9"/>
                </a:cxn>
                <a:cxn ang="0">
                  <a:pos x="T10" y="T11"/>
                </a:cxn>
              </a:cxnLst>
              <a:rect l="0" t="0" r="r" b="b"/>
              <a:pathLst>
                <a:path w="106" h="112">
                  <a:moveTo>
                    <a:pt x="0" y="0"/>
                  </a:moveTo>
                  <a:lnTo>
                    <a:pt x="106" y="0"/>
                  </a:lnTo>
                  <a:lnTo>
                    <a:pt x="106" y="112"/>
                  </a:lnTo>
                  <a:lnTo>
                    <a:pt x="0" y="112"/>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5" name="Freeform 20">
              <a:extLst>
                <a:ext uri="{FF2B5EF4-FFF2-40B4-BE49-F238E27FC236}">
                  <a16:creationId xmlns:a16="http://schemas.microsoft.com/office/drawing/2014/main" id="{75EB1550-9639-47D7-8E86-EF43D03ADAFA}"/>
                </a:ext>
              </a:extLst>
            </p:cNvPr>
            <p:cNvSpPr>
              <a:spLocks/>
            </p:cNvSpPr>
            <p:nvPr/>
          </p:nvSpPr>
          <p:spPr bwMode="auto">
            <a:xfrm>
              <a:off x="5890" y="1955"/>
              <a:ext cx="107" cy="112"/>
            </a:xfrm>
            <a:custGeom>
              <a:avLst/>
              <a:gdLst>
                <a:gd name="T0" fmla="*/ 0 w 107"/>
                <a:gd name="T1" fmla="*/ 0 h 112"/>
                <a:gd name="T2" fmla="*/ 107 w 107"/>
                <a:gd name="T3" fmla="*/ 0 h 112"/>
                <a:gd name="T4" fmla="*/ 107 w 107"/>
                <a:gd name="T5" fmla="*/ 112 h 112"/>
                <a:gd name="T6" fmla="*/ 0 w 107"/>
                <a:gd name="T7" fmla="*/ 112 h 112"/>
                <a:gd name="T8" fmla="*/ 0 w 107"/>
                <a:gd name="T9" fmla="*/ 0 h 112"/>
                <a:gd name="T10" fmla="*/ 0 w 107"/>
                <a:gd name="T11" fmla="*/ 0 h 112"/>
              </a:gdLst>
              <a:ahLst/>
              <a:cxnLst>
                <a:cxn ang="0">
                  <a:pos x="T0" y="T1"/>
                </a:cxn>
                <a:cxn ang="0">
                  <a:pos x="T2" y="T3"/>
                </a:cxn>
                <a:cxn ang="0">
                  <a:pos x="T4" y="T5"/>
                </a:cxn>
                <a:cxn ang="0">
                  <a:pos x="T6" y="T7"/>
                </a:cxn>
                <a:cxn ang="0">
                  <a:pos x="T8" y="T9"/>
                </a:cxn>
                <a:cxn ang="0">
                  <a:pos x="T10" y="T11"/>
                </a:cxn>
              </a:cxnLst>
              <a:rect l="0" t="0" r="r" b="b"/>
              <a:pathLst>
                <a:path w="107" h="112">
                  <a:moveTo>
                    <a:pt x="0" y="0"/>
                  </a:moveTo>
                  <a:lnTo>
                    <a:pt x="107" y="0"/>
                  </a:lnTo>
                  <a:lnTo>
                    <a:pt x="107" y="112"/>
                  </a:lnTo>
                  <a:lnTo>
                    <a:pt x="0" y="112"/>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6" name="Freeform 21">
              <a:extLst>
                <a:ext uri="{FF2B5EF4-FFF2-40B4-BE49-F238E27FC236}">
                  <a16:creationId xmlns:a16="http://schemas.microsoft.com/office/drawing/2014/main" id="{C7790696-A3F6-442B-BE3B-D6A7D30BAB6E}"/>
                </a:ext>
              </a:extLst>
            </p:cNvPr>
            <p:cNvSpPr>
              <a:spLocks/>
            </p:cNvSpPr>
            <p:nvPr/>
          </p:nvSpPr>
          <p:spPr bwMode="auto">
            <a:xfrm>
              <a:off x="5278" y="1778"/>
              <a:ext cx="106" cy="111"/>
            </a:xfrm>
            <a:custGeom>
              <a:avLst/>
              <a:gdLst>
                <a:gd name="T0" fmla="*/ 0 w 106"/>
                <a:gd name="T1" fmla="*/ 0 h 111"/>
                <a:gd name="T2" fmla="*/ 106 w 106"/>
                <a:gd name="T3" fmla="*/ 0 h 111"/>
                <a:gd name="T4" fmla="*/ 106 w 106"/>
                <a:gd name="T5" fmla="*/ 111 h 111"/>
                <a:gd name="T6" fmla="*/ 0 w 106"/>
                <a:gd name="T7" fmla="*/ 111 h 111"/>
                <a:gd name="T8" fmla="*/ 0 w 106"/>
                <a:gd name="T9" fmla="*/ 0 h 111"/>
                <a:gd name="T10" fmla="*/ 0 w 106"/>
                <a:gd name="T11" fmla="*/ 0 h 111"/>
              </a:gdLst>
              <a:ahLst/>
              <a:cxnLst>
                <a:cxn ang="0">
                  <a:pos x="T0" y="T1"/>
                </a:cxn>
                <a:cxn ang="0">
                  <a:pos x="T2" y="T3"/>
                </a:cxn>
                <a:cxn ang="0">
                  <a:pos x="T4" y="T5"/>
                </a:cxn>
                <a:cxn ang="0">
                  <a:pos x="T6" y="T7"/>
                </a:cxn>
                <a:cxn ang="0">
                  <a:pos x="T8" y="T9"/>
                </a:cxn>
                <a:cxn ang="0">
                  <a:pos x="T10" y="T11"/>
                </a:cxn>
              </a:cxnLst>
              <a:rect l="0" t="0" r="r" b="b"/>
              <a:pathLst>
                <a:path w="106" h="111">
                  <a:moveTo>
                    <a:pt x="0" y="0"/>
                  </a:moveTo>
                  <a:lnTo>
                    <a:pt x="106" y="0"/>
                  </a:lnTo>
                  <a:lnTo>
                    <a:pt x="106" y="111"/>
                  </a:lnTo>
                  <a:lnTo>
                    <a:pt x="0" y="111"/>
                  </a:lnTo>
                  <a:lnTo>
                    <a:pt x="0" y="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7" name="Freeform 22">
              <a:extLst>
                <a:ext uri="{FF2B5EF4-FFF2-40B4-BE49-F238E27FC236}">
                  <a16:creationId xmlns:a16="http://schemas.microsoft.com/office/drawing/2014/main" id="{C9532BB1-9857-4DCF-B2E5-631DBB3B9673}"/>
                </a:ext>
              </a:extLst>
            </p:cNvPr>
            <p:cNvSpPr>
              <a:spLocks/>
            </p:cNvSpPr>
            <p:nvPr/>
          </p:nvSpPr>
          <p:spPr bwMode="auto">
            <a:xfrm>
              <a:off x="5481" y="1778"/>
              <a:ext cx="107" cy="111"/>
            </a:xfrm>
            <a:custGeom>
              <a:avLst/>
              <a:gdLst>
                <a:gd name="T0" fmla="*/ 0 w 107"/>
                <a:gd name="T1" fmla="*/ 0 h 111"/>
                <a:gd name="T2" fmla="*/ 107 w 107"/>
                <a:gd name="T3" fmla="*/ 0 h 111"/>
                <a:gd name="T4" fmla="*/ 107 w 107"/>
                <a:gd name="T5" fmla="*/ 111 h 111"/>
                <a:gd name="T6" fmla="*/ 0 w 107"/>
                <a:gd name="T7" fmla="*/ 111 h 111"/>
                <a:gd name="T8" fmla="*/ 0 w 107"/>
                <a:gd name="T9" fmla="*/ 0 h 111"/>
                <a:gd name="T10" fmla="*/ 0 w 107"/>
                <a:gd name="T11" fmla="*/ 0 h 111"/>
              </a:gdLst>
              <a:ahLst/>
              <a:cxnLst>
                <a:cxn ang="0">
                  <a:pos x="T0" y="T1"/>
                </a:cxn>
                <a:cxn ang="0">
                  <a:pos x="T2" y="T3"/>
                </a:cxn>
                <a:cxn ang="0">
                  <a:pos x="T4" y="T5"/>
                </a:cxn>
                <a:cxn ang="0">
                  <a:pos x="T6" y="T7"/>
                </a:cxn>
                <a:cxn ang="0">
                  <a:pos x="T8" y="T9"/>
                </a:cxn>
                <a:cxn ang="0">
                  <a:pos x="T10" y="T11"/>
                </a:cxn>
              </a:cxnLst>
              <a:rect l="0" t="0" r="r" b="b"/>
              <a:pathLst>
                <a:path w="107" h="111">
                  <a:moveTo>
                    <a:pt x="0" y="0"/>
                  </a:moveTo>
                  <a:lnTo>
                    <a:pt x="107" y="0"/>
                  </a:lnTo>
                  <a:lnTo>
                    <a:pt x="107" y="111"/>
                  </a:lnTo>
                  <a:lnTo>
                    <a:pt x="0" y="111"/>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8" name="Freeform 23">
              <a:extLst>
                <a:ext uri="{FF2B5EF4-FFF2-40B4-BE49-F238E27FC236}">
                  <a16:creationId xmlns:a16="http://schemas.microsoft.com/office/drawing/2014/main" id="{ECAE5035-F8D9-40E0-9CAF-61D1AB02B210}"/>
                </a:ext>
              </a:extLst>
            </p:cNvPr>
            <p:cNvSpPr>
              <a:spLocks/>
            </p:cNvSpPr>
            <p:nvPr/>
          </p:nvSpPr>
          <p:spPr bwMode="auto">
            <a:xfrm>
              <a:off x="5687" y="1778"/>
              <a:ext cx="106" cy="111"/>
            </a:xfrm>
            <a:custGeom>
              <a:avLst/>
              <a:gdLst>
                <a:gd name="T0" fmla="*/ 0 w 106"/>
                <a:gd name="T1" fmla="*/ 0 h 111"/>
                <a:gd name="T2" fmla="*/ 106 w 106"/>
                <a:gd name="T3" fmla="*/ 0 h 111"/>
                <a:gd name="T4" fmla="*/ 106 w 106"/>
                <a:gd name="T5" fmla="*/ 111 h 111"/>
                <a:gd name="T6" fmla="*/ 0 w 106"/>
                <a:gd name="T7" fmla="*/ 111 h 111"/>
                <a:gd name="T8" fmla="*/ 0 w 106"/>
                <a:gd name="T9" fmla="*/ 0 h 111"/>
                <a:gd name="T10" fmla="*/ 0 w 106"/>
                <a:gd name="T11" fmla="*/ 0 h 111"/>
              </a:gdLst>
              <a:ahLst/>
              <a:cxnLst>
                <a:cxn ang="0">
                  <a:pos x="T0" y="T1"/>
                </a:cxn>
                <a:cxn ang="0">
                  <a:pos x="T2" y="T3"/>
                </a:cxn>
                <a:cxn ang="0">
                  <a:pos x="T4" y="T5"/>
                </a:cxn>
                <a:cxn ang="0">
                  <a:pos x="T6" y="T7"/>
                </a:cxn>
                <a:cxn ang="0">
                  <a:pos x="T8" y="T9"/>
                </a:cxn>
                <a:cxn ang="0">
                  <a:pos x="T10" y="T11"/>
                </a:cxn>
              </a:cxnLst>
              <a:rect l="0" t="0" r="r" b="b"/>
              <a:pathLst>
                <a:path w="106" h="111">
                  <a:moveTo>
                    <a:pt x="0" y="0"/>
                  </a:moveTo>
                  <a:lnTo>
                    <a:pt x="106" y="0"/>
                  </a:lnTo>
                  <a:lnTo>
                    <a:pt x="106" y="111"/>
                  </a:lnTo>
                  <a:lnTo>
                    <a:pt x="0" y="111"/>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9" name="Freeform 24">
              <a:extLst>
                <a:ext uri="{FF2B5EF4-FFF2-40B4-BE49-F238E27FC236}">
                  <a16:creationId xmlns:a16="http://schemas.microsoft.com/office/drawing/2014/main" id="{6BD05750-4717-4BE2-8B5F-8D2E215F5965}"/>
                </a:ext>
              </a:extLst>
            </p:cNvPr>
            <p:cNvSpPr>
              <a:spLocks/>
            </p:cNvSpPr>
            <p:nvPr/>
          </p:nvSpPr>
          <p:spPr bwMode="auto">
            <a:xfrm>
              <a:off x="5890" y="1778"/>
              <a:ext cx="107" cy="111"/>
            </a:xfrm>
            <a:custGeom>
              <a:avLst/>
              <a:gdLst>
                <a:gd name="T0" fmla="*/ 0 w 107"/>
                <a:gd name="T1" fmla="*/ 0 h 111"/>
                <a:gd name="T2" fmla="*/ 107 w 107"/>
                <a:gd name="T3" fmla="*/ 0 h 111"/>
                <a:gd name="T4" fmla="*/ 107 w 107"/>
                <a:gd name="T5" fmla="*/ 111 h 111"/>
                <a:gd name="T6" fmla="*/ 0 w 107"/>
                <a:gd name="T7" fmla="*/ 111 h 111"/>
                <a:gd name="T8" fmla="*/ 0 w 107"/>
                <a:gd name="T9" fmla="*/ 0 h 111"/>
                <a:gd name="T10" fmla="*/ 0 w 107"/>
                <a:gd name="T11" fmla="*/ 0 h 111"/>
              </a:gdLst>
              <a:ahLst/>
              <a:cxnLst>
                <a:cxn ang="0">
                  <a:pos x="T0" y="T1"/>
                </a:cxn>
                <a:cxn ang="0">
                  <a:pos x="T2" y="T3"/>
                </a:cxn>
                <a:cxn ang="0">
                  <a:pos x="T4" y="T5"/>
                </a:cxn>
                <a:cxn ang="0">
                  <a:pos x="T6" y="T7"/>
                </a:cxn>
                <a:cxn ang="0">
                  <a:pos x="T8" y="T9"/>
                </a:cxn>
                <a:cxn ang="0">
                  <a:pos x="T10" y="T11"/>
                </a:cxn>
              </a:cxnLst>
              <a:rect l="0" t="0" r="r" b="b"/>
              <a:pathLst>
                <a:path w="107" h="111">
                  <a:moveTo>
                    <a:pt x="0" y="0"/>
                  </a:moveTo>
                  <a:lnTo>
                    <a:pt x="107" y="0"/>
                  </a:lnTo>
                  <a:lnTo>
                    <a:pt x="107" y="111"/>
                  </a:lnTo>
                  <a:lnTo>
                    <a:pt x="0" y="111"/>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0" name="Freeform 25">
              <a:extLst>
                <a:ext uri="{FF2B5EF4-FFF2-40B4-BE49-F238E27FC236}">
                  <a16:creationId xmlns:a16="http://schemas.microsoft.com/office/drawing/2014/main" id="{630A0767-506F-463A-AB04-FBB70D58E007}"/>
                </a:ext>
              </a:extLst>
            </p:cNvPr>
            <p:cNvSpPr>
              <a:spLocks/>
            </p:cNvSpPr>
            <p:nvPr/>
          </p:nvSpPr>
          <p:spPr bwMode="auto">
            <a:xfrm>
              <a:off x="5890" y="2133"/>
              <a:ext cx="107" cy="112"/>
            </a:xfrm>
            <a:custGeom>
              <a:avLst/>
              <a:gdLst>
                <a:gd name="T0" fmla="*/ 0 w 107"/>
                <a:gd name="T1" fmla="*/ 0 h 112"/>
                <a:gd name="T2" fmla="*/ 107 w 107"/>
                <a:gd name="T3" fmla="*/ 0 h 112"/>
                <a:gd name="T4" fmla="*/ 107 w 107"/>
                <a:gd name="T5" fmla="*/ 112 h 112"/>
                <a:gd name="T6" fmla="*/ 0 w 107"/>
                <a:gd name="T7" fmla="*/ 112 h 112"/>
                <a:gd name="T8" fmla="*/ 0 w 107"/>
                <a:gd name="T9" fmla="*/ 0 h 112"/>
                <a:gd name="T10" fmla="*/ 0 w 107"/>
                <a:gd name="T11" fmla="*/ 0 h 112"/>
              </a:gdLst>
              <a:ahLst/>
              <a:cxnLst>
                <a:cxn ang="0">
                  <a:pos x="T0" y="T1"/>
                </a:cxn>
                <a:cxn ang="0">
                  <a:pos x="T2" y="T3"/>
                </a:cxn>
                <a:cxn ang="0">
                  <a:pos x="T4" y="T5"/>
                </a:cxn>
                <a:cxn ang="0">
                  <a:pos x="T6" y="T7"/>
                </a:cxn>
                <a:cxn ang="0">
                  <a:pos x="T8" y="T9"/>
                </a:cxn>
                <a:cxn ang="0">
                  <a:pos x="T10" y="T11"/>
                </a:cxn>
              </a:cxnLst>
              <a:rect l="0" t="0" r="r" b="b"/>
              <a:pathLst>
                <a:path w="107" h="112">
                  <a:moveTo>
                    <a:pt x="0" y="0"/>
                  </a:moveTo>
                  <a:lnTo>
                    <a:pt x="107" y="0"/>
                  </a:lnTo>
                  <a:lnTo>
                    <a:pt x="107" y="112"/>
                  </a:lnTo>
                  <a:lnTo>
                    <a:pt x="0" y="112"/>
                  </a:lnTo>
                  <a:lnTo>
                    <a:pt x="0" y="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1" name="Line 26">
              <a:extLst>
                <a:ext uri="{FF2B5EF4-FFF2-40B4-BE49-F238E27FC236}">
                  <a16:creationId xmlns:a16="http://schemas.microsoft.com/office/drawing/2014/main" id="{D87D8950-2D7F-4508-A5EE-B972ACCDDB29}"/>
                </a:ext>
              </a:extLst>
            </p:cNvPr>
            <p:cNvSpPr>
              <a:spLocks noChangeShapeType="1"/>
            </p:cNvSpPr>
            <p:nvPr/>
          </p:nvSpPr>
          <p:spPr bwMode="auto">
            <a:xfrm flipV="1">
              <a:off x="5228" y="1391"/>
              <a:ext cx="0" cy="235"/>
            </a:xfrm>
            <a:prstGeom prst="line">
              <a:avLst/>
            </a:prstGeom>
            <a:noFill/>
            <a:ln w="115888" cap="rnd">
              <a:solidFill>
                <a:srgbClr val="2F2F2F"/>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2" name="Line 27">
              <a:extLst>
                <a:ext uri="{FF2B5EF4-FFF2-40B4-BE49-F238E27FC236}">
                  <a16:creationId xmlns:a16="http://schemas.microsoft.com/office/drawing/2014/main" id="{44A290C8-9860-4964-916A-79DA7C54B24D}"/>
                </a:ext>
              </a:extLst>
            </p:cNvPr>
            <p:cNvSpPr>
              <a:spLocks noChangeShapeType="1"/>
            </p:cNvSpPr>
            <p:nvPr/>
          </p:nvSpPr>
          <p:spPr bwMode="auto">
            <a:xfrm flipV="1">
              <a:off x="5843" y="1391"/>
              <a:ext cx="0" cy="235"/>
            </a:xfrm>
            <a:prstGeom prst="line">
              <a:avLst/>
            </a:prstGeom>
            <a:noFill/>
            <a:ln w="115888" cap="rnd">
              <a:solidFill>
                <a:srgbClr val="2F2F2F"/>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pic>
        <p:nvPicPr>
          <p:cNvPr id="105" name="Graphic 104" descr="Important note">
            <a:extLst>
              <a:ext uri="{FF2B5EF4-FFF2-40B4-BE49-F238E27FC236}">
                <a16:creationId xmlns:a16="http://schemas.microsoft.com/office/drawing/2014/main" id="{19A73FCF-2A2D-41FC-94FF-AC96429DF5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8743" y="4804890"/>
            <a:ext cx="171707" cy="228540"/>
          </a:xfrm>
          <a:prstGeom prst="rect">
            <a:avLst/>
          </a:prstGeom>
        </p:spPr>
      </p:pic>
      <p:grpSp>
        <p:nvGrpSpPr>
          <p:cNvPr id="106" name="Group 105">
            <a:extLst>
              <a:ext uri="{FF2B5EF4-FFF2-40B4-BE49-F238E27FC236}">
                <a16:creationId xmlns:a16="http://schemas.microsoft.com/office/drawing/2014/main" id="{D121CD01-4177-48AE-8A03-9B7CD8644E8A}"/>
              </a:ext>
              <a:ext uri="{C183D7F6-B498-43B3-948B-1728B52AA6E4}">
                <adec:decorative xmlns:adec="http://schemas.microsoft.com/office/drawing/2017/decorative" val="1"/>
              </a:ext>
            </a:extLst>
          </p:cNvPr>
          <p:cNvGrpSpPr/>
          <p:nvPr/>
        </p:nvGrpSpPr>
        <p:grpSpPr>
          <a:xfrm>
            <a:off x="716017" y="4696890"/>
            <a:ext cx="6206538" cy="1571689"/>
            <a:chOff x="594650" y="4911422"/>
            <a:chExt cx="5505643" cy="1572098"/>
          </a:xfrm>
        </p:grpSpPr>
        <p:cxnSp>
          <p:nvCxnSpPr>
            <p:cNvPr id="107" name="Straight Connector 106">
              <a:extLst>
                <a:ext uri="{FF2B5EF4-FFF2-40B4-BE49-F238E27FC236}">
                  <a16:creationId xmlns:a16="http://schemas.microsoft.com/office/drawing/2014/main" id="{D037CAB4-BE4D-44C9-BA35-DE5C5196B379}"/>
                </a:ext>
              </a:extLst>
            </p:cNvPr>
            <p:cNvCxnSpPr>
              <a:cxnSpLocks/>
            </p:cNvCxnSpPr>
            <p:nvPr/>
          </p:nvCxnSpPr>
          <p:spPr>
            <a:xfrm>
              <a:off x="594650" y="4911422"/>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67E7CAF-3055-4FD1-9DCF-4D067DB9FF66}"/>
                </a:ext>
              </a:extLst>
            </p:cNvPr>
            <p:cNvCxnSpPr>
              <a:cxnSpLocks/>
            </p:cNvCxnSpPr>
            <p:nvPr/>
          </p:nvCxnSpPr>
          <p:spPr>
            <a:xfrm>
              <a:off x="594650" y="6483520"/>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sp>
        <p:nvSpPr>
          <p:cNvPr id="52" name="Rectangle 11">
            <a:extLst>
              <a:ext uri="{FF2B5EF4-FFF2-40B4-BE49-F238E27FC236}">
                <a16:creationId xmlns:a16="http://schemas.microsoft.com/office/drawing/2014/main" id="{7DF63614-EA99-40CD-A5BE-79A36F7B1B20}"/>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3" name="Rectangle 13">
            <a:extLst>
              <a:ext uri="{FF2B5EF4-FFF2-40B4-BE49-F238E27FC236}">
                <a16:creationId xmlns:a16="http://schemas.microsoft.com/office/drawing/2014/main" id="{B02A419B-82DD-4440-B359-9F1A2F9DE5F8}"/>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4" name="Rectangle 12">
            <a:extLst>
              <a:ext uri="{FF2B5EF4-FFF2-40B4-BE49-F238E27FC236}">
                <a16:creationId xmlns:a16="http://schemas.microsoft.com/office/drawing/2014/main" id="{2BA938BF-E746-4DA2-BF5A-5E031C5B495B}"/>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48" name="Graphic 47" descr="Checklist">
            <a:extLst>
              <a:ext uri="{FF2B5EF4-FFF2-40B4-BE49-F238E27FC236}">
                <a16:creationId xmlns:a16="http://schemas.microsoft.com/office/drawing/2014/main" id="{DB3C112A-7B4E-4764-B4CF-C44B80510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83062" y="894218"/>
            <a:ext cx="457200" cy="457200"/>
          </a:xfrm>
          <a:prstGeom prst="rect">
            <a:avLst/>
          </a:prstGeom>
        </p:spPr>
      </p:pic>
      <p:pic>
        <p:nvPicPr>
          <p:cNvPr id="49" name="Graphic 48" descr="Trophy">
            <a:extLst>
              <a:ext uri="{FF2B5EF4-FFF2-40B4-BE49-F238E27FC236}">
                <a16:creationId xmlns:a16="http://schemas.microsoft.com/office/drawing/2014/main" id="{E98710C4-44D9-49C2-AAF6-DF969D5008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66215" y="5297779"/>
            <a:ext cx="594775" cy="594775"/>
          </a:xfrm>
          <a:prstGeom prst="rect">
            <a:avLst/>
          </a:prstGeom>
        </p:spPr>
      </p:pic>
      <p:pic>
        <p:nvPicPr>
          <p:cNvPr id="51" name="Graphic 50" descr="Questions">
            <a:extLst>
              <a:ext uri="{FF2B5EF4-FFF2-40B4-BE49-F238E27FC236}">
                <a16:creationId xmlns:a16="http://schemas.microsoft.com/office/drawing/2014/main" id="{B0FE2176-FAB1-4A81-9960-6281626BED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50039" y="3059101"/>
            <a:ext cx="565448" cy="565448"/>
          </a:xfrm>
          <a:prstGeom prst="rect">
            <a:avLst/>
          </a:prstGeom>
        </p:spPr>
      </p:pic>
    </p:spTree>
    <p:extLst>
      <p:ext uri="{BB962C8B-B14F-4D97-AF65-F5344CB8AC3E}">
        <p14:creationId xmlns:p14="http://schemas.microsoft.com/office/powerpoint/2010/main" val="1236114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0FF1E55-442D-4D3F-B653-90AC3E6B6ADF}"/>
              </a:ext>
            </a:extLst>
          </p:cNvPr>
          <p:cNvSpPr>
            <a:spLocks noGrp="1"/>
          </p:cNvSpPr>
          <p:nvPr>
            <p:ph type="title"/>
          </p:nvPr>
        </p:nvSpPr>
        <p:spPr>
          <a:xfrm>
            <a:off x="518240" y="366558"/>
            <a:ext cx="10645058" cy="1005578"/>
          </a:xfrm>
        </p:spPr>
        <p:txBody>
          <a:bodyPr/>
          <a:lstStyle/>
          <a:p>
            <a:r>
              <a:rPr lang="en-US" dirty="0">
                <a:solidFill>
                  <a:srgbClr val="0078D4"/>
                </a:solidFill>
                <a:latin typeface="Segoe UI Semibold" panose="020B0702040204020203" pitchFamily="34" charset="0"/>
                <a:cs typeface="Segoe UI Semibold" panose="020B0702040204020203" pitchFamily="34" charset="0"/>
              </a:rPr>
              <a:t>Raise awareness and communicate</a:t>
            </a:r>
            <a:br>
              <a:rPr lang="en-US" dirty="0">
                <a:solidFill>
                  <a:srgbClr val="0078D4"/>
                </a:solidFill>
                <a:latin typeface="Segoe UI Semibold" panose="020B0702040204020203" pitchFamily="34" charset="0"/>
                <a:cs typeface="Segoe UI Semibold" panose="020B0702040204020203" pitchFamily="34" charset="0"/>
              </a:rPr>
            </a:b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65" name="Content Placeholder 2">
            <a:extLst>
              <a:ext uri="{FF2B5EF4-FFF2-40B4-BE49-F238E27FC236}">
                <a16:creationId xmlns:a16="http://schemas.microsoft.com/office/drawing/2014/main" id="{F7F79A46-083A-4F38-A832-F6592CF0BC7F}"/>
              </a:ext>
            </a:extLst>
          </p:cNvPr>
          <p:cNvSpPr>
            <a:spLocks noGrp="1"/>
          </p:cNvSpPr>
          <p:nvPr>
            <p:ph idx="1"/>
          </p:nvPr>
        </p:nvSpPr>
        <p:spPr>
          <a:xfrm>
            <a:off x="518240" y="3405359"/>
            <a:ext cx="3108150" cy="951382"/>
          </a:xfrm>
        </p:spPr>
        <p:txBody>
          <a:bodyPr>
            <a:noAutofit/>
          </a:bodyPr>
          <a:lstStyle/>
          <a:p>
            <a:pPr marL="0" indent="0">
              <a:lnSpc>
                <a:spcPct val="110000"/>
              </a:lnSpc>
              <a:buNone/>
            </a:pPr>
            <a:r>
              <a:rPr lang="en-US" sz="1400" dirty="0">
                <a:latin typeface="Segoe UI" panose="020B0502040204020203" pitchFamily="34" charset="0"/>
                <a:cs typeface="Segoe UI" panose="020B0502040204020203" pitchFamily="34" charset="0"/>
              </a:rPr>
              <a:t>Inspire leadership to reach out to the entire organization for feedback and challenges, such as one customer who hosted a cost-savings challenge. </a:t>
            </a:r>
          </a:p>
        </p:txBody>
      </p:sp>
      <p:sp>
        <p:nvSpPr>
          <p:cNvPr id="66" name="Content Placeholder 9">
            <a:extLst>
              <a:ext uri="{FF2B5EF4-FFF2-40B4-BE49-F238E27FC236}">
                <a16:creationId xmlns:a16="http://schemas.microsoft.com/office/drawing/2014/main" id="{BA122647-7616-4814-BC96-E230C2251E5A}"/>
              </a:ext>
            </a:extLst>
          </p:cNvPr>
          <p:cNvSpPr>
            <a:spLocks noGrp="1"/>
          </p:cNvSpPr>
          <p:nvPr>
            <p:ph idx="13"/>
          </p:nvPr>
        </p:nvSpPr>
        <p:spPr>
          <a:xfrm>
            <a:off x="3849953" y="3405359"/>
            <a:ext cx="3108150" cy="951382"/>
          </a:xfrm>
        </p:spPr>
        <p:txBody>
          <a:bodyPr>
            <a:noAutofit/>
          </a:bodyPr>
          <a:lstStyle/>
          <a:p>
            <a:pPr marL="0" indent="0">
              <a:lnSpc>
                <a:spcPct val="110000"/>
              </a:lnSpc>
              <a:buNone/>
            </a:pPr>
            <a:r>
              <a:rPr lang="en-US" sz="1400" dirty="0">
                <a:latin typeface="Segoe UI" panose="020B0502040204020203" pitchFamily="34" charset="0"/>
                <a:cs typeface="Segoe UI" panose="020B0502040204020203" pitchFamily="34" charset="0"/>
              </a:rPr>
              <a:t>Spark engagement with a Yammer launch event </a:t>
            </a:r>
          </a:p>
        </p:txBody>
      </p:sp>
      <p:sp>
        <p:nvSpPr>
          <p:cNvPr id="19" name="Text Placeholder 18">
            <a:extLst>
              <a:ext uri="{FF2B5EF4-FFF2-40B4-BE49-F238E27FC236}">
                <a16:creationId xmlns:a16="http://schemas.microsoft.com/office/drawing/2014/main" id="{39F64D74-44AA-497C-84ED-ED515AAB6B77}"/>
              </a:ext>
            </a:extLst>
          </p:cNvPr>
          <p:cNvSpPr>
            <a:spLocks noGrp="1"/>
          </p:cNvSpPr>
          <p:nvPr>
            <p:ph type="body" sz="quarter" idx="16"/>
          </p:nvPr>
        </p:nvSpPr>
        <p:spPr>
          <a:xfrm>
            <a:off x="653881" y="1382973"/>
            <a:ext cx="5246058" cy="825285"/>
          </a:xfrm>
        </p:spPr>
        <p:txBody>
          <a:bodyPr/>
          <a:lstStyle/>
          <a:p>
            <a:pPr marL="0" indent="0">
              <a:buNone/>
            </a:pPr>
            <a:r>
              <a:rPr lang="en-US" sz="1600" dirty="0"/>
              <a:t>Share about what’s happening in your organization by making Yammer the hub of company communities and their activity:</a:t>
            </a:r>
          </a:p>
        </p:txBody>
      </p:sp>
      <p:cxnSp>
        <p:nvCxnSpPr>
          <p:cNvPr id="67" name="Straight Connector 66">
            <a:extLst>
              <a:ext uri="{FF2B5EF4-FFF2-40B4-BE49-F238E27FC236}">
                <a16:creationId xmlns:a16="http://schemas.microsoft.com/office/drawing/2014/main" id="{8AFDB2A2-773C-4FEF-9D49-A027B2A0CA57}"/>
              </a:ext>
              <a:ext uri="{C183D7F6-B498-43B3-948B-1728B52AA6E4}">
                <adec:decorative xmlns:adec="http://schemas.microsoft.com/office/drawing/2017/decorative" val="1"/>
              </a:ext>
            </a:extLst>
          </p:cNvPr>
          <p:cNvCxnSpPr>
            <a:cxnSpLocks/>
          </p:cNvCxnSpPr>
          <p:nvPr/>
        </p:nvCxnSpPr>
        <p:spPr>
          <a:xfrm>
            <a:off x="619202" y="3250454"/>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8836FB0-0BDE-455D-81DC-4BAD86BDAEAC}"/>
              </a:ext>
              <a:ext uri="{C183D7F6-B498-43B3-948B-1728B52AA6E4}">
                <adec:decorative xmlns:adec="http://schemas.microsoft.com/office/drawing/2017/decorative" val="1"/>
              </a:ext>
            </a:extLst>
          </p:cNvPr>
          <p:cNvCxnSpPr>
            <a:cxnSpLocks/>
          </p:cNvCxnSpPr>
          <p:nvPr/>
        </p:nvCxnSpPr>
        <p:spPr>
          <a:xfrm>
            <a:off x="3944037" y="3250454"/>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9" name="Graphic 68" descr="Important note">
            <a:extLst>
              <a:ext uri="{FF2B5EF4-FFF2-40B4-BE49-F238E27FC236}">
                <a16:creationId xmlns:a16="http://schemas.microsoft.com/office/drawing/2014/main" id="{BBBE2C58-D178-436D-B569-12B89682C5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0536" y="5224752"/>
            <a:ext cx="171707" cy="228540"/>
          </a:xfrm>
          <a:prstGeom prst="rect">
            <a:avLst/>
          </a:prstGeom>
        </p:spPr>
      </p:pic>
      <p:sp>
        <p:nvSpPr>
          <p:cNvPr id="71" name="Content Placeholder 27">
            <a:extLst>
              <a:ext uri="{FF2B5EF4-FFF2-40B4-BE49-F238E27FC236}">
                <a16:creationId xmlns:a16="http://schemas.microsoft.com/office/drawing/2014/main" id="{41DF2593-4043-44B9-818E-2796962D90C8}"/>
              </a:ext>
            </a:extLst>
          </p:cNvPr>
          <p:cNvSpPr txBox="1">
            <a:spLocks/>
          </p:cNvSpPr>
          <p:nvPr/>
        </p:nvSpPr>
        <p:spPr>
          <a:xfrm>
            <a:off x="547947" y="5207331"/>
            <a:ext cx="2828358" cy="926167"/>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dirty="0">
                <a:solidFill>
                  <a:prstClr val="black"/>
                </a:solidFill>
                <a:latin typeface="Segoe UI Semibold" panose="020B0702040204020203" pitchFamily="34" charset="0"/>
                <a:cs typeface="Segoe UI Semibold" panose="020B0702040204020203" pitchFamily="34" charset="0"/>
              </a:rPr>
              <a:t>Resources:</a:t>
            </a:r>
          </a:p>
          <a:p>
            <a:pPr defTabSz="914126">
              <a:lnSpc>
                <a:spcPct val="110000"/>
              </a:lnSpc>
              <a:spcBef>
                <a:spcPts val="0"/>
              </a:spcBef>
              <a:spcAft>
                <a:spcPts val="600"/>
              </a:spcAft>
            </a:pPr>
            <a:r>
              <a:rPr lang="en-US" dirty="0">
                <a:solidFill>
                  <a:prstClr val="black"/>
                </a:solidFill>
              </a:rPr>
              <a:t>Check the appendix of this guide for more ideas for your launching your event!  </a:t>
            </a:r>
          </a:p>
          <a:p>
            <a:pPr defTabSz="914126"/>
            <a:endParaRPr lang="en-US" dirty="0">
              <a:solidFill>
                <a:prstClr val="black"/>
              </a:solidFill>
            </a:endParaRPr>
          </a:p>
        </p:txBody>
      </p:sp>
      <p:sp>
        <p:nvSpPr>
          <p:cNvPr id="72" name="Content Placeholder 28">
            <a:extLst>
              <a:ext uri="{FF2B5EF4-FFF2-40B4-BE49-F238E27FC236}">
                <a16:creationId xmlns:a16="http://schemas.microsoft.com/office/drawing/2014/main" id="{999C6AA4-5DC0-4F6F-A77F-3A81498FFF5C}"/>
              </a:ext>
            </a:extLst>
          </p:cNvPr>
          <p:cNvSpPr txBox="1">
            <a:spLocks/>
          </p:cNvSpPr>
          <p:nvPr/>
        </p:nvSpPr>
        <p:spPr>
          <a:xfrm>
            <a:off x="3722973" y="5207331"/>
            <a:ext cx="2741375" cy="926167"/>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dirty="0">
                <a:solidFill>
                  <a:prstClr val="black"/>
                </a:solidFill>
                <a:latin typeface="Segoe UI Semibold" panose="020B0702040204020203" pitchFamily="34" charset="0"/>
                <a:cs typeface="Segoe UI Semibold" panose="020B0702040204020203" pitchFamily="34" charset="0"/>
              </a:rPr>
              <a:t>Pro tip: </a:t>
            </a:r>
          </a:p>
          <a:p>
            <a:pPr defTabSz="914126">
              <a:lnSpc>
                <a:spcPct val="110000"/>
              </a:lnSpc>
              <a:spcBef>
                <a:spcPts val="0"/>
              </a:spcBef>
              <a:spcAft>
                <a:spcPts val="600"/>
              </a:spcAft>
            </a:pPr>
            <a:r>
              <a:rPr lang="en-US" dirty="0">
                <a:solidFill>
                  <a:prstClr val="black"/>
                </a:solidFill>
              </a:rPr>
              <a:t>Encourage executives to log in a minimum of once a week and engage with posts by liking and commenting.</a:t>
            </a:r>
          </a:p>
        </p:txBody>
      </p:sp>
      <p:grpSp>
        <p:nvGrpSpPr>
          <p:cNvPr id="73" name="Group 72">
            <a:extLst>
              <a:ext uri="{FF2B5EF4-FFF2-40B4-BE49-F238E27FC236}">
                <a16:creationId xmlns:a16="http://schemas.microsoft.com/office/drawing/2014/main" id="{FDCF4936-547F-4ACE-B5C0-726805189079}"/>
              </a:ext>
              <a:ext uri="{C183D7F6-B498-43B3-948B-1728B52AA6E4}">
                <adec:decorative xmlns:adec="http://schemas.microsoft.com/office/drawing/2017/decorative" val="1"/>
              </a:ext>
            </a:extLst>
          </p:cNvPr>
          <p:cNvGrpSpPr/>
          <p:nvPr/>
        </p:nvGrpSpPr>
        <p:grpSpPr>
          <a:xfrm>
            <a:off x="624202" y="5021529"/>
            <a:ext cx="5609875" cy="1296147"/>
            <a:chOff x="594650" y="5021943"/>
            <a:chExt cx="5852160" cy="1296485"/>
          </a:xfrm>
        </p:grpSpPr>
        <p:cxnSp>
          <p:nvCxnSpPr>
            <p:cNvPr id="74" name="Straight Connector 73">
              <a:extLst>
                <a:ext uri="{FF2B5EF4-FFF2-40B4-BE49-F238E27FC236}">
                  <a16:creationId xmlns:a16="http://schemas.microsoft.com/office/drawing/2014/main" id="{E4693A55-DC99-4C82-952C-AF5FC7B2107C}"/>
                </a:ext>
              </a:extLst>
            </p:cNvPr>
            <p:cNvCxnSpPr>
              <a:cxnSpLocks/>
            </p:cNvCxnSpPr>
            <p:nvPr/>
          </p:nvCxnSpPr>
          <p:spPr>
            <a:xfrm>
              <a:off x="594650" y="5021943"/>
              <a:ext cx="585216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1436FF6-B4E0-47AC-817B-F003D536D015}"/>
                </a:ext>
              </a:extLst>
            </p:cNvPr>
            <p:cNvCxnSpPr>
              <a:cxnSpLocks/>
            </p:cNvCxnSpPr>
            <p:nvPr/>
          </p:nvCxnSpPr>
          <p:spPr>
            <a:xfrm>
              <a:off x="594650" y="6318428"/>
              <a:ext cx="585216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cxnSp>
        <p:nvCxnSpPr>
          <p:cNvPr id="84" name="Straight Connector 83">
            <a:extLst>
              <a:ext uri="{FF2B5EF4-FFF2-40B4-BE49-F238E27FC236}">
                <a16:creationId xmlns:a16="http://schemas.microsoft.com/office/drawing/2014/main" id="{801D9F60-513C-4977-9A6D-42852261E30E}"/>
              </a:ext>
              <a:ext uri="{C183D7F6-B498-43B3-948B-1728B52AA6E4}">
                <adec:decorative xmlns:adec="http://schemas.microsoft.com/office/drawing/2017/decorative" val="1"/>
              </a:ext>
            </a:extLst>
          </p:cNvPr>
          <p:cNvCxnSpPr>
            <a:cxnSpLocks/>
          </p:cNvCxnSpPr>
          <p:nvPr/>
        </p:nvCxnSpPr>
        <p:spPr>
          <a:xfrm>
            <a:off x="7022360" y="3259726"/>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225A943-F878-418F-A603-81E262213744}"/>
              </a:ext>
            </a:extLst>
          </p:cNvPr>
          <p:cNvSpPr/>
          <p:nvPr/>
        </p:nvSpPr>
        <p:spPr>
          <a:xfrm>
            <a:off x="6924756" y="3405359"/>
            <a:ext cx="3108150" cy="951382"/>
          </a:xfrm>
          <a:prstGeom prst="rect">
            <a:avLst/>
          </a:prstGeom>
        </p:spPr>
        <p:txBody>
          <a:bodyPr wrap="square">
            <a:noAutofit/>
          </a:bodyPr>
          <a:lstStyle/>
          <a:p>
            <a:pPr defTabSz="457063">
              <a:lnSpc>
                <a:spcPct val="110000"/>
              </a:lnSpc>
            </a:pPr>
            <a:r>
              <a:rPr lang="en-US" sz="1400" dirty="0">
                <a:solidFill>
                  <a:prstClr val="black"/>
                </a:solidFill>
                <a:latin typeface="Segoe UI" panose="020B0502040204020203" pitchFamily="34" charset="0"/>
                <a:cs typeface="Segoe UI" panose="020B0502040204020203" pitchFamily="34" charset="0"/>
              </a:rPr>
              <a:t>Use champions to identify “wins” big and small, then celebrate by sharing on internal networks</a:t>
            </a:r>
          </a:p>
        </p:txBody>
      </p:sp>
      <p:sp>
        <p:nvSpPr>
          <p:cNvPr id="48" name="Rectangle 11">
            <a:extLst>
              <a:ext uri="{FF2B5EF4-FFF2-40B4-BE49-F238E27FC236}">
                <a16:creationId xmlns:a16="http://schemas.microsoft.com/office/drawing/2014/main" id="{BB4540A6-8D16-4C89-A8E7-2276B5CC97F7}"/>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9" name="Rectangle 13">
            <a:extLst>
              <a:ext uri="{FF2B5EF4-FFF2-40B4-BE49-F238E27FC236}">
                <a16:creationId xmlns:a16="http://schemas.microsoft.com/office/drawing/2014/main" id="{66116215-AFD6-485D-B560-68387249616E}"/>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0" name="Rectangle 12">
            <a:extLst>
              <a:ext uri="{FF2B5EF4-FFF2-40B4-BE49-F238E27FC236}">
                <a16:creationId xmlns:a16="http://schemas.microsoft.com/office/drawing/2014/main" id="{F2004920-AD3C-46C5-8253-3F280B2A8EF2}"/>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51" name="Graphic 50" descr="Checklist">
            <a:extLst>
              <a:ext uri="{FF2B5EF4-FFF2-40B4-BE49-F238E27FC236}">
                <a16:creationId xmlns:a16="http://schemas.microsoft.com/office/drawing/2014/main" id="{94D58C9F-2F79-424F-932A-47AE549B7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83062" y="894218"/>
            <a:ext cx="457200" cy="457200"/>
          </a:xfrm>
          <a:prstGeom prst="rect">
            <a:avLst/>
          </a:prstGeom>
        </p:spPr>
      </p:pic>
      <p:pic>
        <p:nvPicPr>
          <p:cNvPr id="52" name="Graphic 51" descr="Trophy">
            <a:extLst>
              <a:ext uri="{FF2B5EF4-FFF2-40B4-BE49-F238E27FC236}">
                <a16:creationId xmlns:a16="http://schemas.microsoft.com/office/drawing/2014/main" id="{82B5A0A8-78ED-4A90-A5A4-71DD9FB6EB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66215" y="5297779"/>
            <a:ext cx="594775" cy="594775"/>
          </a:xfrm>
          <a:prstGeom prst="rect">
            <a:avLst/>
          </a:prstGeom>
        </p:spPr>
      </p:pic>
      <p:pic>
        <p:nvPicPr>
          <p:cNvPr id="53" name="Graphic 52" descr="Questions">
            <a:extLst>
              <a:ext uri="{FF2B5EF4-FFF2-40B4-BE49-F238E27FC236}">
                <a16:creationId xmlns:a16="http://schemas.microsoft.com/office/drawing/2014/main" id="{17C5E4CD-6707-4D3A-A181-C7C94494FC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50039" y="3059101"/>
            <a:ext cx="565448" cy="565448"/>
          </a:xfrm>
          <a:prstGeom prst="rect">
            <a:avLst/>
          </a:prstGeom>
        </p:spPr>
      </p:pic>
      <p:pic>
        <p:nvPicPr>
          <p:cNvPr id="3" name="Graphic 2" descr="Ribbon">
            <a:extLst>
              <a:ext uri="{FF2B5EF4-FFF2-40B4-BE49-F238E27FC236}">
                <a16:creationId xmlns:a16="http://schemas.microsoft.com/office/drawing/2014/main" id="{D5B18FA4-1418-4860-A955-473E0B04CE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48931" y="2491124"/>
            <a:ext cx="567869" cy="567869"/>
          </a:xfrm>
          <a:prstGeom prst="rect">
            <a:avLst/>
          </a:prstGeom>
        </p:spPr>
      </p:pic>
      <p:pic>
        <p:nvPicPr>
          <p:cNvPr id="5" name="Graphic 4" descr="Lightbulb and gear">
            <a:extLst>
              <a:ext uri="{FF2B5EF4-FFF2-40B4-BE49-F238E27FC236}">
                <a16:creationId xmlns:a16="http://schemas.microsoft.com/office/drawing/2014/main" id="{CA096A6F-F900-440E-8644-230B4C79CD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2973" y="2472146"/>
            <a:ext cx="657319" cy="657319"/>
          </a:xfrm>
          <a:prstGeom prst="rect">
            <a:avLst/>
          </a:prstGeom>
        </p:spPr>
      </p:pic>
      <p:pic>
        <p:nvPicPr>
          <p:cNvPr id="7" name="Graphic 6" descr="Programmer">
            <a:extLst>
              <a:ext uri="{FF2B5EF4-FFF2-40B4-BE49-F238E27FC236}">
                <a16:creationId xmlns:a16="http://schemas.microsoft.com/office/drawing/2014/main" id="{D83B4D90-2E18-4978-B46E-27FC717835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5119" y="2472146"/>
            <a:ext cx="623404" cy="623404"/>
          </a:xfrm>
          <a:prstGeom prst="rect">
            <a:avLst/>
          </a:prstGeom>
        </p:spPr>
      </p:pic>
    </p:spTree>
    <p:extLst>
      <p:ext uri="{BB962C8B-B14F-4D97-AF65-F5344CB8AC3E}">
        <p14:creationId xmlns:p14="http://schemas.microsoft.com/office/powerpoint/2010/main" val="239118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016769" cy="899665"/>
          </a:xfrm>
        </p:spPr>
        <p:txBody>
          <a:bodyPr/>
          <a:lstStyle/>
          <a:p>
            <a:r>
              <a:rPr lang="en-US" sz="4000" dirty="0">
                <a:solidFill>
                  <a:srgbClr val="0078D4"/>
                </a:solidFill>
              </a:rPr>
              <a:t>[Sample] Yammer Launch Communication Plan</a:t>
            </a:r>
          </a:p>
        </p:txBody>
      </p:sp>
      <p:graphicFrame>
        <p:nvGraphicFramePr>
          <p:cNvPr id="5" name="Table 4"/>
          <p:cNvGraphicFramePr>
            <a:graphicFrameLocks noGrp="1"/>
          </p:cNvGraphicFramePr>
          <p:nvPr>
            <p:extLst>
              <p:ext uri="{D42A27DB-BD31-4B8C-83A1-F6EECF244321}">
                <p14:modId xmlns:p14="http://schemas.microsoft.com/office/powerpoint/2010/main" val="2791918640"/>
              </p:ext>
            </p:extLst>
          </p:nvPr>
        </p:nvGraphicFramePr>
        <p:xfrm>
          <a:off x="466365" y="2308268"/>
          <a:ext cx="10894799" cy="4192945"/>
        </p:xfrm>
        <a:graphic>
          <a:graphicData uri="http://schemas.openxmlformats.org/drawingml/2006/table">
            <a:tbl>
              <a:tblPr firstRow="1" bandRow="1">
                <a:tableStyleId>{073A0DAA-6AF3-43AB-8588-CEC1D06C72B9}</a:tableStyleId>
              </a:tblPr>
              <a:tblGrid>
                <a:gridCol w="2104840">
                  <a:extLst>
                    <a:ext uri="{9D8B030D-6E8A-4147-A177-3AD203B41FA5}">
                      <a16:colId xmlns:a16="http://schemas.microsoft.com/office/drawing/2014/main" val="20000"/>
                    </a:ext>
                  </a:extLst>
                </a:gridCol>
                <a:gridCol w="6777827">
                  <a:extLst>
                    <a:ext uri="{9D8B030D-6E8A-4147-A177-3AD203B41FA5}">
                      <a16:colId xmlns:a16="http://schemas.microsoft.com/office/drawing/2014/main" val="20001"/>
                    </a:ext>
                  </a:extLst>
                </a:gridCol>
                <a:gridCol w="1026273">
                  <a:extLst>
                    <a:ext uri="{9D8B030D-6E8A-4147-A177-3AD203B41FA5}">
                      <a16:colId xmlns:a16="http://schemas.microsoft.com/office/drawing/2014/main" val="20002"/>
                    </a:ext>
                  </a:extLst>
                </a:gridCol>
                <a:gridCol w="985859">
                  <a:extLst>
                    <a:ext uri="{9D8B030D-6E8A-4147-A177-3AD203B41FA5}">
                      <a16:colId xmlns:a16="http://schemas.microsoft.com/office/drawing/2014/main" val="20003"/>
                    </a:ext>
                  </a:extLst>
                </a:gridCol>
              </a:tblGrid>
              <a:tr h="348075">
                <a:tc>
                  <a:txBody>
                    <a:bodyPr/>
                    <a:lstStyle/>
                    <a:p>
                      <a:pPr>
                        <a:buNone/>
                      </a:pPr>
                      <a:r>
                        <a:rPr lang="en-US" sz="1400" dirty="0"/>
                        <a:t>Time</a:t>
                      </a:r>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D4"/>
                    </a:solidFill>
                  </a:tcPr>
                </a:tc>
                <a:tc>
                  <a:txBody>
                    <a:bodyPr/>
                    <a:lstStyle/>
                    <a:p>
                      <a:r>
                        <a:rPr lang="en-US" sz="1400" dirty="0"/>
                        <a:t>Communication</a:t>
                      </a:r>
                      <a:r>
                        <a:rPr lang="en-US" sz="1400" baseline="0" dirty="0"/>
                        <a:t> or Event</a:t>
                      </a:r>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D4"/>
                    </a:solidFill>
                  </a:tcPr>
                </a:tc>
                <a:tc>
                  <a:txBody>
                    <a:bodyPr/>
                    <a:lstStyle/>
                    <a:p>
                      <a:r>
                        <a:rPr lang="en-US" sz="1400" dirty="0"/>
                        <a:t>Owner(s)</a:t>
                      </a:r>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D4"/>
                    </a:solidFill>
                  </a:tcPr>
                </a:tc>
                <a:tc>
                  <a:txBody>
                    <a:bodyPr/>
                    <a:lstStyle/>
                    <a:p>
                      <a:r>
                        <a:rPr lang="en-US" sz="1400" dirty="0"/>
                        <a:t>Status</a:t>
                      </a:r>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D4"/>
                    </a:solidFill>
                  </a:tcPr>
                </a:tc>
                <a:extLst>
                  <a:ext uri="{0D108BD9-81ED-4DB2-BD59-A6C34878D82A}">
                    <a16:rowId xmlns:a16="http://schemas.microsoft.com/office/drawing/2014/main" val="10000"/>
                  </a:ext>
                </a:extLst>
              </a:tr>
              <a:tr h="319773">
                <a:tc>
                  <a:txBody>
                    <a:bodyPr/>
                    <a:lstStyle/>
                    <a:p>
                      <a:r>
                        <a:rPr lang="en-US" sz="1200" dirty="0"/>
                        <a:t>Now</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Meet</a:t>
                      </a:r>
                      <a:r>
                        <a:rPr lang="en-US" sz="1200" baseline="0" dirty="0"/>
                        <a:t> with stakeholders to define you vision, identify business outcomes &amp; develop use cases.</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98936">
                <a:tc>
                  <a:txBody>
                    <a:bodyPr/>
                    <a:lstStyle/>
                    <a:p>
                      <a:r>
                        <a:rPr lang="en-US" sz="1200" dirty="0"/>
                        <a:t>Now</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Create a Yammer Help Community</a:t>
                      </a:r>
                      <a:r>
                        <a:rPr lang="en-US" sz="1200" baseline="0" dirty="0"/>
                        <a:t> and upload educational content.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Now</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Create a Yammer Ideas Community.</a:t>
                      </a:r>
                      <a:r>
                        <a:rPr lang="en-US" sz="1200" baseline="0" dirty="0"/>
                        <a:t> Throughout the launch process, encourage your coworkers to share ideas here about how Yammer can help improve work processes at your company.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73407">
                <a:tc>
                  <a:txBody>
                    <a:bodyPr/>
                    <a:lstStyle/>
                    <a:p>
                      <a:r>
                        <a:rPr lang="en-US" sz="1200" dirty="0"/>
                        <a:t>3-4 weeks</a:t>
                      </a:r>
                      <a:r>
                        <a:rPr lang="en-US" sz="1200" baseline="0" dirty="0"/>
                        <a:t> before launch</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Send</a:t>
                      </a:r>
                      <a:r>
                        <a:rPr lang="en-US" sz="1200" baseline="0" dirty="0"/>
                        <a:t> executive email introduction.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18860">
                <a:tc>
                  <a:txBody>
                    <a:bodyPr/>
                    <a:lstStyle/>
                    <a:p>
                      <a:r>
                        <a:rPr lang="en-US" sz="1200"/>
                        <a:t>2 weeks before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kern="1200" dirty="0"/>
                        <a:t>Send department</a:t>
                      </a:r>
                      <a:r>
                        <a:rPr lang="en-US" sz="1200" kern="1200" baseline="0" dirty="0"/>
                        <a:t> introductions via email.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0150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2 weeks before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dirty="0"/>
                        <a:t>Notify your company about the</a:t>
                      </a:r>
                      <a:r>
                        <a:rPr lang="en-US" sz="1200" baseline="0" dirty="0"/>
                        <a:t> launch YamJam, Live events, trainings</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10637">
                <a:tc>
                  <a:txBody>
                    <a:bodyPr/>
                    <a:lstStyle/>
                    <a:p>
                      <a:r>
                        <a:rPr lang="en-US" sz="1200"/>
                        <a:t>1</a:t>
                      </a:r>
                      <a:r>
                        <a:rPr lang="en-US" sz="1200" baseline="0"/>
                        <a:t> week before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Remind your company about the</a:t>
                      </a:r>
                      <a:r>
                        <a:rPr lang="en-US" sz="1200" baseline="0" dirty="0"/>
                        <a:t> launch YamJam, trainings and Lunch &amp; Learn.</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298736">
                <a:tc>
                  <a:txBody>
                    <a:bodyPr/>
                    <a:lstStyle/>
                    <a:p>
                      <a:r>
                        <a:rPr lang="en-US" sz="1200"/>
                        <a:t>Week of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kern="1200" dirty="0"/>
                        <a:t>Host</a:t>
                      </a:r>
                      <a:r>
                        <a:rPr lang="en-US" sz="1200" kern="1200" baseline="0" dirty="0"/>
                        <a:t> training with first high-priority department.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2923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Week of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t>Host</a:t>
                      </a:r>
                      <a:r>
                        <a:rPr lang="en-US" sz="1200" kern="1200" baseline="0" dirty="0"/>
                        <a:t> training with second high-priority department.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29236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Week of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t>Host</a:t>
                      </a:r>
                      <a:r>
                        <a:rPr lang="en-US" sz="1200" kern="1200" baseline="0" dirty="0"/>
                        <a:t> training with third high-priority department. </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2649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Week of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dirty="0"/>
                        <a:t>Host Lunch</a:t>
                      </a:r>
                      <a:r>
                        <a:rPr lang="en-US" sz="1200" baseline="0" dirty="0"/>
                        <a:t> &amp; Learn.</a:t>
                      </a:r>
                      <a:endParaRPr lang="en-US" sz="12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2583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Week of launch</a:t>
                      </a:r>
                      <a:endParaRPr lang="en-US" sz="120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kern="1200" baseline="0" dirty="0"/>
                        <a:t>Host YamJam.</a:t>
                      </a:r>
                      <a:endParaRPr lang="en-US" sz="1200" kern="1200" baseline="0" dirty="0">
                        <a:solidFill>
                          <a:schemeClr val="dk1"/>
                        </a:solidFill>
                        <a:latin typeface="Segoe Pro Display Light"/>
                        <a:ea typeface="+mn-ea"/>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400" dirty="0">
                        <a:latin typeface="Segoe Pro Display Light"/>
                        <a:cs typeface="Segoe Pro Display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
        <p:nvSpPr>
          <p:cNvPr id="6" name="Content Placeholder 2"/>
          <p:cNvSpPr txBox="1">
            <a:spLocks/>
          </p:cNvSpPr>
          <p:nvPr/>
        </p:nvSpPr>
        <p:spPr>
          <a:xfrm>
            <a:off x="344502" y="1189176"/>
            <a:ext cx="10759133" cy="1278273"/>
          </a:xfrm>
          <a:prstGeom prst="rect">
            <a:avLst/>
          </a:prstGeom>
        </p:spPr>
        <p:txBody>
          <a:bodyPr/>
          <a:lstStyle>
            <a:lvl1pPr marL="0" indent="0" algn="l" defTabSz="457200" rtl="0" eaLnBrk="1" latinLnBrk="0" hangingPunct="1">
              <a:spcBef>
                <a:spcPts val="1200"/>
              </a:spcBef>
              <a:spcAft>
                <a:spcPts val="1000"/>
              </a:spcAft>
              <a:buClr>
                <a:srgbClr val="0983AD"/>
              </a:buClr>
              <a:buSzPct val="80000"/>
              <a:buFont typeface="Arial"/>
              <a:buNone/>
              <a:tabLst/>
              <a:defRPr sz="2400" kern="1200" baseline="0">
                <a:solidFill>
                  <a:schemeClr val="tx1"/>
                </a:solidFill>
                <a:latin typeface="Segoe Pro Light"/>
                <a:ea typeface="+mn-ea"/>
                <a:cs typeface="Segoe Pro Light"/>
              </a:defRPr>
            </a:lvl1pPr>
            <a:lvl2pPr marL="800100" indent="-342900" algn="l" defTabSz="457200" rtl="0" eaLnBrk="1" latinLnBrk="0" hangingPunct="1">
              <a:spcBef>
                <a:spcPct val="20000"/>
              </a:spcBef>
              <a:buClr>
                <a:schemeClr val="accent1"/>
              </a:buClr>
              <a:buSzPct val="70000"/>
              <a:buFont typeface="Arial"/>
              <a:buChar char="•"/>
              <a:defRPr sz="2000" kern="1200">
                <a:solidFill>
                  <a:schemeClr val="tx1"/>
                </a:solidFill>
                <a:latin typeface="Segoe Pro Display Light"/>
                <a:ea typeface="+mn-ea"/>
                <a:cs typeface="Segoe Pro Display Light"/>
              </a:defRPr>
            </a:lvl2pPr>
            <a:lvl3pPr marL="914400" indent="0" algn="l" defTabSz="457200" rtl="0" eaLnBrk="1" latinLnBrk="0" hangingPunct="1">
              <a:spcBef>
                <a:spcPct val="20000"/>
              </a:spcBef>
              <a:buClr>
                <a:srgbClr val="0983AD"/>
              </a:buClr>
              <a:buSzPct val="80000"/>
              <a:buFont typeface="Arial"/>
              <a:buNone/>
              <a:defRPr sz="1800" kern="1200">
                <a:solidFill>
                  <a:schemeClr val="tx1"/>
                </a:solidFill>
                <a:latin typeface="Segoe Pro Display Light"/>
                <a:ea typeface="+mn-ea"/>
                <a:cs typeface="Segoe Pro Display Light"/>
              </a:defRPr>
            </a:lvl3pPr>
            <a:lvl4pPr marL="1600200" indent="-228600" algn="l" defTabSz="457200" rtl="0" eaLnBrk="1" latinLnBrk="0" hangingPunct="1">
              <a:spcBef>
                <a:spcPct val="20000"/>
              </a:spcBef>
              <a:buClr>
                <a:srgbClr val="0983AD"/>
              </a:buClr>
              <a:buFont typeface="Lucida Grande"/>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rgbClr val="0983AD"/>
              </a:buClr>
              <a:buFont typeface="Lucida Grande"/>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mj-lt"/>
              </a:rPr>
              <a:t>Select communications and events for your launch and organize them here in chronological order. Below is a sample timeline that can be adjusted for your organization. </a:t>
            </a:r>
          </a:p>
        </p:txBody>
      </p:sp>
      <p:sp>
        <p:nvSpPr>
          <p:cNvPr id="7" name="Rectangle 11">
            <a:extLst>
              <a:ext uri="{FF2B5EF4-FFF2-40B4-BE49-F238E27FC236}">
                <a16:creationId xmlns:a16="http://schemas.microsoft.com/office/drawing/2014/main" id="{638D7FBB-374A-4944-9FB3-0E1D63B309A4}"/>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 name="Rectangle 13">
            <a:extLst>
              <a:ext uri="{FF2B5EF4-FFF2-40B4-BE49-F238E27FC236}">
                <a16:creationId xmlns:a16="http://schemas.microsoft.com/office/drawing/2014/main" id="{7653052B-3750-4665-9F3B-346C0B8A0749}"/>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 name="Rectangle 12">
            <a:extLst>
              <a:ext uri="{FF2B5EF4-FFF2-40B4-BE49-F238E27FC236}">
                <a16:creationId xmlns:a16="http://schemas.microsoft.com/office/drawing/2014/main" id="{543A5BE8-2002-41C1-9C3C-D3876CCA97DC}"/>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10" name="Graphic 9" descr="Checklist">
            <a:extLst>
              <a:ext uri="{FF2B5EF4-FFF2-40B4-BE49-F238E27FC236}">
                <a16:creationId xmlns:a16="http://schemas.microsoft.com/office/drawing/2014/main" id="{CA2DDFF4-9D8F-453A-9BFF-ABC3DB7F6D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3062" y="894218"/>
            <a:ext cx="457200" cy="457200"/>
          </a:xfrm>
          <a:prstGeom prst="rect">
            <a:avLst/>
          </a:prstGeom>
        </p:spPr>
      </p:pic>
      <p:pic>
        <p:nvPicPr>
          <p:cNvPr id="11" name="Graphic 10" descr="Trophy">
            <a:extLst>
              <a:ext uri="{FF2B5EF4-FFF2-40B4-BE49-F238E27FC236}">
                <a16:creationId xmlns:a16="http://schemas.microsoft.com/office/drawing/2014/main" id="{643565AD-135F-4D6E-810F-DAAEFE8D88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6215" y="5297779"/>
            <a:ext cx="594775" cy="594775"/>
          </a:xfrm>
          <a:prstGeom prst="rect">
            <a:avLst/>
          </a:prstGeom>
        </p:spPr>
      </p:pic>
      <p:pic>
        <p:nvPicPr>
          <p:cNvPr id="12" name="Graphic 11" descr="Questions">
            <a:extLst>
              <a:ext uri="{FF2B5EF4-FFF2-40B4-BE49-F238E27FC236}">
                <a16:creationId xmlns:a16="http://schemas.microsoft.com/office/drawing/2014/main" id="{8AA95D2F-F3E7-41AA-A222-3E4D64604A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50039" y="3059101"/>
            <a:ext cx="565448" cy="565448"/>
          </a:xfrm>
          <a:prstGeom prst="rect">
            <a:avLst/>
          </a:prstGeom>
        </p:spPr>
      </p:pic>
    </p:spTree>
    <p:extLst>
      <p:ext uri="{BB962C8B-B14F-4D97-AF65-F5344CB8AC3E}">
        <p14:creationId xmlns:p14="http://schemas.microsoft.com/office/powerpoint/2010/main" val="3598554351"/>
      </p:ext>
    </p:extLst>
  </p:cSld>
  <p:clrMapOvr>
    <a:overrideClrMapping bg1="lt1" tx1="dk1" bg2="lt2" tx2="dk2" accent1="accent1" accent2="accent2" accent3="accent3" accent4="accent4" accent5="accent5" accent6="accent6" hlink="hlink" folHlink="folHlink"/>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67E3-95FD-495D-8519-7D24A1BB3D9B}"/>
              </a:ext>
            </a:extLst>
          </p:cNvPr>
          <p:cNvSpPr>
            <a:spLocks noGrp="1"/>
          </p:cNvSpPr>
          <p:nvPr>
            <p:ph type="title"/>
          </p:nvPr>
        </p:nvSpPr>
        <p:spPr>
          <a:xfrm>
            <a:off x="353780" y="3245690"/>
            <a:ext cx="3712283" cy="757717"/>
          </a:xfrm>
        </p:spPr>
        <p:txBody>
          <a:bodyPr anchor="b"/>
          <a:lstStyle/>
          <a:p>
            <a:r>
              <a:rPr lang="en-US" sz="4400" dirty="0">
                <a:solidFill>
                  <a:srgbClr val="0078D4"/>
                </a:solidFill>
              </a:rPr>
              <a:t>Yammer for different departments and industries</a:t>
            </a:r>
          </a:p>
        </p:txBody>
      </p:sp>
      <p:grpSp>
        <p:nvGrpSpPr>
          <p:cNvPr id="199" name="Group 198" descr="Column of text boxes">
            <a:extLst>
              <a:ext uri="{FF2B5EF4-FFF2-40B4-BE49-F238E27FC236}">
                <a16:creationId xmlns:a16="http://schemas.microsoft.com/office/drawing/2014/main" id="{1927A941-4298-40D9-9E99-9D4C1C581AB5}"/>
              </a:ext>
            </a:extLst>
          </p:cNvPr>
          <p:cNvGrpSpPr/>
          <p:nvPr/>
        </p:nvGrpSpPr>
        <p:grpSpPr>
          <a:xfrm>
            <a:off x="6652772" y="449131"/>
            <a:ext cx="2221099" cy="5956124"/>
            <a:chOff x="7163911" y="462917"/>
            <a:chExt cx="2221993" cy="5958520"/>
          </a:xfrm>
        </p:grpSpPr>
        <p:grpSp>
          <p:nvGrpSpPr>
            <p:cNvPr id="195" name="Group 194">
              <a:extLst>
                <a:ext uri="{FF2B5EF4-FFF2-40B4-BE49-F238E27FC236}">
                  <a16:creationId xmlns:a16="http://schemas.microsoft.com/office/drawing/2014/main" id="{4E06DFBA-807F-42FA-A3F8-A6EBE16EB862}"/>
                </a:ext>
              </a:extLst>
            </p:cNvPr>
            <p:cNvGrpSpPr/>
            <p:nvPr/>
          </p:nvGrpSpPr>
          <p:grpSpPr>
            <a:xfrm>
              <a:off x="7163911" y="462917"/>
              <a:ext cx="2221992" cy="1905544"/>
              <a:chOff x="7163911" y="462917"/>
              <a:chExt cx="2221992" cy="1905544"/>
            </a:xfrm>
          </p:grpSpPr>
          <p:grpSp>
            <p:nvGrpSpPr>
              <p:cNvPr id="163" name="Group 162">
                <a:extLst>
                  <a:ext uri="{FF2B5EF4-FFF2-40B4-BE49-F238E27FC236}">
                    <a16:creationId xmlns:a16="http://schemas.microsoft.com/office/drawing/2014/main" id="{CF4889B3-E6E6-4B2A-B5C0-2F95906E6CF7}"/>
                  </a:ext>
                </a:extLst>
              </p:cNvPr>
              <p:cNvGrpSpPr/>
              <p:nvPr/>
            </p:nvGrpSpPr>
            <p:grpSpPr>
              <a:xfrm>
                <a:off x="7163911" y="462917"/>
                <a:ext cx="2221992" cy="1901952"/>
                <a:chOff x="4793636" y="462917"/>
                <a:chExt cx="2221992" cy="1901952"/>
              </a:xfrm>
            </p:grpSpPr>
            <p:sp>
              <p:nvSpPr>
                <p:cNvPr id="164" name="Rectangle 163">
                  <a:extLst>
                    <a:ext uri="{FF2B5EF4-FFF2-40B4-BE49-F238E27FC236}">
                      <a16:creationId xmlns:a16="http://schemas.microsoft.com/office/drawing/2014/main" id="{2793ED2F-77D0-4E4E-880A-35EC7A356254}"/>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5" name="Freeform: Shape 164">
                  <a:extLst>
                    <a:ext uri="{FF2B5EF4-FFF2-40B4-BE49-F238E27FC236}">
                      <a16:creationId xmlns:a16="http://schemas.microsoft.com/office/drawing/2014/main" id="{E1CEE2B9-3486-48EC-A1B6-4DFA24E38EB5}"/>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0" name="Group 139">
                <a:extLst>
                  <a:ext uri="{FF2B5EF4-FFF2-40B4-BE49-F238E27FC236}">
                    <a16:creationId xmlns:a16="http://schemas.microsoft.com/office/drawing/2014/main" id="{7AECA848-DFDC-4E5B-ACFD-54C7D65DF6D5}"/>
                  </a:ext>
                </a:extLst>
              </p:cNvPr>
              <p:cNvGrpSpPr/>
              <p:nvPr/>
            </p:nvGrpSpPr>
            <p:grpSpPr>
              <a:xfrm>
                <a:off x="7163911" y="462917"/>
                <a:ext cx="2221992" cy="1905544"/>
                <a:chOff x="7163911" y="462917"/>
                <a:chExt cx="2221992" cy="1905544"/>
              </a:xfrm>
            </p:grpSpPr>
            <p:sp>
              <p:nvSpPr>
                <p:cNvPr id="10" name="Rectangle 9">
                  <a:extLst>
                    <a:ext uri="{FF2B5EF4-FFF2-40B4-BE49-F238E27FC236}">
                      <a16:creationId xmlns:a16="http://schemas.microsoft.com/office/drawing/2014/main" id="{0555F2B7-64D7-4BEE-ADC6-06D45E8A2B4E}"/>
                    </a:ext>
                  </a:extLst>
                </p:cNvPr>
                <p:cNvSpPr/>
                <p:nvPr/>
              </p:nvSpPr>
              <p:spPr bwMode="auto">
                <a:xfrm>
                  <a:off x="7163911" y="462917"/>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078" spc="150" dirty="0">
                      <a:solidFill>
                        <a:schemeClr val="tx1"/>
                      </a:solidFill>
                      <a:latin typeface="Segoe UI Light"/>
                      <a:cs typeface="Segoe UI" pitchFamily="34" charset="0"/>
                    </a:rPr>
                    <a:t>LEADERSHIP ENGAGEMENT</a:t>
                  </a:r>
                </a:p>
                <a:p>
                  <a:pPr defTabSz="913775">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Align people toward shared vision and objectives </a:t>
                  </a:r>
                  <a:br>
                    <a:rPr lang="en-US" sz="1176" dirty="0">
                      <a:solidFill>
                        <a:schemeClr val="tx1"/>
                      </a:solidFill>
                      <a:latin typeface="Segoe UI" panose="020B0502040204020203" pitchFamily="34" charset="0"/>
                      <a:cs typeface="Segoe UI" panose="020B0502040204020203" pitchFamily="34" charset="0"/>
                    </a:rPr>
                  </a:br>
                  <a:r>
                    <a:rPr lang="en-US" sz="1176" dirty="0">
                      <a:solidFill>
                        <a:schemeClr val="tx1"/>
                      </a:solidFill>
                      <a:latin typeface="Segoe UI" panose="020B0502040204020203" pitchFamily="34" charset="0"/>
                      <a:cs typeface="Segoe UI" panose="020B0502040204020203" pitchFamily="34" charset="0"/>
                    </a:rPr>
                    <a:t>to drive organizational change</a:t>
                  </a:r>
                </a:p>
                <a:p>
                  <a:pPr defTabSz="913775">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Foster two-way dialogue between employees </a:t>
                  </a:r>
                  <a:br>
                    <a:rPr lang="en-US" sz="1176" dirty="0">
                      <a:solidFill>
                        <a:schemeClr val="tx1"/>
                      </a:solidFill>
                      <a:latin typeface="Segoe UI" panose="020B0502040204020203" pitchFamily="34" charset="0"/>
                      <a:cs typeface="Segoe UI" panose="020B0502040204020203" pitchFamily="34" charset="0"/>
                    </a:rPr>
                  </a:br>
                  <a:r>
                    <a:rPr lang="en-US" sz="1176" dirty="0">
                      <a:solidFill>
                        <a:schemeClr val="tx1"/>
                      </a:solidFill>
                      <a:latin typeface="Segoe UI" panose="020B0502040204020203" pitchFamily="34" charset="0"/>
                      <a:cs typeface="Segoe UI" panose="020B0502040204020203" pitchFamily="34" charset="0"/>
                    </a:rPr>
                    <a:t>with a community and live events.</a:t>
                  </a:r>
                </a:p>
                <a:p>
                  <a:pPr defTabSz="913775">
                    <a:lnSpc>
                      <a:spcPct val="95000"/>
                    </a:lnSpc>
                    <a:spcAft>
                      <a:spcPts val="800"/>
                    </a:spcAft>
                    <a:defRPr/>
                  </a:pPr>
                  <a:endParaRPr lang="en-US" sz="1200" dirty="0">
                    <a:solidFill>
                      <a:schemeClr val="tx1"/>
                    </a:solidFill>
                    <a:latin typeface="Segoe UI" panose="020B0502040204020203" pitchFamily="34" charset="0"/>
                    <a:cs typeface="Segoe UI" panose="020B0502040204020203" pitchFamily="34" charset="0"/>
                  </a:endParaRPr>
                </a:p>
              </p:txBody>
            </p:sp>
            <p:grpSp>
              <p:nvGrpSpPr>
                <p:cNvPr id="42" name="Group 41">
                  <a:extLst>
                    <a:ext uri="{FF2B5EF4-FFF2-40B4-BE49-F238E27FC236}">
                      <a16:creationId xmlns:a16="http://schemas.microsoft.com/office/drawing/2014/main" id="{5C03022C-B8D6-4B0C-9DD7-E807C05F61F9}"/>
                    </a:ext>
                  </a:extLst>
                </p:cNvPr>
                <p:cNvGrpSpPr/>
                <p:nvPr/>
              </p:nvGrpSpPr>
              <p:grpSpPr>
                <a:xfrm>
                  <a:off x="9172898" y="2333348"/>
                  <a:ext cx="176630" cy="35113"/>
                  <a:chOff x="6986588" y="2843213"/>
                  <a:chExt cx="263525" cy="52388"/>
                </a:xfrm>
              </p:grpSpPr>
              <p:sp>
                <p:nvSpPr>
                  <p:cNvPr id="43" name="Freeform 34">
                    <a:extLst>
                      <a:ext uri="{FF2B5EF4-FFF2-40B4-BE49-F238E27FC236}">
                        <a16:creationId xmlns:a16="http://schemas.microsoft.com/office/drawing/2014/main" id="{8AA1D2F2-BBAE-4BD3-B8E3-3B878F189EB6}"/>
                      </a:ext>
                    </a:extLst>
                  </p:cNvPr>
                  <p:cNvSpPr>
                    <a:spLocks/>
                  </p:cNvSpPr>
                  <p:nvPr/>
                </p:nvSpPr>
                <p:spPr bwMode="auto">
                  <a:xfrm>
                    <a:off x="7013576" y="2855913"/>
                    <a:ext cx="25400" cy="14288"/>
                  </a:xfrm>
                  <a:custGeom>
                    <a:avLst/>
                    <a:gdLst>
                      <a:gd name="T0" fmla="*/ 13 w 26"/>
                      <a:gd name="T1" fmla="*/ 13 h 14"/>
                      <a:gd name="T2" fmla="*/ 13 w 26"/>
                      <a:gd name="T3" fmla="*/ 13 h 14"/>
                      <a:gd name="T4" fmla="*/ 4 w 26"/>
                      <a:gd name="T5" fmla="*/ 9 h 14"/>
                      <a:gd name="T6" fmla="*/ 0 w 26"/>
                      <a:gd name="T7" fmla="*/ 0 h 14"/>
                      <a:gd name="T8" fmla="*/ 0 w 26"/>
                      <a:gd name="T9" fmla="*/ 0 h 14"/>
                      <a:gd name="T10" fmla="*/ 13 w 26"/>
                      <a:gd name="T11" fmla="*/ 14 h 14"/>
                      <a:gd name="T12" fmla="*/ 26 w 26"/>
                      <a:gd name="T13" fmla="*/ 0 h 14"/>
                      <a:gd name="T14" fmla="*/ 26 w 26"/>
                      <a:gd name="T15" fmla="*/ 0 h 14"/>
                      <a:gd name="T16" fmla="*/ 23 w 26"/>
                      <a:gd name="T17" fmla="*/ 9 h 14"/>
                      <a:gd name="T18" fmla="*/ 13 w 26"/>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
                        <a:moveTo>
                          <a:pt x="13" y="13"/>
                        </a:moveTo>
                        <a:lnTo>
                          <a:pt x="13" y="13"/>
                        </a:lnTo>
                        <a:cubicBezTo>
                          <a:pt x="10" y="13"/>
                          <a:pt x="6" y="11"/>
                          <a:pt x="4" y="9"/>
                        </a:cubicBezTo>
                        <a:cubicBezTo>
                          <a:pt x="1" y="6"/>
                          <a:pt x="0" y="3"/>
                          <a:pt x="0" y="0"/>
                        </a:cubicBezTo>
                        <a:cubicBezTo>
                          <a:pt x="0" y="0"/>
                          <a:pt x="0" y="0"/>
                          <a:pt x="0" y="0"/>
                        </a:cubicBezTo>
                        <a:cubicBezTo>
                          <a:pt x="0" y="8"/>
                          <a:pt x="6" y="14"/>
                          <a:pt x="13" y="14"/>
                        </a:cubicBezTo>
                        <a:cubicBezTo>
                          <a:pt x="21" y="14"/>
                          <a:pt x="26" y="8"/>
                          <a:pt x="26" y="0"/>
                        </a:cubicBezTo>
                        <a:cubicBezTo>
                          <a:pt x="26" y="0"/>
                          <a:pt x="26" y="0"/>
                          <a:pt x="26" y="0"/>
                        </a:cubicBezTo>
                        <a:cubicBezTo>
                          <a:pt x="26" y="3"/>
                          <a:pt x="25" y="6"/>
                          <a:pt x="23" y="9"/>
                        </a:cubicBezTo>
                        <a:cubicBezTo>
                          <a:pt x="20" y="11"/>
                          <a:pt x="17" y="13"/>
                          <a:pt x="13" y="13"/>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45" name="Freeform 36">
                    <a:extLst>
                      <a:ext uri="{FF2B5EF4-FFF2-40B4-BE49-F238E27FC236}">
                        <a16:creationId xmlns:a16="http://schemas.microsoft.com/office/drawing/2014/main" id="{7BF9EBF6-9B7A-4C18-8ECC-7D957A1BBEBD}"/>
                      </a:ext>
                    </a:extLst>
                  </p:cNvPr>
                  <p:cNvSpPr>
                    <a:spLocks/>
                  </p:cNvSpPr>
                  <p:nvPr/>
                </p:nvSpPr>
                <p:spPr bwMode="auto">
                  <a:xfrm>
                    <a:off x="7196138" y="2855913"/>
                    <a:ext cx="26988" cy="14288"/>
                  </a:xfrm>
                  <a:custGeom>
                    <a:avLst/>
                    <a:gdLst>
                      <a:gd name="T0" fmla="*/ 14 w 27"/>
                      <a:gd name="T1" fmla="*/ 13 h 14"/>
                      <a:gd name="T2" fmla="*/ 14 w 27"/>
                      <a:gd name="T3" fmla="*/ 13 h 14"/>
                      <a:gd name="T4" fmla="*/ 4 w 27"/>
                      <a:gd name="T5" fmla="*/ 9 h 14"/>
                      <a:gd name="T6" fmla="*/ 1 w 27"/>
                      <a:gd name="T7" fmla="*/ 0 h 14"/>
                      <a:gd name="T8" fmla="*/ 0 w 27"/>
                      <a:gd name="T9" fmla="*/ 0 h 14"/>
                      <a:gd name="T10" fmla="*/ 14 w 27"/>
                      <a:gd name="T11" fmla="*/ 14 h 14"/>
                      <a:gd name="T12" fmla="*/ 27 w 27"/>
                      <a:gd name="T13" fmla="*/ 0 h 14"/>
                      <a:gd name="T14" fmla="*/ 27 w 27"/>
                      <a:gd name="T15" fmla="*/ 0 h 14"/>
                      <a:gd name="T16" fmla="*/ 23 w 27"/>
                      <a:gd name="T17" fmla="*/ 9 h 14"/>
                      <a:gd name="T18" fmla="*/ 14 w 27"/>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4">
                        <a:moveTo>
                          <a:pt x="14" y="13"/>
                        </a:moveTo>
                        <a:lnTo>
                          <a:pt x="14" y="13"/>
                        </a:lnTo>
                        <a:cubicBezTo>
                          <a:pt x="10" y="13"/>
                          <a:pt x="7" y="11"/>
                          <a:pt x="4" y="9"/>
                        </a:cubicBezTo>
                        <a:cubicBezTo>
                          <a:pt x="2" y="6"/>
                          <a:pt x="1" y="3"/>
                          <a:pt x="1" y="0"/>
                        </a:cubicBezTo>
                        <a:cubicBezTo>
                          <a:pt x="1" y="0"/>
                          <a:pt x="0" y="0"/>
                          <a:pt x="0" y="0"/>
                        </a:cubicBezTo>
                        <a:cubicBezTo>
                          <a:pt x="0" y="8"/>
                          <a:pt x="6" y="14"/>
                          <a:pt x="14" y="14"/>
                        </a:cubicBezTo>
                        <a:cubicBezTo>
                          <a:pt x="21" y="14"/>
                          <a:pt x="27" y="8"/>
                          <a:pt x="27" y="0"/>
                        </a:cubicBezTo>
                        <a:cubicBezTo>
                          <a:pt x="27" y="0"/>
                          <a:pt x="27" y="0"/>
                          <a:pt x="27" y="0"/>
                        </a:cubicBezTo>
                        <a:cubicBezTo>
                          <a:pt x="27" y="3"/>
                          <a:pt x="26" y="6"/>
                          <a:pt x="23" y="9"/>
                        </a:cubicBezTo>
                        <a:cubicBezTo>
                          <a:pt x="21" y="11"/>
                          <a:pt x="17" y="13"/>
                          <a:pt x="14" y="13"/>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48" name="Freeform 39">
                    <a:extLst>
                      <a:ext uri="{FF2B5EF4-FFF2-40B4-BE49-F238E27FC236}">
                        <a16:creationId xmlns:a16="http://schemas.microsoft.com/office/drawing/2014/main" id="{FB0F8202-926D-43D7-9683-BDFAEDD01A5E}"/>
                      </a:ext>
                    </a:extLst>
                  </p:cNvPr>
                  <p:cNvSpPr>
                    <a:spLocks/>
                  </p:cNvSpPr>
                  <p:nvPr/>
                </p:nvSpPr>
                <p:spPr bwMode="auto">
                  <a:xfrm>
                    <a:off x="6986588" y="2855913"/>
                    <a:ext cx="77788" cy="39688"/>
                  </a:xfrm>
                  <a:custGeom>
                    <a:avLst/>
                    <a:gdLst>
                      <a:gd name="T0" fmla="*/ 68 w 80"/>
                      <a:gd name="T1" fmla="*/ 28 h 40"/>
                      <a:gd name="T2" fmla="*/ 68 w 80"/>
                      <a:gd name="T3" fmla="*/ 28 h 40"/>
                      <a:gd name="T4" fmla="*/ 56 w 80"/>
                      <a:gd name="T5" fmla="*/ 36 h 40"/>
                      <a:gd name="T6" fmla="*/ 40 w 80"/>
                      <a:gd name="T7" fmla="*/ 39 h 40"/>
                      <a:gd name="T8" fmla="*/ 25 w 80"/>
                      <a:gd name="T9" fmla="*/ 36 h 40"/>
                      <a:gd name="T10" fmla="*/ 12 w 80"/>
                      <a:gd name="T11" fmla="*/ 28 h 40"/>
                      <a:gd name="T12" fmla="*/ 3 w 80"/>
                      <a:gd name="T13" fmla="*/ 15 h 40"/>
                      <a:gd name="T14" fmla="*/ 0 w 80"/>
                      <a:gd name="T15" fmla="*/ 0 h 40"/>
                      <a:gd name="T16" fmla="*/ 0 w 80"/>
                      <a:gd name="T17" fmla="*/ 0 h 40"/>
                      <a:gd name="T18" fmla="*/ 40 w 80"/>
                      <a:gd name="T19" fmla="*/ 40 h 40"/>
                      <a:gd name="T20" fmla="*/ 80 w 80"/>
                      <a:gd name="T21" fmla="*/ 0 h 40"/>
                      <a:gd name="T22" fmla="*/ 80 w 80"/>
                      <a:gd name="T23" fmla="*/ 0 h 40"/>
                      <a:gd name="T24" fmla="*/ 77 w 80"/>
                      <a:gd name="T25" fmla="*/ 15 h 40"/>
                      <a:gd name="T26" fmla="*/ 68 w 80"/>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40">
                        <a:moveTo>
                          <a:pt x="68" y="28"/>
                        </a:moveTo>
                        <a:lnTo>
                          <a:pt x="68" y="28"/>
                        </a:lnTo>
                        <a:cubicBezTo>
                          <a:pt x="65" y="31"/>
                          <a:pt x="61" y="34"/>
                          <a:pt x="56" y="36"/>
                        </a:cubicBezTo>
                        <a:cubicBezTo>
                          <a:pt x="51" y="38"/>
                          <a:pt x="46" y="39"/>
                          <a:pt x="40" y="39"/>
                        </a:cubicBezTo>
                        <a:cubicBezTo>
                          <a:pt x="35" y="39"/>
                          <a:pt x="29" y="38"/>
                          <a:pt x="25" y="36"/>
                        </a:cubicBezTo>
                        <a:cubicBezTo>
                          <a:pt x="20" y="34"/>
                          <a:pt x="15" y="31"/>
                          <a:pt x="12" y="28"/>
                        </a:cubicBezTo>
                        <a:cubicBezTo>
                          <a:pt x="8" y="24"/>
                          <a:pt x="5" y="20"/>
                          <a:pt x="3" y="15"/>
                        </a:cubicBezTo>
                        <a:cubicBezTo>
                          <a:pt x="1" y="10"/>
                          <a:pt x="0" y="5"/>
                          <a:pt x="0" y="0"/>
                        </a:cubicBezTo>
                        <a:cubicBezTo>
                          <a:pt x="0" y="0"/>
                          <a:pt x="0" y="0"/>
                          <a:pt x="0" y="0"/>
                        </a:cubicBezTo>
                        <a:cubicBezTo>
                          <a:pt x="0" y="23"/>
                          <a:pt x="18" y="40"/>
                          <a:pt x="40" y="40"/>
                        </a:cubicBezTo>
                        <a:cubicBezTo>
                          <a:pt x="62" y="40"/>
                          <a:pt x="80" y="23"/>
                          <a:pt x="80" y="0"/>
                        </a:cubicBezTo>
                        <a:cubicBezTo>
                          <a:pt x="80" y="0"/>
                          <a:pt x="80" y="0"/>
                          <a:pt x="80" y="0"/>
                        </a:cubicBezTo>
                        <a:cubicBezTo>
                          <a:pt x="80" y="5"/>
                          <a:pt x="79" y="10"/>
                          <a:pt x="77" y="15"/>
                        </a:cubicBezTo>
                        <a:cubicBezTo>
                          <a:pt x="75" y="20"/>
                          <a:pt x="72" y="24"/>
                          <a:pt x="68" y="28"/>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49" name="Freeform 40">
                    <a:extLst>
                      <a:ext uri="{FF2B5EF4-FFF2-40B4-BE49-F238E27FC236}">
                        <a16:creationId xmlns:a16="http://schemas.microsoft.com/office/drawing/2014/main" id="{9CE42B44-7401-4ECB-AD3E-245CFED3C5DE}"/>
                      </a:ext>
                    </a:extLst>
                  </p:cNvPr>
                  <p:cNvSpPr>
                    <a:spLocks/>
                  </p:cNvSpPr>
                  <p:nvPr/>
                </p:nvSpPr>
                <p:spPr bwMode="auto">
                  <a:xfrm>
                    <a:off x="7013576" y="2843213"/>
                    <a:ext cx="25400" cy="12700"/>
                  </a:xfrm>
                  <a:custGeom>
                    <a:avLst/>
                    <a:gdLst>
                      <a:gd name="T0" fmla="*/ 23 w 27"/>
                      <a:gd name="T1" fmla="*/ 4 h 14"/>
                      <a:gd name="T2" fmla="*/ 23 w 27"/>
                      <a:gd name="T3" fmla="*/ 4 h 14"/>
                      <a:gd name="T4" fmla="*/ 13 w 27"/>
                      <a:gd name="T5" fmla="*/ 0 h 14"/>
                      <a:gd name="T6" fmla="*/ 4 w 27"/>
                      <a:gd name="T7" fmla="*/ 4 h 14"/>
                      <a:gd name="T8" fmla="*/ 0 w 27"/>
                      <a:gd name="T9" fmla="*/ 13 h 14"/>
                      <a:gd name="T10" fmla="*/ 0 w 27"/>
                      <a:gd name="T11" fmla="*/ 14 h 14"/>
                      <a:gd name="T12" fmla="*/ 13 w 27"/>
                      <a:gd name="T13" fmla="*/ 1 h 14"/>
                      <a:gd name="T14" fmla="*/ 26 w 27"/>
                      <a:gd name="T15" fmla="*/ 14 h 14"/>
                      <a:gd name="T16" fmla="*/ 27 w 27"/>
                      <a:gd name="T17" fmla="*/ 13 h 14"/>
                      <a:gd name="T18" fmla="*/ 23 w 27"/>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4">
                        <a:moveTo>
                          <a:pt x="23" y="4"/>
                        </a:moveTo>
                        <a:lnTo>
                          <a:pt x="23" y="4"/>
                        </a:lnTo>
                        <a:cubicBezTo>
                          <a:pt x="20" y="1"/>
                          <a:pt x="17" y="0"/>
                          <a:pt x="13" y="0"/>
                        </a:cubicBezTo>
                        <a:cubicBezTo>
                          <a:pt x="10" y="0"/>
                          <a:pt x="6" y="1"/>
                          <a:pt x="4" y="4"/>
                        </a:cubicBezTo>
                        <a:cubicBezTo>
                          <a:pt x="1" y="7"/>
                          <a:pt x="0" y="10"/>
                          <a:pt x="0" y="13"/>
                        </a:cubicBezTo>
                        <a:cubicBezTo>
                          <a:pt x="0" y="13"/>
                          <a:pt x="0" y="14"/>
                          <a:pt x="0" y="14"/>
                        </a:cubicBezTo>
                        <a:cubicBezTo>
                          <a:pt x="0" y="7"/>
                          <a:pt x="6" y="1"/>
                          <a:pt x="13" y="1"/>
                        </a:cubicBezTo>
                        <a:cubicBezTo>
                          <a:pt x="20" y="1"/>
                          <a:pt x="26" y="7"/>
                          <a:pt x="26" y="14"/>
                        </a:cubicBezTo>
                        <a:cubicBezTo>
                          <a:pt x="26" y="14"/>
                          <a:pt x="27" y="13"/>
                          <a:pt x="27" y="13"/>
                        </a:cubicBezTo>
                        <a:cubicBezTo>
                          <a:pt x="27" y="10"/>
                          <a:pt x="25" y="7"/>
                          <a:pt x="23" y="4"/>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51" name="Freeform 42">
                    <a:extLst>
                      <a:ext uri="{FF2B5EF4-FFF2-40B4-BE49-F238E27FC236}">
                        <a16:creationId xmlns:a16="http://schemas.microsoft.com/office/drawing/2014/main" id="{8F1CD996-A3F7-4EA2-A85D-8F9445074BC4}"/>
                      </a:ext>
                    </a:extLst>
                  </p:cNvPr>
                  <p:cNvSpPr>
                    <a:spLocks/>
                  </p:cNvSpPr>
                  <p:nvPr/>
                </p:nvSpPr>
                <p:spPr bwMode="auto">
                  <a:xfrm>
                    <a:off x="7170738" y="2855913"/>
                    <a:ext cx="79375" cy="39688"/>
                  </a:xfrm>
                  <a:custGeom>
                    <a:avLst/>
                    <a:gdLst>
                      <a:gd name="T0" fmla="*/ 68 w 80"/>
                      <a:gd name="T1" fmla="*/ 28 h 40"/>
                      <a:gd name="T2" fmla="*/ 68 w 80"/>
                      <a:gd name="T3" fmla="*/ 28 h 40"/>
                      <a:gd name="T4" fmla="*/ 55 w 80"/>
                      <a:gd name="T5" fmla="*/ 36 h 40"/>
                      <a:gd name="T6" fmla="*/ 40 w 80"/>
                      <a:gd name="T7" fmla="*/ 39 h 40"/>
                      <a:gd name="T8" fmla="*/ 24 w 80"/>
                      <a:gd name="T9" fmla="*/ 36 h 40"/>
                      <a:gd name="T10" fmla="*/ 11 w 80"/>
                      <a:gd name="T11" fmla="*/ 28 h 40"/>
                      <a:gd name="T12" fmla="*/ 3 w 80"/>
                      <a:gd name="T13" fmla="*/ 15 h 40"/>
                      <a:gd name="T14" fmla="*/ 0 w 80"/>
                      <a:gd name="T15" fmla="*/ 0 h 40"/>
                      <a:gd name="T16" fmla="*/ 0 w 80"/>
                      <a:gd name="T17" fmla="*/ 0 h 40"/>
                      <a:gd name="T18" fmla="*/ 40 w 80"/>
                      <a:gd name="T19" fmla="*/ 40 h 40"/>
                      <a:gd name="T20" fmla="*/ 80 w 80"/>
                      <a:gd name="T21" fmla="*/ 0 h 40"/>
                      <a:gd name="T22" fmla="*/ 80 w 80"/>
                      <a:gd name="T23" fmla="*/ 0 h 40"/>
                      <a:gd name="T24" fmla="*/ 77 w 80"/>
                      <a:gd name="T25" fmla="*/ 15 h 40"/>
                      <a:gd name="T26" fmla="*/ 68 w 80"/>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40">
                        <a:moveTo>
                          <a:pt x="68" y="28"/>
                        </a:moveTo>
                        <a:lnTo>
                          <a:pt x="68" y="28"/>
                        </a:lnTo>
                        <a:cubicBezTo>
                          <a:pt x="65" y="31"/>
                          <a:pt x="60" y="34"/>
                          <a:pt x="55" y="36"/>
                        </a:cubicBezTo>
                        <a:cubicBezTo>
                          <a:pt x="51" y="38"/>
                          <a:pt x="45" y="39"/>
                          <a:pt x="40" y="39"/>
                        </a:cubicBezTo>
                        <a:cubicBezTo>
                          <a:pt x="34" y="39"/>
                          <a:pt x="29" y="38"/>
                          <a:pt x="24" y="36"/>
                        </a:cubicBezTo>
                        <a:cubicBezTo>
                          <a:pt x="19" y="34"/>
                          <a:pt x="15" y="31"/>
                          <a:pt x="11" y="28"/>
                        </a:cubicBezTo>
                        <a:cubicBezTo>
                          <a:pt x="8" y="24"/>
                          <a:pt x="5" y="20"/>
                          <a:pt x="3" y="15"/>
                        </a:cubicBezTo>
                        <a:cubicBezTo>
                          <a:pt x="1" y="10"/>
                          <a:pt x="0" y="5"/>
                          <a:pt x="0" y="0"/>
                        </a:cubicBezTo>
                        <a:cubicBezTo>
                          <a:pt x="0" y="0"/>
                          <a:pt x="0" y="0"/>
                          <a:pt x="0" y="0"/>
                        </a:cubicBezTo>
                        <a:cubicBezTo>
                          <a:pt x="0" y="23"/>
                          <a:pt x="18" y="40"/>
                          <a:pt x="40" y="40"/>
                        </a:cubicBezTo>
                        <a:cubicBezTo>
                          <a:pt x="62" y="40"/>
                          <a:pt x="80" y="23"/>
                          <a:pt x="80" y="0"/>
                        </a:cubicBezTo>
                        <a:cubicBezTo>
                          <a:pt x="80" y="0"/>
                          <a:pt x="80" y="0"/>
                          <a:pt x="80" y="0"/>
                        </a:cubicBezTo>
                        <a:cubicBezTo>
                          <a:pt x="80" y="5"/>
                          <a:pt x="79" y="10"/>
                          <a:pt x="77" y="15"/>
                        </a:cubicBezTo>
                        <a:cubicBezTo>
                          <a:pt x="75" y="20"/>
                          <a:pt x="72" y="24"/>
                          <a:pt x="68" y="28"/>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52" name="Freeform 43">
                    <a:extLst>
                      <a:ext uri="{FF2B5EF4-FFF2-40B4-BE49-F238E27FC236}">
                        <a16:creationId xmlns:a16="http://schemas.microsoft.com/office/drawing/2014/main" id="{F2DAD06F-9A9A-45F0-A6A7-FB6F0B7FC4CC}"/>
                      </a:ext>
                    </a:extLst>
                  </p:cNvPr>
                  <p:cNvSpPr>
                    <a:spLocks/>
                  </p:cNvSpPr>
                  <p:nvPr/>
                </p:nvSpPr>
                <p:spPr bwMode="auto">
                  <a:xfrm>
                    <a:off x="7197726" y="2843213"/>
                    <a:ext cx="25400" cy="12700"/>
                  </a:xfrm>
                  <a:custGeom>
                    <a:avLst/>
                    <a:gdLst>
                      <a:gd name="T0" fmla="*/ 22 w 26"/>
                      <a:gd name="T1" fmla="*/ 4 h 14"/>
                      <a:gd name="T2" fmla="*/ 22 w 26"/>
                      <a:gd name="T3" fmla="*/ 4 h 14"/>
                      <a:gd name="T4" fmla="*/ 13 w 26"/>
                      <a:gd name="T5" fmla="*/ 0 h 14"/>
                      <a:gd name="T6" fmla="*/ 3 w 26"/>
                      <a:gd name="T7" fmla="*/ 4 h 14"/>
                      <a:gd name="T8" fmla="*/ 0 w 26"/>
                      <a:gd name="T9" fmla="*/ 13 h 14"/>
                      <a:gd name="T10" fmla="*/ 0 w 26"/>
                      <a:gd name="T11" fmla="*/ 14 h 14"/>
                      <a:gd name="T12" fmla="*/ 13 w 26"/>
                      <a:gd name="T13" fmla="*/ 1 h 14"/>
                      <a:gd name="T14" fmla="*/ 26 w 26"/>
                      <a:gd name="T15" fmla="*/ 14 h 14"/>
                      <a:gd name="T16" fmla="*/ 26 w 26"/>
                      <a:gd name="T17" fmla="*/ 13 h 14"/>
                      <a:gd name="T18" fmla="*/ 22 w 26"/>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
                        <a:moveTo>
                          <a:pt x="22" y="4"/>
                        </a:moveTo>
                        <a:lnTo>
                          <a:pt x="22" y="4"/>
                        </a:lnTo>
                        <a:cubicBezTo>
                          <a:pt x="20" y="1"/>
                          <a:pt x="16" y="0"/>
                          <a:pt x="13" y="0"/>
                        </a:cubicBezTo>
                        <a:cubicBezTo>
                          <a:pt x="9" y="0"/>
                          <a:pt x="6" y="1"/>
                          <a:pt x="3" y="4"/>
                        </a:cubicBezTo>
                        <a:cubicBezTo>
                          <a:pt x="1" y="7"/>
                          <a:pt x="0" y="10"/>
                          <a:pt x="0" y="13"/>
                        </a:cubicBezTo>
                        <a:cubicBezTo>
                          <a:pt x="0" y="13"/>
                          <a:pt x="0" y="14"/>
                          <a:pt x="0" y="14"/>
                        </a:cubicBezTo>
                        <a:cubicBezTo>
                          <a:pt x="0" y="7"/>
                          <a:pt x="6" y="1"/>
                          <a:pt x="13" y="1"/>
                        </a:cubicBezTo>
                        <a:cubicBezTo>
                          <a:pt x="20" y="1"/>
                          <a:pt x="26" y="7"/>
                          <a:pt x="26" y="14"/>
                        </a:cubicBezTo>
                        <a:cubicBezTo>
                          <a:pt x="26" y="14"/>
                          <a:pt x="26" y="13"/>
                          <a:pt x="26" y="13"/>
                        </a:cubicBezTo>
                        <a:cubicBezTo>
                          <a:pt x="26" y="10"/>
                          <a:pt x="25" y="7"/>
                          <a:pt x="22" y="4"/>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grpSp>
        </p:grpSp>
        <p:grpSp>
          <p:nvGrpSpPr>
            <p:cNvPr id="197" name="Group 196">
              <a:extLst>
                <a:ext uri="{FF2B5EF4-FFF2-40B4-BE49-F238E27FC236}">
                  <a16:creationId xmlns:a16="http://schemas.microsoft.com/office/drawing/2014/main" id="{748D1D5A-CBBC-45D0-9C05-60E547464D52}"/>
                </a:ext>
              </a:extLst>
            </p:cNvPr>
            <p:cNvGrpSpPr/>
            <p:nvPr/>
          </p:nvGrpSpPr>
          <p:grpSpPr>
            <a:xfrm>
              <a:off x="7163912" y="2489392"/>
              <a:ext cx="2221992" cy="1905570"/>
              <a:chOff x="7163912" y="2489392"/>
              <a:chExt cx="2221992" cy="1905570"/>
            </a:xfrm>
          </p:grpSpPr>
          <p:grpSp>
            <p:nvGrpSpPr>
              <p:cNvPr id="172" name="Group 171">
                <a:extLst>
                  <a:ext uri="{FF2B5EF4-FFF2-40B4-BE49-F238E27FC236}">
                    <a16:creationId xmlns:a16="http://schemas.microsoft.com/office/drawing/2014/main" id="{515EFC71-2209-4712-95CF-E45867976D57}"/>
                  </a:ext>
                </a:extLst>
              </p:cNvPr>
              <p:cNvGrpSpPr/>
              <p:nvPr/>
            </p:nvGrpSpPr>
            <p:grpSpPr>
              <a:xfrm>
                <a:off x="7163912" y="2493010"/>
                <a:ext cx="2221992" cy="1901952"/>
                <a:chOff x="4793636" y="462917"/>
                <a:chExt cx="2221992" cy="1901952"/>
              </a:xfrm>
            </p:grpSpPr>
            <p:sp>
              <p:nvSpPr>
                <p:cNvPr id="173" name="Rectangle 172">
                  <a:extLst>
                    <a:ext uri="{FF2B5EF4-FFF2-40B4-BE49-F238E27FC236}">
                      <a16:creationId xmlns:a16="http://schemas.microsoft.com/office/drawing/2014/main" id="{2E814290-E098-42EC-9F76-ADF6DC0475C4}"/>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4" name="Freeform: Shape 173">
                  <a:extLst>
                    <a:ext uri="{FF2B5EF4-FFF2-40B4-BE49-F238E27FC236}">
                      <a16:creationId xmlns:a16="http://schemas.microsoft.com/office/drawing/2014/main" id="{9F7AEF8E-3EF1-406E-8ABD-45106B8BF418}"/>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8" name="Group 147">
                <a:extLst>
                  <a:ext uri="{FF2B5EF4-FFF2-40B4-BE49-F238E27FC236}">
                    <a16:creationId xmlns:a16="http://schemas.microsoft.com/office/drawing/2014/main" id="{D1D2AE17-D002-4030-BE76-C8869181C8FA}"/>
                  </a:ext>
                </a:extLst>
              </p:cNvPr>
              <p:cNvGrpSpPr/>
              <p:nvPr/>
            </p:nvGrpSpPr>
            <p:grpSpPr>
              <a:xfrm>
                <a:off x="7163912" y="2489392"/>
                <a:ext cx="2221992" cy="1905570"/>
                <a:chOff x="7163912" y="2489392"/>
                <a:chExt cx="2221992" cy="1905570"/>
              </a:xfrm>
            </p:grpSpPr>
            <p:sp>
              <p:nvSpPr>
                <p:cNvPr id="7" name="Rectangle 6">
                  <a:extLst>
                    <a:ext uri="{FF2B5EF4-FFF2-40B4-BE49-F238E27FC236}">
                      <a16:creationId xmlns:a16="http://schemas.microsoft.com/office/drawing/2014/main" id="{60FC2CF3-F751-49AA-B1DE-1119EC93ED53}"/>
                    </a:ext>
                  </a:extLst>
                </p:cNvPr>
                <p:cNvSpPr/>
                <p:nvPr/>
              </p:nvSpPr>
              <p:spPr bwMode="auto">
                <a:xfrm>
                  <a:off x="7163912" y="2489392"/>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IT</a:t>
                  </a:r>
                </a:p>
                <a:p>
                  <a:pPr defTabSz="913775">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Drive IT transformation and change management awareness. </a:t>
                  </a:r>
                </a:p>
                <a:p>
                  <a:pPr defTabSz="913775">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Plan, execute and troubleshoot all phases of IT deployment, adoption and rollout.</a:t>
                  </a:r>
                </a:p>
              </p:txBody>
            </p:sp>
            <p:grpSp>
              <p:nvGrpSpPr>
                <p:cNvPr id="31" name="Group 30">
                  <a:extLst>
                    <a:ext uri="{FF2B5EF4-FFF2-40B4-BE49-F238E27FC236}">
                      <a16:creationId xmlns:a16="http://schemas.microsoft.com/office/drawing/2014/main" id="{03389CA2-50E2-48A7-AAAA-B85C79D28CEA}"/>
                    </a:ext>
                  </a:extLst>
                </p:cNvPr>
                <p:cNvGrpSpPr/>
                <p:nvPr/>
              </p:nvGrpSpPr>
              <p:grpSpPr>
                <a:xfrm>
                  <a:off x="9146847" y="4119478"/>
                  <a:ext cx="236728" cy="275484"/>
                  <a:chOff x="3589338" y="3875088"/>
                  <a:chExt cx="358775" cy="417513"/>
                </a:xfrm>
              </p:grpSpPr>
              <p:sp>
                <p:nvSpPr>
                  <p:cNvPr id="32" name="Freeform 12">
                    <a:extLst>
                      <a:ext uri="{FF2B5EF4-FFF2-40B4-BE49-F238E27FC236}">
                        <a16:creationId xmlns:a16="http://schemas.microsoft.com/office/drawing/2014/main" id="{8DABD1AB-8C48-41DE-AE61-123C10081E28}"/>
                      </a:ext>
                    </a:extLst>
                  </p:cNvPr>
                  <p:cNvSpPr>
                    <a:spLocks/>
                  </p:cNvSpPr>
                  <p:nvPr/>
                </p:nvSpPr>
                <p:spPr bwMode="auto">
                  <a:xfrm>
                    <a:off x="3741738" y="4003676"/>
                    <a:ext cx="119063" cy="79375"/>
                  </a:xfrm>
                  <a:custGeom>
                    <a:avLst/>
                    <a:gdLst>
                      <a:gd name="T0" fmla="*/ 20 w 120"/>
                      <a:gd name="T1" fmla="*/ 80 h 80"/>
                      <a:gd name="T2" fmla="*/ 20 w 120"/>
                      <a:gd name="T3" fmla="*/ 80 h 80"/>
                      <a:gd name="T4" fmla="*/ 47 w 120"/>
                      <a:gd name="T5" fmla="*/ 80 h 80"/>
                      <a:gd name="T6" fmla="*/ 54 w 120"/>
                      <a:gd name="T7" fmla="*/ 79 h 80"/>
                      <a:gd name="T8" fmla="*/ 61 w 120"/>
                      <a:gd name="T9" fmla="*/ 74 h 80"/>
                      <a:gd name="T10" fmla="*/ 65 w 120"/>
                      <a:gd name="T11" fmla="*/ 68 h 80"/>
                      <a:gd name="T12" fmla="*/ 67 w 120"/>
                      <a:gd name="T13" fmla="*/ 60 h 80"/>
                      <a:gd name="T14" fmla="*/ 70 w 120"/>
                      <a:gd name="T15" fmla="*/ 59 h 80"/>
                      <a:gd name="T16" fmla="*/ 100 w 120"/>
                      <a:gd name="T17" fmla="*/ 39 h 80"/>
                      <a:gd name="T18" fmla="*/ 120 w 120"/>
                      <a:gd name="T19" fmla="*/ 9 h 80"/>
                      <a:gd name="T20" fmla="*/ 120 w 120"/>
                      <a:gd name="T21" fmla="*/ 7 h 80"/>
                      <a:gd name="T22" fmla="*/ 118 w 120"/>
                      <a:gd name="T23" fmla="*/ 2 h 80"/>
                      <a:gd name="T24" fmla="*/ 113 w 120"/>
                      <a:gd name="T25" fmla="*/ 0 h 80"/>
                      <a:gd name="T26" fmla="*/ 107 w 120"/>
                      <a:gd name="T27" fmla="*/ 4 h 80"/>
                      <a:gd name="T28" fmla="*/ 90 w 120"/>
                      <a:gd name="T29" fmla="*/ 30 h 80"/>
                      <a:gd name="T30" fmla="*/ 64 w 120"/>
                      <a:gd name="T31" fmla="*/ 47 h 80"/>
                      <a:gd name="T32" fmla="*/ 62 w 120"/>
                      <a:gd name="T33" fmla="*/ 48 h 80"/>
                      <a:gd name="T34" fmla="*/ 55 w 120"/>
                      <a:gd name="T35" fmla="*/ 42 h 80"/>
                      <a:gd name="T36" fmla="*/ 47 w 120"/>
                      <a:gd name="T37" fmla="*/ 40 h 80"/>
                      <a:gd name="T38" fmla="*/ 20 w 120"/>
                      <a:gd name="T39" fmla="*/ 40 h 80"/>
                      <a:gd name="T40" fmla="*/ 6 w 120"/>
                      <a:gd name="T41" fmla="*/ 46 h 80"/>
                      <a:gd name="T42" fmla="*/ 0 w 120"/>
                      <a:gd name="T43" fmla="*/ 60 h 80"/>
                      <a:gd name="T44" fmla="*/ 6 w 120"/>
                      <a:gd name="T45" fmla="*/ 74 h 80"/>
                      <a:gd name="T46" fmla="*/ 20 w 120"/>
                      <a:gd name="T4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20" y="80"/>
                        </a:moveTo>
                        <a:lnTo>
                          <a:pt x="20" y="80"/>
                        </a:lnTo>
                        <a:lnTo>
                          <a:pt x="47" y="80"/>
                        </a:lnTo>
                        <a:cubicBezTo>
                          <a:pt x="49" y="80"/>
                          <a:pt x="52" y="80"/>
                          <a:pt x="54" y="79"/>
                        </a:cubicBezTo>
                        <a:cubicBezTo>
                          <a:pt x="57" y="78"/>
                          <a:pt x="59" y="76"/>
                          <a:pt x="61" y="74"/>
                        </a:cubicBezTo>
                        <a:cubicBezTo>
                          <a:pt x="63" y="73"/>
                          <a:pt x="64" y="70"/>
                          <a:pt x="65" y="68"/>
                        </a:cubicBezTo>
                        <a:cubicBezTo>
                          <a:pt x="66" y="66"/>
                          <a:pt x="67" y="63"/>
                          <a:pt x="67" y="60"/>
                        </a:cubicBezTo>
                        <a:cubicBezTo>
                          <a:pt x="68" y="60"/>
                          <a:pt x="68" y="60"/>
                          <a:pt x="70" y="59"/>
                        </a:cubicBezTo>
                        <a:cubicBezTo>
                          <a:pt x="81" y="54"/>
                          <a:pt x="91" y="48"/>
                          <a:pt x="100" y="39"/>
                        </a:cubicBezTo>
                        <a:cubicBezTo>
                          <a:pt x="108" y="31"/>
                          <a:pt x="115" y="21"/>
                          <a:pt x="120" y="9"/>
                        </a:cubicBezTo>
                        <a:cubicBezTo>
                          <a:pt x="120" y="9"/>
                          <a:pt x="120" y="8"/>
                          <a:pt x="120" y="7"/>
                        </a:cubicBezTo>
                        <a:cubicBezTo>
                          <a:pt x="120" y="5"/>
                          <a:pt x="120" y="3"/>
                          <a:pt x="118" y="2"/>
                        </a:cubicBezTo>
                        <a:cubicBezTo>
                          <a:pt x="117" y="1"/>
                          <a:pt x="115" y="0"/>
                          <a:pt x="113" y="0"/>
                        </a:cubicBezTo>
                        <a:cubicBezTo>
                          <a:pt x="111" y="0"/>
                          <a:pt x="109" y="2"/>
                          <a:pt x="107" y="4"/>
                        </a:cubicBezTo>
                        <a:cubicBezTo>
                          <a:pt x="103" y="14"/>
                          <a:pt x="97" y="22"/>
                          <a:pt x="90" y="30"/>
                        </a:cubicBezTo>
                        <a:cubicBezTo>
                          <a:pt x="83" y="38"/>
                          <a:pt x="74" y="44"/>
                          <a:pt x="64" y="47"/>
                        </a:cubicBezTo>
                        <a:lnTo>
                          <a:pt x="62" y="48"/>
                        </a:lnTo>
                        <a:cubicBezTo>
                          <a:pt x="61" y="46"/>
                          <a:pt x="58" y="44"/>
                          <a:pt x="55" y="42"/>
                        </a:cubicBezTo>
                        <a:cubicBezTo>
                          <a:pt x="53" y="41"/>
                          <a:pt x="50" y="40"/>
                          <a:pt x="47" y="40"/>
                        </a:cubicBezTo>
                        <a:lnTo>
                          <a:pt x="20" y="40"/>
                        </a:lnTo>
                        <a:cubicBezTo>
                          <a:pt x="15" y="40"/>
                          <a:pt x="10" y="42"/>
                          <a:pt x="6" y="46"/>
                        </a:cubicBezTo>
                        <a:cubicBezTo>
                          <a:pt x="2" y="50"/>
                          <a:pt x="0" y="55"/>
                          <a:pt x="0" y="60"/>
                        </a:cubicBezTo>
                        <a:cubicBezTo>
                          <a:pt x="0" y="66"/>
                          <a:pt x="2" y="70"/>
                          <a:pt x="6" y="74"/>
                        </a:cubicBezTo>
                        <a:cubicBezTo>
                          <a:pt x="10" y="78"/>
                          <a:pt x="15" y="80"/>
                          <a:pt x="20" y="80"/>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33" name="Freeform 13">
                    <a:extLst>
                      <a:ext uri="{FF2B5EF4-FFF2-40B4-BE49-F238E27FC236}">
                        <a16:creationId xmlns:a16="http://schemas.microsoft.com/office/drawing/2014/main" id="{F8C18D3C-FA0D-459B-B8C3-A981ABFC53C9}"/>
                      </a:ext>
                    </a:extLst>
                  </p:cNvPr>
                  <p:cNvSpPr>
                    <a:spLocks/>
                  </p:cNvSpPr>
                  <p:nvPr/>
                </p:nvSpPr>
                <p:spPr bwMode="auto">
                  <a:xfrm>
                    <a:off x="3651250" y="3875088"/>
                    <a:ext cx="261938" cy="247650"/>
                  </a:xfrm>
                  <a:custGeom>
                    <a:avLst/>
                    <a:gdLst>
                      <a:gd name="T0" fmla="*/ 33 w 265"/>
                      <a:gd name="T1" fmla="*/ 214 h 252"/>
                      <a:gd name="T2" fmla="*/ 33 w 265"/>
                      <a:gd name="T3" fmla="*/ 214 h 252"/>
                      <a:gd name="T4" fmla="*/ 71 w 265"/>
                      <a:gd name="T5" fmla="*/ 242 h 252"/>
                      <a:gd name="T6" fmla="*/ 119 w 265"/>
                      <a:gd name="T7" fmla="*/ 252 h 252"/>
                      <a:gd name="T8" fmla="*/ 156 w 265"/>
                      <a:gd name="T9" fmla="*/ 246 h 252"/>
                      <a:gd name="T10" fmla="*/ 187 w 265"/>
                      <a:gd name="T11" fmla="*/ 230 h 252"/>
                      <a:gd name="T12" fmla="*/ 212 w 265"/>
                      <a:gd name="T13" fmla="*/ 205 h 252"/>
                      <a:gd name="T14" fmla="*/ 230 w 265"/>
                      <a:gd name="T15" fmla="*/ 172 h 252"/>
                      <a:gd name="T16" fmla="*/ 252 w 265"/>
                      <a:gd name="T17" fmla="*/ 172 h 252"/>
                      <a:gd name="T18" fmla="*/ 262 w 265"/>
                      <a:gd name="T19" fmla="*/ 168 h 252"/>
                      <a:gd name="T20" fmla="*/ 265 w 265"/>
                      <a:gd name="T21" fmla="*/ 159 h 252"/>
                      <a:gd name="T22" fmla="*/ 265 w 265"/>
                      <a:gd name="T23" fmla="*/ 92 h 252"/>
                      <a:gd name="T24" fmla="*/ 262 w 265"/>
                      <a:gd name="T25" fmla="*/ 83 h 252"/>
                      <a:gd name="T26" fmla="*/ 252 w 265"/>
                      <a:gd name="T27" fmla="*/ 79 h 252"/>
                      <a:gd name="T28" fmla="*/ 230 w 265"/>
                      <a:gd name="T29" fmla="*/ 79 h 252"/>
                      <a:gd name="T30" fmla="*/ 212 w 265"/>
                      <a:gd name="T31" fmla="*/ 46 h 252"/>
                      <a:gd name="T32" fmla="*/ 187 w 265"/>
                      <a:gd name="T33" fmla="*/ 21 h 252"/>
                      <a:gd name="T34" fmla="*/ 156 w 265"/>
                      <a:gd name="T35" fmla="*/ 5 h 252"/>
                      <a:gd name="T36" fmla="*/ 119 w 265"/>
                      <a:gd name="T37" fmla="*/ 0 h 252"/>
                      <a:gd name="T38" fmla="*/ 71 w 265"/>
                      <a:gd name="T39" fmla="*/ 9 h 252"/>
                      <a:gd name="T40" fmla="*/ 33 w 265"/>
                      <a:gd name="T41" fmla="*/ 37 h 252"/>
                      <a:gd name="T42" fmla="*/ 9 w 265"/>
                      <a:gd name="T43" fmla="*/ 77 h 252"/>
                      <a:gd name="T44" fmla="*/ 0 w 265"/>
                      <a:gd name="T45" fmla="*/ 126 h 252"/>
                      <a:gd name="T46" fmla="*/ 9 w 265"/>
                      <a:gd name="T47" fmla="*/ 174 h 252"/>
                      <a:gd name="T48" fmla="*/ 33 w 265"/>
                      <a:gd name="T49" fmla="*/ 2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52">
                        <a:moveTo>
                          <a:pt x="33" y="214"/>
                        </a:moveTo>
                        <a:lnTo>
                          <a:pt x="33" y="214"/>
                        </a:lnTo>
                        <a:cubicBezTo>
                          <a:pt x="43" y="226"/>
                          <a:pt x="56" y="235"/>
                          <a:pt x="71" y="242"/>
                        </a:cubicBezTo>
                        <a:cubicBezTo>
                          <a:pt x="85" y="249"/>
                          <a:pt x="101" y="252"/>
                          <a:pt x="119" y="252"/>
                        </a:cubicBezTo>
                        <a:cubicBezTo>
                          <a:pt x="132" y="252"/>
                          <a:pt x="144" y="250"/>
                          <a:pt x="156" y="246"/>
                        </a:cubicBezTo>
                        <a:cubicBezTo>
                          <a:pt x="167" y="243"/>
                          <a:pt x="178" y="237"/>
                          <a:pt x="187" y="230"/>
                        </a:cubicBezTo>
                        <a:cubicBezTo>
                          <a:pt x="197" y="223"/>
                          <a:pt x="205" y="215"/>
                          <a:pt x="212" y="205"/>
                        </a:cubicBezTo>
                        <a:cubicBezTo>
                          <a:pt x="220" y="195"/>
                          <a:pt x="225" y="184"/>
                          <a:pt x="230" y="172"/>
                        </a:cubicBezTo>
                        <a:lnTo>
                          <a:pt x="252" y="172"/>
                        </a:lnTo>
                        <a:cubicBezTo>
                          <a:pt x="256" y="172"/>
                          <a:pt x="259" y="171"/>
                          <a:pt x="262" y="168"/>
                        </a:cubicBezTo>
                        <a:cubicBezTo>
                          <a:pt x="264" y="166"/>
                          <a:pt x="265" y="162"/>
                          <a:pt x="265" y="159"/>
                        </a:cubicBezTo>
                        <a:lnTo>
                          <a:pt x="265" y="92"/>
                        </a:lnTo>
                        <a:cubicBezTo>
                          <a:pt x="265" y="89"/>
                          <a:pt x="264" y="85"/>
                          <a:pt x="262" y="83"/>
                        </a:cubicBezTo>
                        <a:cubicBezTo>
                          <a:pt x="259" y="80"/>
                          <a:pt x="256" y="79"/>
                          <a:pt x="252" y="79"/>
                        </a:cubicBezTo>
                        <a:lnTo>
                          <a:pt x="230" y="79"/>
                        </a:lnTo>
                        <a:cubicBezTo>
                          <a:pt x="225" y="67"/>
                          <a:pt x="220" y="56"/>
                          <a:pt x="212" y="46"/>
                        </a:cubicBezTo>
                        <a:cubicBezTo>
                          <a:pt x="205" y="36"/>
                          <a:pt x="197" y="28"/>
                          <a:pt x="187" y="21"/>
                        </a:cubicBezTo>
                        <a:cubicBezTo>
                          <a:pt x="178" y="14"/>
                          <a:pt x="167" y="8"/>
                          <a:pt x="156" y="5"/>
                        </a:cubicBezTo>
                        <a:cubicBezTo>
                          <a:pt x="144" y="2"/>
                          <a:pt x="132" y="0"/>
                          <a:pt x="119" y="0"/>
                        </a:cubicBezTo>
                        <a:cubicBezTo>
                          <a:pt x="101" y="0"/>
                          <a:pt x="85" y="3"/>
                          <a:pt x="71" y="9"/>
                        </a:cubicBezTo>
                        <a:cubicBezTo>
                          <a:pt x="56" y="16"/>
                          <a:pt x="43" y="25"/>
                          <a:pt x="33" y="37"/>
                        </a:cubicBezTo>
                        <a:cubicBezTo>
                          <a:pt x="23" y="48"/>
                          <a:pt x="14" y="62"/>
                          <a:pt x="9" y="77"/>
                        </a:cubicBezTo>
                        <a:cubicBezTo>
                          <a:pt x="3" y="92"/>
                          <a:pt x="0" y="108"/>
                          <a:pt x="0" y="126"/>
                        </a:cubicBezTo>
                        <a:cubicBezTo>
                          <a:pt x="0" y="143"/>
                          <a:pt x="3" y="159"/>
                          <a:pt x="9" y="174"/>
                        </a:cubicBezTo>
                        <a:cubicBezTo>
                          <a:pt x="14" y="189"/>
                          <a:pt x="23" y="203"/>
                          <a:pt x="33" y="214"/>
                        </a:cubicBezTo>
                        <a:close/>
                      </a:path>
                    </a:pathLst>
                  </a:custGeom>
                  <a:solidFill>
                    <a:srgbClr val="C1C1C1"/>
                  </a:solidFill>
                  <a:ln w="0">
                    <a:solidFill>
                      <a:schemeClr val="accent3"/>
                    </a:solid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dirty="0">
                      <a:solidFill>
                        <a:srgbClr val="282828"/>
                      </a:solidFill>
                      <a:latin typeface="Segoe UI"/>
                    </a:endParaRPr>
                  </a:p>
                </p:txBody>
              </p:sp>
              <p:sp>
                <p:nvSpPr>
                  <p:cNvPr id="34" name="Freeform 14">
                    <a:extLst>
                      <a:ext uri="{FF2B5EF4-FFF2-40B4-BE49-F238E27FC236}">
                        <a16:creationId xmlns:a16="http://schemas.microsoft.com/office/drawing/2014/main" id="{DE681D0B-B79E-4553-9F4E-872DA4769B6A}"/>
                      </a:ext>
                    </a:extLst>
                  </p:cNvPr>
                  <p:cNvSpPr>
                    <a:spLocks/>
                  </p:cNvSpPr>
                  <p:nvPr/>
                </p:nvSpPr>
                <p:spPr bwMode="auto">
                  <a:xfrm>
                    <a:off x="3589338" y="4149726"/>
                    <a:ext cx="358775" cy="142875"/>
                  </a:xfrm>
                  <a:custGeom>
                    <a:avLst/>
                    <a:gdLst>
                      <a:gd name="T0" fmla="*/ 343 w 365"/>
                      <a:gd name="T1" fmla="*/ 82 h 146"/>
                      <a:gd name="T2" fmla="*/ 343 w 365"/>
                      <a:gd name="T3" fmla="*/ 82 h 146"/>
                      <a:gd name="T4" fmla="*/ 304 w 365"/>
                      <a:gd name="T5" fmla="*/ 36 h 146"/>
                      <a:gd name="T6" fmla="*/ 250 w 365"/>
                      <a:gd name="T7" fmla="*/ 9 h 146"/>
                      <a:gd name="T8" fmla="*/ 183 w 365"/>
                      <a:gd name="T9" fmla="*/ 0 h 146"/>
                      <a:gd name="T10" fmla="*/ 116 w 365"/>
                      <a:gd name="T11" fmla="*/ 9 h 146"/>
                      <a:gd name="T12" fmla="*/ 62 w 365"/>
                      <a:gd name="T13" fmla="*/ 36 h 146"/>
                      <a:gd name="T14" fmla="*/ 22 w 365"/>
                      <a:gd name="T15" fmla="*/ 82 h 146"/>
                      <a:gd name="T16" fmla="*/ 0 w 365"/>
                      <a:gd name="T17" fmla="*/ 146 h 146"/>
                      <a:gd name="T18" fmla="*/ 365 w 365"/>
                      <a:gd name="T19" fmla="*/ 146 h 146"/>
                      <a:gd name="T20" fmla="*/ 343 w 365"/>
                      <a:gd name="T21"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146">
                        <a:moveTo>
                          <a:pt x="343" y="82"/>
                        </a:moveTo>
                        <a:lnTo>
                          <a:pt x="343" y="82"/>
                        </a:lnTo>
                        <a:cubicBezTo>
                          <a:pt x="333" y="64"/>
                          <a:pt x="320" y="49"/>
                          <a:pt x="304" y="36"/>
                        </a:cubicBezTo>
                        <a:cubicBezTo>
                          <a:pt x="288" y="24"/>
                          <a:pt x="270" y="15"/>
                          <a:pt x="250" y="9"/>
                        </a:cubicBezTo>
                        <a:cubicBezTo>
                          <a:pt x="229" y="3"/>
                          <a:pt x="207" y="0"/>
                          <a:pt x="183" y="0"/>
                        </a:cubicBezTo>
                        <a:cubicBezTo>
                          <a:pt x="159" y="0"/>
                          <a:pt x="136" y="3"/>
                          <a:pt x="116" y="9"/>
                        </a:cubicBezTo>
                        <a:cubicBezTo>
                          <a:pt x="96" y="15"/>
                          <a:pt x="77" y="24"/>
                          <a:pt x="62" y="36"/>
                        </a:cubicBezTo>
                        <a:cubicBezTo>
                          <a:pt x="46" y="49"/>
                          <a:pt x="33" y="64"/>
                          <a:pt x="22" y="82"/>
                        </a:cubicBezTo>
                        <a:cubicBezTo>
                          <a:pt x="12" y="101"/>
                          <a:pt x="5" y="122"/>
                          <a:pt x="0" y="146"/>
                        </a:cubicBezTo>
                        <a:lnTo>
                          <a:pt x="365" y="146"/>
                        </a:lnTo>
                        <a:cubicBezTo>
                          <a:pt x="361" y="122"/>
                          <a:pt x="354" y="101"/>
                          <a:pt x="343" y="82"/>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35" name="Freeform 15">
                    <a:extLst>
                      <a:ext uri="{FF2B5EF4-FFF2-40B4-BE49-F238E27FC236}">
                        <a16:creationId xmlns:a16="http://schemas.microsoft.com/office/drawing/2014/main" id="{080A79F0-7C6D-45E2-8C76-6E0B55C85D6F}"/>
                      </a:ext>
                    </a:extLst>
                  </p:cNvPr>
                  <p:cNvSpPr>
                    <a:spLocks/>
                  </p:cNvSpPr>
                  <p:nvPr/>
                </p:nvSpPr>
                <p:spPr bwMode="auto">
                  <a:xfrm>
                    <a:off x="3741738" y="4003676"/>
                    <a:ext cx="119063" cy="79375"/>
                  </a:xfrm>
                  <a:custGeom>
                    <a:avLst/>
                    <a:gdLst>
                      <a:gd name="T0" fmla="*/ 6 w 120"/>
                      <a:gd name="T1" fmla="*/ 46 h 80"/>
                      <a:gd name="T2" fmla="*/ 6 w 120"/>
                      <a:gd name="T3" fmla="*/ 46 h 80"/>
                      <a:gd name="T4" fmla="*/ 20 w 120"/>
                      <a:gd name="T5" fmla="*/ 40 h 80"/>
                      <a:gd name="T6" fmla="*/ 47 w 120"/>
                      <a:gd name="T7" fmla="*/ 40 h 80"/>
                      <a:gd name="T8" fmla="*/ 55 w 120"/>
                      <a:gd name="T9" fmla="*/ 42 h 80"/>
                      <a:gd name="T10" fmla="*/ 62 w 120"/>
                      <a:gd name="T11" fmla="*/ 48 h 80"/>
                      <a:gd name="T12" fmla="*/ 64 w 120"/>
                      <a:gd name="T13" fmla="*/ 47 h 80"/>
                      <a:gd name="T14" fmla="*/ 90 w 120"/>
                      <a:gd name="T15" fmla="*/ 30 h 80"/>
                      <a:gd name="T16" fmla="*/ 107 w 120"/>
                      <a:gd name="T17" fmla="*/ 4 h 80"/>
                      <a:gd name="T18" fmla="*/ 114 w 120"/>
                      <a:gd name="T19" fmla="*/ 0 h 80"/>
                      <a:gd name="T20" fmla="*/ 118 w 120"/>
                      <a:gd name="T21" fmla="*/ 2 h 80"/>
                      <a:gd name="T22" fmla="*/ 120 w 120"/>
                      <a:gd name="T23" fmla="*/ 7 h 80"/>
                      <a:gd name="T24" fmla="*/ 120 w 120"/>
                      <a:gd name="T25" fmla="*/ 9 h 80"/>
                      <a:gd name="T26" fmla="*/ 100 w 120"/>
                      <a:gd name="T27" fmla="*/ 39 h 80"/>
                      <a:gd name="T28" fmla="*/ 70 w 120"/>
                      <a:gd name="T29" fmla="*/ 59 h 80"/>
                      <a:gd name="T30" fmla="*/ 67 w 120"/>
                      <a:gd name="T31" fmla="*/ 60 h 80"/>
                      <a:gd name="T32" fmla="*/ 65 w 120"/>
                      <a:gd name="T33" fmla="*/ 68 h 80"/>
                      <a:gd name="T34" fmla="*/ 61 w 120"/>
                      <a:gd name="T35" fmla="*/ 74 h 80"/>
                      <a:gd name="T36" fmla="*/ 54 w 120"/>
                      <a:gd name="T37" fmla="*/ 79 h 80"/>
                      <a:gd name="T38" fmla="*/ 47 w 120"/>
                      <a:gd name="T39" fmla="*/ 80 h 80"/>
                      <a:gd name="T40" fmla="*/ 20 w 120"/>
                      <a:gd name="T41" fmla="*/ 80 h 80"/>
                      <a:gd name="T42" fmla="*/ 6 w 120"/>
                      <a:gd name="T43" fmla="*/ 74 h 80"/>
                      <a:gd name="T44" fmla="*/ 0 w 120"/>
                      <a:gd name="T45" fmla="*/ 60 h 80"/>
                      <a:gd name="T46" fmla="*/ 6 w 120"/>
                      <a:gd name="T47"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6" y="46"/>
                        </a:moveTo>
                        <a:lnTo>
                          <a:pt x="6" y="46"/>
                        </a:lnTo>
                        <a:cubicBezTo>
                          <a:pt x="10" y="42"/>
                          <a:pt x="15" y="40"/>
                          <a:pt x="20" y="40"/>
                        </a:cubicBezTo>
                        <a:lnTo>
                          <a:pt x="47" y="40"/>
                        </a:lnTo>
                        <a:cubicBezTo>
                          <a:pt x="50" y="40"/>
                          <a:pt x="53" y="41"/>
                          <a:pt x="55" y="42"/>
                        </a:cubicBezTo>
                        <a:cubicBezTo>
                          <a:pt x="58" y="44"/>
                          <a:pt x="61" y="46"/>
                          <a:pt x="62" y="48"/>
                        </a:cubicBezTo>
                        <a:lnTo>
                          <a:pt x="64" y="47"/>
                        </a:lnTo>
                        <a:cubicBezTo>
                          <a:pt x="74" y="44"/>
                          <a:pt x="83" y="38"/>
                          <a:pt x="90" y="30"/>
                        </a:cubicBezTo>
                        <a:cubicBezTo>
                          <a:pt x="97" y="22"/>
                          <a:pt x="103" y="14"/>
                          <a:pt x="107" y="4"/>
                        </a:cubicBezTo>
                        <a:cubicBezTo>
                          <a:pt x="109" y="2"/>
                          <a:pt x="111" y="0"/>
                          <a:pt x="114" y="0"/>
                        </a:cubicBezTo>
                        <a:cubicBezTo>
                          <a:pt x="115" y="0"/>
                          <a:pt x="117" y="1"/>
                          <a:pt x="118" y="2"/>
                        </a:cubicBezTo>
                        <a:cubicBezTo>
                          <a:pt x="120" y="3"/>
                          <a:pt x="120" y="5"/>
                          <a:pt x="120" y="7"/>
                        </a:cubicBezTo>
                        <a:cubicBezTo>
                          <a:pt x="120" y="8"/>
                          <a:pt x="120" y="8"/>
                          <a:pt x="120" y="9"/>
                        </a:cubicBezTo>
                        <a:cubicBezTo>
                          <a:pt x="115" y="21"/>
                          <a:pt x="108" y="31"/>
                          <a:pt x="100" y="39"/>
                        </a:cubicBezTo>
                        <a:cubicBezTo>
                          <a:pt x="91" y="48"/>
                          <a:pt x="81" y="54"/>
                          <a:pt x="70" y="59"/>
                        </a:cubicBezTo>
                        <a:cubicBezTo>
                          <a:pt x="68" y="60"/>
                          <a:pt x="68" y="60"/>
                          <a:pt x="67" y="60"/>
                        </a:cubicBezTo>
                        <a:cubicBezTo>
                          <a:pt x="67" y="63"/>
                          <a:pt x="66" y="66"/>
                          <a:pt x="65" y="68"/>
                        </a:cubicBezTo>
                        <a:cubicBezTo>
                          <a:pt x="64" y="70"/>
                          <a:pt x="63" y="73"/>
                          <a:pt x="61" y="74"/>
                        </a:cubicBezTo>
                        <a:cubicBezTo>
                          <a:pt x="59" y="76"/>
                          <a:pt x="57" y="78"/>
                          <a:pt x="54" y="79"/>
                        </a:cubicBezTo>
                        <a:cubicBezTo>
                          <a:pt x="52" y="80"/>
                          <a:pt x="49" y="80"/>
                          <a:pt x="47" y="80"/>
                        </a:cubicBezTo>
                        <a:lnTo>
                          <a:pt x="20" y="80"/>
                        </a:lnTo>
                        <a:cubicBezTo>
                          <a:pt x="15" y="80"/>
                          <a:pt x="10" y="78"/>
                          <a:pt x="6" y="74"/>
                        </a:cubicBezTo>
                        <a:cubicBezTo>
                          <a:pt x="2" y="70"/>
                          <a:pt x="0" y="66"/>
                          <a:pt x="0" y="60"/>
                        </a:cubicBezTo>
                        <a:cubicBezTo>
                          <a:pt x="0" y="55"/>
                          <a:pt x="2" y="50"/>
                          <a:pt x="6" y="46"/>
                        </a:cubicBezTo>
                        <a:close/>
                      </a:path>
                    </a:pathLst>
                  </a:custGeom>
                  <a:solidFill>
                    <a:schemeClr val="accent3"/>
                  </a:solidFill>
                  <a:ln w="0">
                    <a:solidFill>
                      <a:schemeClr val="accent3"/>
                    </a:solid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grpSp>
        </p:grpSp>
        <p:grpSp>
          <p:nvGrpSpPr>
            <p:cNvPr id="190" name="Group 189">
              <a:extLst>
                <a:ext uri="{FF2B5EF4-FFF2-40B4-BE49-F238E27FC236}">
                  <a16:creationId xmlns:a16="http://schemas.microsoft.com/office/drawing/2014/main" id="{AF23EB83-D255-477C-9784-1AD8C776BDE7}"/>
                </a:ext>
              </a:extLst>
            </p:cNvPr>
            <p:cNvGrpSpPr/>
            <p:nvPr/>
          </p:nvGrpSpPr>
          <p:grpSpPr>
            <a:xfrm>
              <a:off x="7163912" y="4515867"/>
              <a:ext cx="2221992" cy="1905570"/>
              <a:chOff x="7163912" y="4515867"/>
              <a:chExt cx="2221992" cy="1905570"/>
            </a:xfrm>
          </p:grpSpPr>
          <p:grpSp>
            <p:nvGrpSpPr>
              <p:cNvPr id="181" name="Group 180">
                <a:extLst>
                  <a:ext uri="{FF2B5EF4-FFF2-40B4-BE49-F238E27FC236}">
                    <a16:creationId xmlns:a16="http://schemas.microsoft.com/office/drawing/2014/main" id="{2535CAC0-EF43-4C48-B69D-686542A91591}"/>
                  </a:ext>
                </a:extLst>
              </p:cNvPr>
              <p:cNvGrpSpPr/>
              <p:nvPr/>
            </p:nvGrpSpPr>
            <p:grpSpPr>
              <a:xfrm>
                <a:off x="7163912" y="4519485"/>
                <a:ext cx="2221992" cy="1901952"/>
                <a:chOff x="4793636" y="462917"/>
                <a:chExt cx="2221992" cy="1901952"/>
              </a:xfrm>
            </p:grpSpPr>
            <p:sp>
              <p:nvSpPr>
                <p:cNvPr id="185" name="Rectangle 184">
                  <a:extLst>
                    <a:ext uri="{FF2B5EF4-FFF2-40B4-BE49-F238E27FC236}">
                      <a16:creationId xmlns:a16="http://schemas.microsoft.com/office/drawing/2014/main" id="{506AE0F2-493D-44E9-B872-B988702F57BE}"/>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6" name="Freeform: Shape 185">
                  <a:extLst>
                    <a:ext uri="{FF2B5EF4-FFF2-40B4-BE49-F238E27FC236}">
                      <a16:creationId xmlns:a16="http://schemas.microsoft.com/office/drawing/2014/main" id="{F269C929-8D26-4DD0-985C-ECA998BB3062}"/>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6" name="Group 145">
                <a:extLst>
                  <a:ext uri="{FF2B5EF4-FFF2-40B4-BE49-F238E27FC236}">
                    <a16:creationId xmlns:a16="http://schemas.microsoft.com/office/drawing/2014/main" id="{2EAE6B64-CF83-4D87-8E2B-66A8AA288FB6}"/>
                  </a:ext>
                </a:extLst>
              </p:cNvPr>
              <p:cNvGrpSpPr/>
              <p:nvPr/>
            </p:nvGrpSpPr>
            <p:grpSpPr>
              <a:xfrm>
                <a:off x="7163912" y="4515867"/>
                <a:ext cx="2221992" cy="1879935"/>
                <a:chOff x="7163912" y="4515867"/>
                <a:chExt cx="2221992" cy="1879935"/>
              </a:xfrm>
            </p:grpSpPr>
            <p:sp>
              <p:nvSpPr>
                <p:cNvPr id="5" name="Rectangle 4">
                  <a:extLst>
                    <a:ext uri="{FF2B5EF4-FFF2-40B4-BE49-F238E27FC236}">
                      <a16:creationId xmlns:a16="http://schemas.microsoft.com/office/drawing/2014/main" id="{0733A1B3-4802-4007-A7B6-75B5B4B788C4}"/>
                    </a:ext>
                  </a:extLst>
                </p:cNvPr>
                <p:cNvSpPr/>
                <p:nvPr/>
              </p:nvSpPr>
              <p:spPr bwMode="auto">
                <a:xfrm>
                  <a:off x="7163912" y="4515867"/>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KNOWLEDGE SHARING</a:t>
                  </a:r>
                </a:p>
                <a:p>
                  <a:pPr defTabSz="913775">
                    <a:lnSpc>
                      <a:spcPct val="95000"/>
                    </a:lnSpc>
                    <a:spcAft>
                      <a:spcPts val="800"/>
                    </a:spcAft>
                    <a:defRPr/>
                  </a:pPr>
                  <a:r>
                    <a:rPr lang="en-US" sz="1176" kern="0" dirty="0">
                      <a:solidFill>
                        <a:schemeClr val="tx1"/>
                      </a:solidFill>
                      <a:latin typeface="Segoe UI"/>
                      <a:cs typeface="Segoe UI"/>
                    </a:rPr>
                    <a:t>Crowdsource ideas, feedback, expertise, and knowledge.</a:t>
                  </a:r>
                </a:p>
                <a:p>
                  <a:pPr defTabSz="913775">
                    <a:lnSpc>
                      <a:spcPct val="95000"/>
                    </a:lnSpc>
                    <a:spcAft>
                      <a:spcPts val="800"/>
                    </a:spcAft>
                    <a:defRPr/>
                  </a:pPr>
                  <a:br>
                    <a:rPr lang="en-US" sz="1176" kern="0" dirty="0">
                      <a:solidFill>
                        <a:schemeClr val="tx1"/>
                      </a:solidFill>
                      <a:latin typeface="Segoe UI"/>
                      <a:cs typeface="Segoe UI"/>
                    </a:rPr>
                  </a:br>
                  <a:r>
                    <a:rPr lang="en-US" sz="1176" kern="0" dirty="0">
                      <a:solidFill>
                        <a:schemeClr val="tx1"/>
                      </a:solidFill>
                      <a:latin typeface="Segoe UI"/>
                      <a:cs typeface="Segoe UI"/>
                    </a:rPr>
                    <a:t>Easily loop in experts and tag knowledge and best answers. </a:t>
                  </a:r>
                  <a:endParaRPr lang="en-US" sz="1176" kern="0" dirty="0">
                    <a:solidFill>
                      <a:schemeClr val="tx1"/>
                    </a:solidFill>
                    <a:latin typeface="Segoe UI" panose="020B0502040204020203" pitchFamily="34" charset="0"/>
                    <a:cs typeface="Segoe UI" panose="020B0502040204020203" pitchFamily="34" charset="0"/>
                  </a:endParaRPr>
                </a:p>
              </p:txBody>
            </p:sp>
            <p:grpSp>
              <p:nvGrpSpPr>
                <p:cNvPr id="76" name="Group 75">
                  <a:extLst>
                    <a:ext uri="{FF2B5EF4-FFF2-40B4-BE49-F238E27FC236}">
                      <a16:creationId xmlns:a16="http://schemas.microsoft.com/office/drawing/2014/main" id="{1A7645FC-FB62-4A17-A96C-30C47FA2F741}"/>
                    </a:ext>
                  </a:extLst>
                </p:cNvPr>
                <p:cNvGrpSpPr/>
                <p:nvPr/>
              </p:nvGrpSpPr>
              <p:grpSpPr>
                <a:xfrm>
                  <a:off x="9088577" y="6174554"/>
                  <a:ext cx="294998" cy="221248"/>
                  <a:chOff x="7250113" y="6053138"/>
                  <a:chExt cx="419100" cy="314325"/>
                </a:xfrm>
              </p:grpSpPr>
              <p:sp>
                <p:nvSpPr>
                  <p:cNvPr id="77" name="Freeform 27">
                    <a:extLst>
                      <a:ext uri="{FF2B5EF4-FFF2-40B4-BE49-F238E27FC236}">
                        <a16:creationId xmlns:a16="http://schemas.microsoft.com/office/drawing/2014/main" id="{797C2707-8FD1-410B-A3B2-729F2BBF78A4}"/>
                      </a:ext>
                    </a:extLst>
                  </p:cNvPr>
                  <p:cNvSpPr>
                    <a:spLocks noEditPoints="1"/>
                  </p:cNvSpPr>
                  <p:nvPr/>
                </p:nvSpPr>
                <p:spPr bwMode="auto">
                  <a:xfrm>
                    <a:off x="7250113" y="6053138"/>
                    <a:ext cx="419100" cy="314325"/>
                  </a:xfrm>
                  <a:custGeom>
                    <a:avLst/>
                    <a:gdLst>
                      <a:gd name="T0" fmla="*/ 399 w 426"/>
                      <a:gd name="T1" fmla="*/ 148 h 320"/>
                      <a:gd name="T2" fmla="*/ 399 w 426"/>
                      <a:gd name="T3" fmla="*/ 148 h 320"/>
                      <a:gd name="T4" fmla="*/ 399 w 426"/>
                      <a:gd name="T5" fmla="*/ 149 h 320"/>
                      <a:gd name="T6" fmla="*/ 399 w 426"/>
                      <a:gd name="T7" fmla="*/ 294 h 320"/>
                      <a:gd name="T8" fmla="*/ 399 w 426"/>
                      <a:gd name="T9" fmla="*/ 294 h 320"/>
                      <a:gd name="T10" fmla="*/ 26 w 426"/>
                      <a:gd name="T11" fmla="*/ 294 h 320"/>
                      <a:gd name="T12" fmla="*/ 26 w 426"/>
                      <a:gd name="T13" fmla="*/ 294 h 320"/>
                      <a:gd name="T14" fmla="*/ 26 w 426"/>
                      <a:gd name="T15" fmla="*/ 149 h 320"/>
                      <a:gd name="T16" fmla="*/ 26 w 426"/>
                      <a:gd name="T17" fmla="*/ 148 h 320"/>
                      <a:gd name="T18" fmla="*/ 159 w 426"/>
                      <a:gd name="T19" fmla="*/ 215 h 320"/>
                      <a:gd name="T20" fmla="*/ 159 w 426"/>
                      <a:gd name="T21" fmla="*/ 214 h 320"/>
                      <a:gd name="T22" fmla="*/ 159 w 426"/>
                      <a:gd name="T23" fmla="*/ 187 h 320"/>
                      <a:gd name="T24" fmla="*/ 159 w 426"/>
                      <a:gd name="T25" fmla="*/ 160 h 320"/>
                      <a:gd name="T26" fmla="*/ 186 w 426"/>
                      <a:gd name="T27" fmla="*/ 160 h 320"/>
                      <a:gd name="T28" fmla="*/ 239 w 426"/>
                      <a:gd name="T29" fmla="*/ 160 h 320"/>
                      <a:gd name="T30" fmla="*/ 266 w 426"/>
                      <a:gd name="T31" fmla="*/ 160 h 320"/>
                      <a:gd name="T32" fmla="*/ 266 w 426"/>
                      <a:gd name="T33" fmla="*/ 187 h 320"/>
                      <a:gd name="T34" fmla="*/ 266 w 426"/>
                      <a:gd name="T35" fmla="*/ 214 h 320"/>
                      <a:gd name="T36" fmla="*/ 266 w 426"/>
                      <a:gd name="T37" fmla="*/ 215 h 320"/>
                      <a:gd name="T38" fmla="*/ 399 w 426"/>
                      <a:gd name="T39" fmla="*/ 148 h 320"/>
                      <a:gd name="T40" fmla="*/ 159 w 426"/>
                      <a:gd name="T41" fmla="*/ 27 h 320"/>
                      <a:gd name="T42" fmla="*/ 159 w 426"/>
                      <a:gd name="T43" fmla="*/ 27 h 320"/>
                      <a:gd name="T44" fmla="*/ 266 w 426"/>
                      <a:gd name="T45" fmla="*/ 27 h 320"/>
                      <a:gd name="T46" fmla="*/ 266 w 426"/>
                      <a:gd name="T47" fmla="*/ 54 h 320"/>
                      <a:gd name="T48" fmla="*/ 159 w 426"/>
                      <a:gd name="T49" fmla="*/ 54 h 320"/>
                      <a:gd name="T50" fmla="*/ 159 w 426"/>
                      <a:gd name="T51" fmla="*/ 27 h 320"/>
                      <a:gd name="T52" fmla="*/ 293 w 426"/>
                      <a:gd name="T53" fmla="*/ 27 h 320"/>
                      <a:gd name="T54" fmla="*/ 293 w 426"/>
                      <a:gd name="T55" fmla="*/ 27 h 320"/>
                      <a:gd name="T56" fmla="*/ 291 w 426"/>
                      <a:gd name="T57" fmla="*/ 16 h 320"/>
                      <a:gd name="T58" fmla="*/ 285 w 426"/>
                      <a:gd name="T59" fmla="*/ 8 h 320"/>
                      <a:gd name="T60" fmla="*/ 277 w 426"/>
                      <a:gd name="T61" fmla="*/ 2 h 320"/>
                      <a:gd name="T62" fmla="*/ 266 w 426"/>
                      <a:gd name="T63" fmla="*/ 0 h 320"/>
                      <a:gd name="T64" fmla="*/ 159 w 426"/>
                      <a:gd name="T65" fmla="*/ 0 h 320"/>
                      <a:gd name="T66" fmla="*/ 149 w 426"/>
                      <a:gd name="T67" fmla="*/ 2 h 320"/>
                      <a:gd name="T68" fmla="*/ 141 w 426"/>
                      <a:gd name="T69" fmla="*/ 8 h 320"/>
                      <a:gd name="T70" fmla="*/ 135 w 426"/>
                      <a:gd name="T71" fmla="*/ 16 h 320"/>
                      <a:gd name="T72" fmla="*/ 133 w 426"/>
                      <a:gd name="T73" fmla="*/ 27 h 320"/>
                      <a:gd name="T74" fmla="*/ 133 w 426"/>
                      <a:gd name="T75" fmla="*/ 54 h 320"/>
                      <a:gd name="T76" fmla="*/ 0 w 426"/>
                      <a:gd name="T77" fmla="*/ 54 h 320"/>
                      <a:gd name="T78" fmla="*/ 0 w 426"/>
                      <a:gd name="T79" fmla="*/ 320 h 320"/>
                      <a:gd name="T80" fmla="*/ 426 w 426"/>
                      <a:gd name="T81" fmla="*/ 320 h 320"/>
                      <a:gd name="T82" fmla="*/ 426 w 426"/>
                      <a:gd name="T83" fmla="*/ 54 h 320"/>
                      <a:gd name="T84" fmla="*/ 293 w 426"/>
                      <a:gd name="T85" fmla="*/ 54 h 320"/>
                      <a:gd name="T86" fmla="*/ 293 w 426"/>
                      <a:gd name="T87" fmla="*/ 2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6" h="320">
                        <a:moveTo>
                          <a:pt x="399" y="148"/>
                        </a:moveTo>
                        <a:lnTo>
                          <a:pt x="399" y="148"/>
                        </a:lnTo>
                        <a:lnTo>
                          <a:pt x="399" y="149"/>
                        </a:lnTo>
                        <a:lnTo>
                          <a:pt x="399" y="294"/>
                        </a:lnTo>
                        <a:lnTo>
                          <a:pt x="399" y="294"/>
                        </a:lnTo>
                        <a:lnTo>
                          <a:pt x="26" y="294"/>
                        </a:lnTo>
                        <a:lnTo>
                          <a:pt x="26" y="294"/>
                        </a:lnTo>
                        <a:lnTo>
                          <a:pt x="26" y="149"/>
                        </a:lnTo>
                        <a:lnTo>
                          <a:pt x="26" y="148"/>
                        </a:lnTo>
                        <a:lnTo>
                          <a:pt x="159" y="215"/>
                        </a:lnTo>
                        <a:lnTo>
                          <a:pt x="159" y="214"/>
                        </a:lnTo>
                        <a:lnTo>
                          <a:pt x="159" y="187"/>
                        </a:lnTo>
                        <a:lnTo>
                          <a:pt x="159" y="160"/>
                        </a:lnTo>
                        <a:lnTo>
                          <a:pt x="186" y="160"/>
                        </a:lnTo>
                        <a:lnTo>
                          <a:pt x="239" y="160"/>
                        </a:lnTo>
                        <a:lnTo>
                          <a:pt x="266" y="160"/>
                        </a:lnTo>
                        <a:lnTo>
                          <a:pt x="266" y="187"/>
                        </a:lnTo>
                        <a:lnTo>
                          <a:pt x="266" y="214"/>
                        </a:lnTo>
                        <a:lnTo>
                          <a:pt x="266" y="215"/>
                        </a:lnTo>
                        <a:lnTo>
                          <a:pt x="399" y="148"/>
                        </a:lnTo>
                        <a:close/>
                        <a:moveTo>
                          <a:pt x="159" y="27"/>
                        </a:moveTo>
                        <a:lnTo>
                          <a:pt x="159" y="27"/>
                        </a:lnTo>
                        <a:lnTo>
                          <a:pt x="266" y="27"/>
                        </a:lnTo>
                        <a:lnTo>
                          <a:pt x="266" y="54"/>
                        </a:lnTo>
                        <a:lnTo>
                          <a:pt x="159" y="54"/>
                        </a:lnTo>
                        <a:lnTo>
                          <a:pt x="159" y="27"/>
                        </a:lnTo>
                        <a:close/>
                        <a:moveTo>
                          <a:pt x="293" y="27"/>
                        </a:moveTo>
                        <a:lnTo>
                          <a:pt x="293" y="27"/>
                        </a:lnTo>
                        <a:cubicBezTo>
                          <a:pt x="293" y="23"/>
                          <a:pt x="292" y="20"/>
                          <a:pt x="291" y="16"/>
                        </a:cubicBezTo>
                        <a:cubicBezTo>
                          <a:pt x="289" y="13"/>
                          <a:pt x="287" y="10"/>
                          <a:pt x="285" y="8"/>
                        </a:cubicBezTo>
                        <a:cubicBezTo>
                          <a:pt x="283" y="6"/>
                          <a:pt x="280" y="4"/>
                          <a:pt x="277" y="2"/>
                        </a:cubicBezTo>
                        <a:cubicBezTo>
                          <a:pt x="273" y="1"/>
                          <a:pt x="270" y="0"/>
                          <a:pt x="266" y="0"/>
                        </a:cubicBezTo>
                        <a:lnTo>
                          <a:pt x="159" y="0"/>
                        </a:lnTo>
                        <a:cubicBezTo>
                          <a:pt x="156" y="0"/>
                          <a:pt x="152" y="1"/>
                          <a:pt x="149" y="2"/>
                        </a:cubicBezTo>
                        <a:cubicBezTo>
                          <a:pt x="146" y="4"/>
                          <a:pt x="143" y="6"/>
                          <a:pt x="141" y="8"/>
                        </a:cubicBezTo>
                        <a:cubicBezTo>
                          <a:pt x="138" y="10"/>
                          <a:pt x="136" y="13"/>
                          <a:pt x="135" y="16"/>
                        </a:cubicBezTo>
                        <a:cubicBezTo>
                          <a:pt x="134" y="20"/>
                          <a:pt x="133" y="23"/>
                          <a:pt x="133" y="27"/>
                        </a:cubicBezTo>
                        <a:lnTo>
                          <a:pt x="133" y="54"/>
                        </a:lnTo>
                        <a:lnTo>
                          <a:pt x="0" y="54"/>
                        </a:lnTo>
                        <a:lnTo>
                          <a:pt x="0" y="320"/>
                        </a:lnTo>
                        <a:lnTo>
                          <a:pt x="426" y="320"/>
                        </a:lnTo>
                        <a:lnTo>
                          <a:pt x="426" y="54"/>
                        </a:lnTo>
                        <a:lnTo>
                          <a:pt x="293" y="54"/>
                        </a:lnTo>
                        <a:lnTo>
                          <a:pt x="293" y="27"/>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78" name="Rectangle 77">
                    <a:extLst>
                      <a:ext uri="{FF2B5EF4-FFF2-40B4-BE49-F238E27FC236}">
                        <a16:creationId xmlns:a16="http://schemas.microsoft.com/office/drawing/2014/main" id="{AF0086AB-F49F-4644-9BBA-5534D7FA5207}"/>
                      </a:ext>
                    </a:extLst>
                  </p:cNvPr>
                  <p:cNvSpPr/>
                  <p:nvPr/>
                </p:nvSpPr>
                <p:spPr bwMode="auto">
                  <a:xfrm>
                    <a:off x="7262813" y="6153151"/>
                    <a:ext cx="393700" cy="196850"/>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2" tIns="143370" rIns="179212" bIns="143370" numCol="1" spcCol="0" rtlCol="0" fromWordArt="0" anchor="t" anchorCtr="0" forceAA="0" compatLnSpc="1">
                    <a:prstTxWarp prst="textNoShape">
                      <a:avLst/>
                    </a:prstTxWarp>
                    <a:noAutofit/>
                  </a:bodyPr>
                  <a:lstStyle/>
                  <a:p>
                    <a:pPr algn="ctr" defTabSz="913653" fontAlgn="base">
                      <a:lnSpc>
                        <a:spcPct val="90000"/>
                      </a:lnSpc>
                      <a:spcBef>
                        <a:spcPct val="0"/>
                      </a:spcBef>
                      <a:spcAft>
                        <a:spcPct val="0"/>
                      </a:spcAft>
                      <a:defRPr/>
                    </a:pPr>
                    <a:endParaRPr lang="en-US" sz="2352"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9" name="Freeform: Shape 78">
                    <a:extLst>
                      <a:ext uri="{FF2B5EF4-FFF2-40B4-BE49-F238E27FC236}">
                        <a16:creationId xmlns:a16="http://schemas.microsoft.com/office/drawing/2014/main" id="{C54840CE-0758-4A96-AD7B-C9D02F26101C}"/>
                      </a:ext>
                    </a:extLst>
                  </p:cNvPr>
                  <p:cNvSpPr/>
                  <p:nvPr/>
                </p:nvSpPr>
                <p:spPr bwMode="auto">
                  <a:xfrm rot="5400000">
                    <a:off x="7381558" y="6153152"/>
                    <a:ext cx="156211" cy="156210"/>
                  </a:xfrm>
                  <a:custGeom>
                    <a:avLst/>
                    <a:gdLst>
                      <a:gd name="connsiteX0" fmla="*/ 0 w 156211"/>
                      <a:gd name="connsiteY0" fmla="*/ 107633 h 156210"/>
                      <a:gd name="connsiteX1" fmla="*/ 0 w 156211"/>
                      <a:gd name="connsiteY1" fmla="*/ 48578 h 156210"/>
                      <a:gd name="connsiteX2" fmla="*/ 48578 w 156211"/>
                      <a:gd name="connsiteY2" fmla="*/ 48578 h 156210"/>
                      <a:gd name="connsiteX3" fmla="*/ 48578 w 156211"/>
                      <a:gd name="connsiteY3" fmla="*/ 0 h 156210"/>
                      <a:gd name="connsiteX4" fmla="*/ 107633 w 156211"/>
                      <a:gd name="connsiteY4" fmla="*/ 0 h 156210"/>
                      <a:gd name="connsiteX5" fmla="*/ 107633 w 156211"/>
                      <a:gd name="connsiteY5" fmla="*/ 48578 h 156210"/>
                      <a:gd name="connsiteX6" fmla="*/ 156211 w 156211"/>
                      <a:gd name="connsiteY6" fmla="*/ 48578 h 156210"/>
                      <a:gd name="connsiteX7" fmla="*/ 156211 w 156211"/>
                      <a:gd name="connsiteY7" fmla="*/ 107633 h 156210"/>
                      <a:gd name="connsiteX8" fmla="*/ 107633 w 156211"/>
                      <a:gd name="connsiteY8" fmla="*/ 107633 h 156210"/>
                      <a:gd name="connsiteX9" fmla="*/ 107633 w 156211"/>
                      <a:gd name="connsiteY9" fmla="*/ 156210 h 156210"/>
                      <a:gd name="connsiteX10" fmla="*/ 48578 w 156211"/>
                      <a:gd name="connsiteY10" fmla="*/ 156210 h 156210"/>
                      <a:gd name="connsiteX11" fmla="*/ 48578 w 156211"/>
                      <a:gd name="connsiteY11" fmla="*/ 107633 h 1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11" h="156210">
                        <a:moveTo>
                          <a:pt x="0" y="107633"/>
                        </a:moveTo>
                        <a:lnTo>
                          <a:pt x="0" y="48578"/>
                        </a:lnTo>
                        <a:lnTo>
                          <a:pt x="48578" y="48578"/>
                        </a:lnTo>
                        <a:lnTo>
                          <a:pt x="48578" y="0"/>
                        </a:lnTo>
                        <a:lnTo>
                          <a:pt x="107633" y="0"/>
                        </a:lnTo>
                        <a:lnTo>
                          <a:pt x="107633" y="48578"/>
                        </a:lnTo>
                        <a:lnTo>
                          <a:pt x="156211" y="48578"/>
                        </a:lnTo>
                        <a:lnTo>
                          <a:pt x="156211" y="107633"/>
                        </a:lnTo>
                        <a:lnTo>
                          <a:pt x="107633" y="107633"/>
                        </a:lnTo>
                        <a:lnTo>
                          <a:pt x="107633" y="156210"/>
                        </a:lnTo>
                        <a:lnTo>
                          <a:pt x="48578" y="156210"/>
                        </a:lnTo>
                        <a:lnTo>
                          <a:pt x="48578" y="107633"/>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2" tIns="143370" rIns="179212" bIns="143370" numCol="1" spcCol="0" rtlCol="0" fromWordArt="0" anchor="t" anchorCtr="0" forceAA="0" compatLnSpc="1">
                    <a:prstTxWarp prst="textNoShape">
                      <a:avLst/>
                    </a:prstTxWarp>
                    <a:noAutofit/>
                  </a:bodyPr>
                  <a:lstStyle/>
                  <a:p>
                    <a:pPr algn="ctr" defTabSz="913653" fontAlgn="base">
                      <a:lnSpc>
                        <a:spcPct val="90000"/>
                      </a:lnSpc>
                      <a:spcBef>
                        <a:spcPct val="0"/>
                      </a:spcBef>
                      <a:spcAft>
                        <a:spcPct val="0"/>
                      </a:spcAft>
                      <a:defRPr/>
                    </a:pPr>
                    <a:endParaRPr lang="en-US" sz="2352"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grpSp>
      <p:grpSp>
        <p:nvGrpSpPr>
          <p:cNvPr id="200" name="Group 199" descr="Column of text boxes">
            <a:extLst>
              <a:ext uri="{FF2B5EF4-FFF2-40B4-BE49-F238E27FC236}">
                <a16:creationId xmlns:a16="http://schemas.microsoft.com/office/drawing/2014/main" id="{0B25DA3F-B112-4D48-8C85-2D76AF0E8D45}"/>
              </a:ext>
            </a:extLst>
          </p:cNvPr>
          <p:cNvGrpSpPr/>
          <p:nvPr/>
        </p:nvGrpSpPr>
        <p:grpSpPr>
          <a:xfrm>
            <a:off x="9022093" y="449131"/>
            <a:ext cx="2221099" cy="5956124"/>
            <a:chOff x="9534186" y="462917"/>
            <a:chExt cx="2221993" cy="5958520"/>
          </a:xfrm>
        </p:grpSpPr>
        <p:grpSp>
          <p:nvGrpSpPr>
            <p:cNvPr id="191" name="Group 190">
              <a:extLst>
                <a:ext uri="{FF2B5EF4-FFF2-40B4-BE49-F238E27FC236}">
                  <a16:creationId xmlns:a16="http://schemas.microsoft.com/office/drawing/2014/main" id="{CD95B676-5FF5-47B5-9D34-E6CBD3A34B9F}"/>
                </a:ext>
              </a:extLst>
            </p:cNvPr>
            <p:cNvGrpSpPr/>
            <p:nvPr/>
          </p:nvGrpSpPr>
          <p:grpSpPr>
            <a:xfrm>
              <a:off x="9534187" y="4515867"/>
              <a:ext cx="2221992" cy="1905570"/>
              <a:chOff x="9534187" y="4515867"/>
              <a:chExt cx="2221992" cy="1905570"/>
            </a:xfrm>
          </p:grpSpPr>
          <p:grpSp>
            <p:nvGrpSpPr>
              <p:cNvPr id="182" name="Group 181">
                <a:extLst>
                  <a:ext uri="{FF2B5EF4-FFF2-40B4-BE49-F238E27FC236}">
                    <a16:creationId xmlns:a16="http://schemas.microsoft.com/office/drawing/2014/main" id="{CF7F3838-9FC0-4A06-9439-28D540689464}"/>
                  </a:ext>
                </a:extLst>
              </p:cNvPr>
              <p:cNvGrpSpPr/>
              <p:nvPr/>
            </p:nvGrpSpPr>
            <p:grpSpPr>
              <a:xfrm>
                <a:off x="9534187" y="4519485"/>
                <a:ext cx="2221992" cy="1901952"/>
                <a:chOff x="4793636" y="462917"/>
                <a:chExt cx="2221992" cy="1901952"/>
              </a:xfrm>
            </p:grpSpPr>
            <p:sp>
              <p:nvSpPr>
                <p:cNvPr id="183" name="Rectangle 182">
                  <a:extLst>
                    <a:ext uri="{FF2B5EF4-FFF2-40B4-BE49-F238E27FC236}">
                      <a16:creationId xmlns:a16="http://schemas.microsoft.com/office/drawing/2014/main" id="{0DFEA0ED-EF3A-4DB7-AA04-07E0D66BB4BF}"/>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4" name="Freeform: Shape 183">
                  <a:extLst>
                    <a:ext uri="{FF2B5EF4-FFF2-40B4-BE49-F238E27FC236}">
                      <a16:creationId xmlns:a16="http://schemas.microsoft.com/office/drawing/2014/main" id="{593BFBB1-CA44-47E9-AAFC-EBAF9AE33819}"/>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9D87AC97-F75F-4B80-ACCE-DB5E5A78556C}"/>
                  </a:ext>
                </a:extLst>
              </p:cNvPr>
              <p:cNvSpPr/>
              <p:nvPr/>
            </p:nvSpPr>
            <p:spPr bwMode="auto">
              <a:xfrm>
                <a:off x="9534187" y="4515867"/>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ENGINEERING</a:t>
                </a:r>
              </a:p>
              <a:p>
                <a:pPr defTabSz="913775">
                  <a:lnSpc>
                    <a:spcPct val="95000"/>
                  </a:lnSpc>
                  <a:spcAft>
                    <a:spcPts val="800"/>
                  </a:spcAft>
                  <a:defRPr/>
                </a:pPr>
                <a:r>
                  <a:rPr lang="en-US" sz="1176" kern="0" dirty="0">
                    <a:solidFill>
                      <a:schemeClr val="tx1"/>
                    </a:solidFill>
                    <a:latin typeface="Segoe UI"/>
                    <a:cs typeface="Segoe UI"/>
                  </a:rPr>
                  <a:t>Drive innovation and ideation campaigns using Q&amp;A and open communities. </a:t>
                </a:r>
                <a:br>
                  <a:rPr lang="en-US" sz="1176" kern="0" dirty="0">
                    <a:solidFill>
                      <a:schemeClr val="tx1"/>
                    </a:solidFill>
                    <a:latin typeface="Segoe UI"/>
                    <a:cs typeface="Segoe UI"/>
                  </a:rPr>
                </a:br>
                <a:endParaRPr lang="en-US" sz="1176" kern="0" dirty="0">
                  <a:solidFill>
                    <a:schemeClr val="tx1"/>
                  </a:solidFill>
                  <a:latin typeface="Segoe UI"/>
                  <a:cs typeface="Segoe UI"/>
                </a:endParaRPr>
              </a:p>
              <a:p>
                <a:pPr defTabSz="913775">
                  <a:lnSpc>
                    <a:spcPct val="95000"/>
                  </a:lnSpc>
                  <a:spcAft>
                    <a:spcPts val="800"/>
                  </a:spcAft>
                  <a:defRPr/>
                </a:pPr>
                <a:r>
                  <a:rPr lang="en-US" sz="1176" kern="0" dirty="0">
                    <a:solidFill>
                      <a:schemeClr val="tx1"/>
                    </a:solidFill>
                    <a:latin typeface="Segoe UI"/>
                    <a:cs typeface="Segoe UI"/>
                  </a:rPr>
                  <a:t>Build knowledge bases for developers and project teams. </a:t>
                </a:r>
                <a:endParaRPr lang="en-US" sz="1176" dirty="0">
                  <a:solidFill>
                    <a:schemeClr val="tx1"/>
                  </a:solidFill>
                  <a:latin typeface="Segoe UI" panose="020B0502040204020203" pitchFamily="34" charset="0"/>
                  <a:cs typeface="Segoe UI" panose="020B0502040204020203" pitchFamily="34" charset="0"/>
                </a:endParaRPr>
              </a:p>
            </p:txBody>
          </p:sp>
        </p:grpSp>
        <p:grpSp>
          <p:nvGrpSpPr>
            <p:cNvPr id="192" name="Group 191">
              <a:extLst>
                <a:ext uri="{FF2B5EF4-FFF2-40B4-BE49-F238E27FC236}">
                  <a16:creationId xmlns:a16="http://schemas.microsoft.com/office/drawing/2014/main" id="{309CFF93-AEAF-474E-B63B-E406B92D677C}"/>
                </a:ext>
              </a:extLst>
            </p:cNvPr>
            <p:cNvGrpSpPr/>
            <p:nvPr/>
          </p:nvGrpSpPr>
          <p:grpSpPr>
            <a:xfrm>
              <a:off x="9534187" y="2489392"/>
              <a:ext cx="2221992" cy="1905570"/>
              <a:chOff x="9534187" y="2489392"/>
              <a:chExt cx="2221992" cy="1905570"/>
            </a:xfrm>
          </p:grpSpPr>
          <p:grpSp>
            <p:nvGrpSpPr>
              <p:cNvPr id="175" name="Group 174">
                <a:extLst>
                  <a:ext uri="{FF2B5EF4-FFF2-40B4-BE49-F238E27FC236}">
                    <a16:creationId xmlns:a16="http://schemas.microsoft.com/office/drawing/2014/main" id="{94F3CE0E-323B-4338-A2E9-E96AD2DCD8FB}"/>
                  </a:ext>
                </a:extLst>
              </p:cNvPr>
              <p:cNvGrpSpPr/>
              <p:nvPr/>
            </p:nvGrpSpPr>
            <p:grpSpPr>
              <a:xfrm>
                <a:off x="9534187" y="2493010"/>
                <a:ext cx="2221992" cy="1901952"/>
                <a:chOff x="4793636" y="462917"/>
                <a:chExt cx="2221992" cy="1901952"/>
              </a:xfrm>
            </p:grpSpPr>
            <p:sp>
              <p:nvSpPr>
                <p:cNvPr id="176" name="Rectangle 175">
                  <a:extLst>
                    <a:ext uri="{FF2B5EF4-FFF2-40B4-BE49-F238E27FC236}">
                      <a16:creationId xmlns:a16="http://schemas.microsoft.com/office/drawing/2014/main" id="{F391D597-98AF-4580-8169-04A0569C24EC}"/>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7" name="Freeform: Shape 176">
                  <a:extLst>
                    <a:ext uri="{FF2B5EF4-FFF2-40B4-BE49-F238E27FC236}">
                      <a16:creationId xmlns:a16="http://schemas.microsoft.com/office/drawing/2014/main" id="{1261ADB9-BD10-4891-BBDB-96BAC6744AD5}"/>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8" name="Rectangle 7">
                <a:extLst>
                  <a:ext uri="{FF2B5EF4-FFF2-40B4-BE49-F238E27FC236}">
                    <a16:creationId xmlns:a16="http://schemas.microsoft.com/office/drawing/2014/main" id="{85F47D4E-31BC-4E53-B7F0-B21C170EBC80}"/>
                  </a:ext>
                </a:extLst>
              </p:cNvPr>
              <p:cNvSpPr/>
              <p:nvPr/>
            </p:nvSpPr>
            <p:spPr bwMode="auto">
              <a:xfrm>
                <a:off x="9534187" y="2489392"/>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SALES</a:t>
                </a:r>
              </a:p>
              <a:p>
                <a:pPr defTabSz="913775">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Share best practices and competitive insights sharing between </a:t>
                </a:r>
                <a:br>
                  <a:rPr lang="en-US" sz="1176" dirty="0">
                    <a:solidFill>
                      <a:schemeClr val="tx1"/>
                    </a:solidFill>
                    <a:latin typeface="Segoe UI" panose="020B0502040204020203" pitchFamily="34" charset="0"/>
                    <a:cs typeface="Segoe UI" panose="020B0502040204020203" pitchFamily="34" charset="0"/>
                  </a:rPr>
                </a:br>
                <a:r>
                  <a:rPr lang="en-US" sz="1176" dirty="0">
                    <a:solidFill>
                      <a:schemeClr val="tx1"/>
                    </a:solidFill>
                    <a:latin typeface="Segoe UI" panose="020B0502040204020203" pitchFamily="34" charset="0"/>
                    <a:cs typeface="Segoe UI" panose="020B0502040204020203" pitchFamily="34" charset="0"/>
                  </a:rPr>
                  <a:t>employees </a:t>
                </a:r>
              </a:p>
              <a:p>
                <a:pPr defTabSz="913775">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Enable field reps to </a:t>
                </a:r>
                <a:br>
                  <a:rPr lang="en-US" sz="1176" dirty="0">
                    <a:solidFill>
                      <a:schemeClr val="tx1"/>
                    </a:solidFill>
                    <a:latin typeface="Segoe UI" panose="020B0502040204020203" pitchFamily="34" charset="0"/>
                    <a:cs typeface="Segoe UI" panose="020B0502040204020203" pitchFamily="34" charset="0"/>
                  </a:rPr>
                </a:br>
                <a:r>
                  <a:rPr lang="en-US" sz="1176" dirty="0">
                    <a:solidFill>
                      <a:schemeClr val="tx1"/>
                    </a:solidFill>
                    <a:latin typeface="Segoe UI" panose="020B0502040204020203" pitchFamily="34" charset="0"/>
                    <a:cs typeface="Segoe UI" panose="020B0502040204020203" pitchFamily="34" charset="0"/>
                  </a:rPr>
                  <a:t>talk with internal product teams.</a:t>
                </a:r>
              </a:p>
            </p:txBody>
          </p:sp>
        </p:grpSp>
        <p:grpSp>
          <p:nvGrpSpPr>
            <p:cNvPr id="196" name="Group 195">
              <a:extLst>
                <a:ext uri="{FF2B5EF4-FFF2-40B4-BE49-F238E27FC236}">
                  <a16:creationId xmlns:a16="http://schemas.microsoft.com/office/drawing/2014/main" id="{5A923B59-593C-4E1E-8AF0-C327564A1E63}"/>
                </a:ext>
              </a:extLst>
            </p:cNvPr>
            <p:cNvGrpSpPr/>
            <p:nvPr/>
          </p:nvGrpSpPr>
          <p:grpSpPr>
            <a:xfrm>
              <a:off x="9534186" y="462917"/>
              <a:ext cx="2221992" cy="1901952"/>
              <a:chOff x="9534186" y="462917"/>
              <a:chExt cx="2221992" cy="1901952"/>
            </a:xfrm>
          </p:grpSpPr>
          <p:grpSp>
            <p:nvGrpSpPr>
              <p:cNvPr id="166" name="Group 165">
                <a:extLst>
                  <a:ext uri="{FF2B5EF4-FFF2-40B4-BE49-F238E27FC236}">
                    <a16:creationId xmlns:a16="http://schemas.microsoft.com/office/drawing/2014/main" id="{6555B3F0-C54E-49ED-933E-A24D225C6BCC}"/>
                  </a:ext>
                </a:extLst>
              </p:cNvPr>
              <p:cNvGrpSpPr/>
              <p:nvPr/>
            </p:nvGrpSpPr>
            <p:grpSpPr>
              <a:xfrm>
                <a:off x="9534186" y="462917"/>
                <a:ext cx="2221992" cy="1901952"/>
                <a:chOff x="4793636" y="462917"/>
                <a:chExt cx="2221992" cy="1901952"/>
              </a:xfrm>
            </p:grpSpPr>
            <p:sp>
              <p:nvSpPr>
                <p:cNvPr id="167" name="Rectangle 166">
                  <a:extLst>
                    <a:ext uri="{FF2B5EF4-FFF2-40B4-BE49-F238E27FC236}">
                      <a16:creationId xmlns:a16="http://schemas.microsoft.com/office/drawing/2014/main" id="{E6E3AD45-6F55-403F-B3AC-DCF1CBAD8A80}"/>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8" name="Freeform: Shape 167">
                  <a:extLst>
                    <a:ext uri="{FF2B5EF4-FFF2-40B4-BE49-F238E27FC236}">
                      <a16:creationId xmlns:a16="http://schemas.microsoft.com/office/drawing/2014/main" id="{9592F90E-A043-4BD8-8CEC-B2E675907CB4}"/>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1" name="Group 140">
                <a:extLst>
                  <a:ext uri="{FF2B5EF4-FFF2-40B4-BE49-F238E27FC236}">
                    <a16:creationId xmlns:a16="http://schemas.microsoft.com/office/drawing/2014/main" id="{EBCA1710-9EFF-4874-A4E0-B35B00401783}"/>
                  </a:ext>
                </a:extLst>
              </p:cNvPr>
              <p:cNvGrpSpPr/>
              <p:nvPr/>
            </p:nvGrpSpPr>
            <p:grpSpPr>
              <a:xfrm>
                <a:off x="9534186" y="462917"/>
                <a:ext cx="2221992" cy="1871085"/>
                <a:chOff x="9534186" y="462917"/>
                <a:chExt cx="2221992" cy="1871085"/>
              </a:xfrm>
            </p:grpSpPr>
            <p:sp>
              <p:nvSpPr>
                <p:cNvPr id="11" name="Rectangle 10">
                  <a:extLst>
                    <a:ext uri="{FF2B5EF4-FFF2-40B4-BE49-F238E27FC236}">
                      <a16:creationId xmlns:a16="http://schemas.microsoft.com/office/drawing/2014/main" id="{96B0B19B-193C-4646-8CEE-6EABF04E8813}"/>
                    </a:ext>
                  </a:extLst>
                </p:cNvPr>
                <p:cNvSpPr/>
                <p:nvPr/>
              </p:nvSpPr>
              <p:spPr bwMode="auto">
                <a:xfrm>
                  <a:off x="9534186" y="462917"/>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HUMAN RESOURCES</a:t>
                  </a: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Manage onboarding, training and reviews across departments.</a:t>
                  </a:r>
                </a:p>
                <a:p>
                  <a:pPr defTabSz="913302" fontAlgn="base">
                    <a:lnSpc>
                      <a:spcPct val="95000"/>
                    </a:lnSpc>
                    <a:spcAft>
                      <a:spcPts val="800"/>
                    </a:spcAft>
                    <a:defRPr/>
                  </a:pPr>
                  <a:r>
                    <a:rPr lang="en-US" sz="1176" kern="0" dirty="0">
                      <a:solidFill>
                        <a:schemeClr val="tx1"/>
                      </a:solidFill>
                      <a:latin typeface="Segoe UI" panose="020B0502040204020203" pitchFamily="34" charset="0"/>
                      <a:cs typeface="Segoe UI" panose="020B0502040204020203" pitchFamily="34" charset="0"/>
                    </a:rPr>
                    <a:t>Employee advocacy &amp; </a:t>
                  </a:r>
                  <a:br>
                    <a:rPr lang="en-US" sz="1176" kern="0" dirty="0">
                      <a:solidFill>
                        <a:schemeClr val="tx1"/>
                      </a:solidFill>
                      <a:latin typeface="Segoe UI" panose="020B0502040204020203" pitchFamily="34" charset="0"/>
                      <a:cs typeface="Segoe UI" panose="020B0502040204020203" pitchFamily="34" charset="0"/>
                    </a:rPr>
                  </a:br>
                  <a:r>
                    <a:rPr lang="en-US" sz="1176" kern="0" dirty="0">
                      <a:solidFill>
                        <a:schemeClr val="tx1"/>
                      </a:solidFill>
                      <a:latin typeface="Segoe UI" panose="020B0502040204020203" pitchFamily="34" charset="0"/>
                      <a:cs typeface="Segoe UI" panose="020B0502040204020203" pitchFamily="34" charset="0"/>
                    </a:rPr>
                    <a:t>resource communities</a:t>
                  </a:r>
                  <a:endParaRPr lang="en-US" sz="1176" dirty="0">
                    <a:solidFill>
                      <a:schemeClr val="tx1"/>
                    </a:solidFill>
                    <a:latin typeface="Segoe UI" panose="020B0502040204020203" pitchFamily="34" charset="0"/>
                    <a:cs typeface="Segoe UI" panose="020B0502040204020203" pitchFamily="34" charset="0"/>
                  </a:endParaRP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Support flexible workstyles (remote, geo)</a:t>
                  </a:r>
                </a:p>
              </p:txBody>
            </p:sp>
            <p:grpSp>
              <p:nvGrpSpPr>
                <p:cNvPr id="56" name="Group 55">
                  <a:extLst>
                    <a:ext uri="{FF2B5EF4-FFF2-40B4-BE49-F238E27FC236}">
                      <a16:creationId xmlns:a16="http://schemas.microsoft.com/office/drawing/2014/main" id="{A99E2A54-0DF8-4C37-8CA3-1D06854ABC29}"/>
                    </a:ext>
                  </a:extLst>
                </p:cNvPr>
                <p:cNvGrpSpPr/>
                <p:nvPr/>
              </p:nvGrpSpPr>
              <p:grpSpPr>
                <a:xfrm>
                  <a:off x="11452589" y="2156116"/>
                  <a:ext cx="301260" cy="177886"/>
                  <a:chOff x="8239285" y="1454258"/>
                  <a:chExt cx="361812" cy="213641"/>
                </a:xfrm>
              </p:grpSpPr>
              <p:sp>
                <p:nvSpPr>
                  <p:cNvPr id="95" name="Freeform 5">
                    <a:extLst>
                      <a:ext uri="{FF2B5EF4-FFF2-40B4-BE49-F238E27FC236}">
                        <a16:creationId xmlns:a16="http://schemas.microsoft.com/office/drawing/2014/main" id="{BB6B5395-F332-48B0-BC90-2DB61309CBE5}"/>
                      </a:ext>
                    </a:extLst>
                  </p:cNvPr>
                  <p:cNvSpPr>
                    <a:spLocks/>
                  </p:cNvSpPr>
                  <p:nvPr/>
                </p:nvSpPr>
                <p:spPr bwMode="auto">
                  <a:xfrm>
                    <a:off x="8239285" y="1611042"/>
                    <a:ext cx="79254" cy="56857"/>
                  </a:xfrm>
                  <a:custGeom>
                    <a:avLst/>
                    <a:gdLst>
                      <a:gd name="T0" fmla="*/ 0 w 75"/>
                      <a:gd name="T1" fmla="*/ 53 h 53"/>
                      <a:gd name="T2" fmla="*/ 0 w 75"/>
                      <a:gd name="T3" fmla="*/ 53 h 53"/>
                      <a:gd name="T4" fmla="*/ 63 w 75"/>
                      <a:gd name="T5" fmla="*/ 53 h 53"/>
                      <a:gd name="T6" fmla="*/ 63 w 75"/>
                      <a:gd name="T7" fmla="*/ 53 h 53"/>
                      <a:gd name="T8" fmla="*/ 75 w 75"/>
                      <a:gd name="T9" fmla="*/ 4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chemeClr val="tx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96" name="Freeform 6">
                    <a:extLst>
                      <a:ext uri="{FF2B5EF4-FFF2-40B4-BE49-F238E27FC236}">
                        <a16:creationId xmlns:a16="http://schemas.microsoft.com/office/drawing/2014/main" id="{5A26DAE3-EB11-402F-8295-B4D4018E3436}"/>
                      </a:ext>
                    </a:extLst>
                  </p:cNvPr>
                  <p:cNvSpPr>
                    <a:spLocks/>
                  </p:cNvSpPr>
                  <p:nvPr/>
                </p:nvSpPr>
                <p:spPr bwMode="auto">
                  <a:xfrm>
                    <a:off x="8335768" y="1583476"/>
                    <a:ext cx="146448" cy="84423"/>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97" name="Freeform 7">
                    <a:extLst>
                      <a:ext uri="{FF2B5EF4-FFF2-40B4-BE49-F238E27FC236}">
                        <a16:creationId xmlns:a16="http://schemas.microsoft.com/office/drawing/2014/main" id="{21AEF23B-5EF3-4931-825F-3AD4E54764FD}"/>
                      </a:ext>
                    </a:extLst>
                  </p:cNvPr>
                  <p:cNvSpPr>
                    <a:spLocks/>
                  </p:cNvSpPr>
                  <p:nvPr/>
                </p:nvSpPr>
                <p:spPr bwMode="auto">
                  <a:xfrm>
                    <a:off x="8487385" y="1611042"/>
                    <a:ext cx="113712" cy="56857"/>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98" name="Freeform 8">
                    <a:extLst>
                      <a:ext uri="{FF2B5EF4-FFF2-40B4-BE49-F238E27FC236}">
                        <a16:creationId xmlns:a16="http://schemas.microsoft.com/office/drawing/2014/main" id="{0A4A0CD7-0193-4713-987C-2EC897546B99}"/>
                      </a:ext>
                    </a:extLst>
                  </p:cNvPr>
                  <p:cNvSpPr>
                    <a:spLocks/>
                  </p:cNvSpPr>
                  <p:nvPr/>
                </p:nvSpPr>
                <p:spPr bwMode="auto">
                  <a:xfrm>
                    <a:off x="8509782" y="1526620"/>
                    <a:ext cx="70640" cy="70640"/>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99" name="Freeform 9">
                    <a:extLst>
                      <a:ext uri="{FF2B5EF4-FFF2-40B4-BE49-F238E27FC236}">
                        <a16:creationId xmlns:a16="http://schemas.microsoft.com/office/drawing/2014/main" id="{0458A6ED-CD78-4A76-8327-223B0800100E}"/>
                      </a:ext>
                    </a:extLst>
                  </p:cNvPr>
                  <p:cNvSpPr>
                    <a:spLocks/>
                  </p:cNvSpPr>
                  <p:nvPr/>
                </p:nvSpPr>
                <p:spPr bwMode="auto">
                  <a:xfrm>
                    <a:off x="8363335" y="1454258"/>
                    <a:ext cx="113712" cy="11371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100" name="Freeform 10">
                    <a:extLst>
                      <a:ext uri="{FF2B5EF4-FFF2-40B4-BE49-F238E27FC236}">
                        <a16:creationId xmlns:a16="http://schemas.microsoft.com/office/drawing/2014/main" id="{60BB9150-5E6A-4AA3-AC8E-692FE97AF7F6}"/>
                      </a:ext>
                    </a:extLst>
                  </p:cNvPr>
                  <p:cNvSpPr>
                    <a:spLocks/>
                  </p:cNvSpPr>
                  <p:nvPr/>
                </p:nvSpPr>
                <p:spPr bwMode="auto">
                  <a:xfrm>
                    <a:off x="8253068" y="1512837"/>
                    <a:ext cx="86146" cy="84423"/>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grpSp>
        </p:grpSp>
      </p:grpSp>
      <p:grpSp>
        <p:nvGrpSpPr>
          <p:cNvPr id="198" name="Group 197" descr="Column of text boxes">
            <a:extLst>
              <a:ext uri="{FF2B5EF4-FFF2-40B4-BE49-F238E27FC236}">
                <a16:creationId xmlns:a16="http://schemas.microsoft.com/office/drawing/2014/main" id="{A66DCA41-7C40-44CF-933C-AB709C6C65A0}"/>
              </a:ext>
            </a:extLst>
          </p:cNvPr>
          <p:cNvGrpSpPr/>
          <p:nvPr/>
        </p:nvGrpSpPr>
        <p:grpSpPr>
          <a:xfrm>
            <a:off x="4139399" y="450938"/>
            <a:ext cx="2221100" cy="5956124"/>
            <a:chOff x="4793635" y="462917"/>
            <a:chExt cx="2221994" cy="5958520"/>
          </a:xfrm>
        </p:grpSpPr>
        <p:grpSp>
          <p:nvGrpSpPr>
            <p:cNvPr id="189" name="Group 188">
              <a:extLst>
                <a:ext uri="{FF2B5EF4-FFF2-40B4-BE49-F238E27FC236}">
                  <a16:creationId xmlns:a16="http://schemas.microsoft.com/office/drawing/2014/main" id="{10D441B3-C2D9-4B85-A3BE-E135A15EF7AC}"/>
                </a:ext>
              </a:extLst>
            </p:cNvPr>
            <p:cNvGrpSpPr/>
            <p:nvPr/>
          </p:nvGrpSpPr>
          <p:grpSpPr>
            <a:xfrm>
              <a:off x="4793637" y="4515867"/>
              <a:ext cx="2221992" cy="1905570"/>
              <a:chOff x="4793637" y="4515867"/>
              <a:chExt cx="2221992" cy="1905570"/>
            </a:xfrm>
          </p:grpSpPr>
          <p:grpSp>
            <p:nvGrpSpPr>
              <p:cNvPr id="180" name="Group 179">
                <a:extLst>
                  <a:ext uri="{FF2B5EF4-FFF2-40B4-BE49-F238E27FC236}">
                    <a16:creationId xmlns:a16="http://schemas.microsoft.com/office/drawing/2014/main" id="{E089FC20-D8B2-4FF5-A410-CB67685E3B4B}"/>
                  </a:ext>
                </a:extLst>
              </p:cNvPr>
              <p:cNvGrpSpPr/>
              <p:nvPr/>
            </p:nvGrpSpPr>
            <p:grpSpPr>
              <a:xfrm>
                <a:off x="4793637" y="4519485"/>
                <a:ext cx="2221992" cy="1901952"/>
                <a:chOff x="4793636" y="462917"/>
                <a:chExt cx="2221992" cy="1901952"/>
              </a:xfrm>
            </p:grpSpPr>
            <p:sp>
              <p:nvSpPr>
                <p:cNvPr id="187" name="Rectangle 186">
                  <a:extLst>
                    <a:ext uri="{FF2B5EF4-FFF2-40B4-BE49-F238E27FC236}">
                      <a16:creationId xmlns:a16="http://schemas.microsoft.com/office/drawing/2014/main" id="{FA1210A6-20B6-48F8-B8ED-E63207545C7D}"/>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8" name="Freeform: Shape 187">
                  <a:extLst>
                    <a:ext uri="{FF2B5EF4-FFF2-40B4-BE49-F238E27FC236}">
                      <a16:creationId xmlns:a16="http://schemas.microsoft.com/office/drawing/2014/main" id="{DDC3DC07-212E-4910-BBB6-909C84DEB324}"/>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5" name="Group 144">
                <a:extLst>
                  <a:ext uri="{FF2B5EF4-FFF2-40B4-BE49-F238E27FC236}">
                    <a16:creationId xmlns:a16="http://schemas.microsoft.com/office/drawing/2014/main" id="{6DC85051-A7C3-4B65-8FC4-62E4486BDC40}"/>
                  </a:ext>
                </a:extLst>
              </p:cNvPr>
              <p:cNvGrpSpPr/>
              <p:nvPr/>
            </p:nvGrpSpPr>
            <p:grpSpPr>
              <a:xfrm>
                <a:off x="4793637" y="4515867"/>
                <a:ext cx="2221992" cy="1905570"/>
                <a:chOff x="4793637" y="4515867"/>
                <a:chExt cx="2221992" cy="1905570"/>
              </a:xfrm>
            </p:grpSpPr>
            <p:sp>
              <p:nvSpPr>
                <p:cNvPr id="4" name="Rectangle 3">
                  <a:extLst>
                    <a:ext uri="{FF2B5EF4-FFF2-40B4-BE49-F238E27FC236}">
                      <a16:creationId xmlns:a16="http://schemas.microsoft.com/office/drawing/2014/main" id="{5954A97F-9E93-4C7E-AF79-C3899B9B2F2A}"/>
                    </a:ext>
                  </a:extLst>
                </p:cNvPr>
                <p:cNvSpPr/>
                <p:nvPr/>
              </p:nvSpPr>
              <p:spPr bwMode="auto">
                <a:xfrm>
                  <a:off x="4793637" y="4515867"/>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FIRSTLINE WORKERS </a:t>
                  </a: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Keep your Firstline workforce informed, included, and engaged.</a:t>
                  </a:r>
                </a:p>
                <a:p>
                  <a:pPr defTabSz="913302" fontAlgn="base">
                    <a:lnSpc>
                      <a:spcPct val="95000"/>
                    </a:lnSpc>
                    <a:spcAft>
                      <a:spcPts val="800"/>
                    </a:spcAft>
                    <a:defRPr/>
                  </a:pPr>
                  <a:br>
                    <a:rPr lang="en-US" sz="1176" dirty="0">
                      <a:solidFill>
                        <a:schemeClr val="tx1"/>
                      </a:solidFill>
                      <a:latin typeface="Segoe UI" panose="020B0502040204020203" pitchFamily="34" charset="0"/>
                      <a:cs typeface="Segoe UI" panose="020B0502040204020203" pitchFamily="34" charset="0"/>
                    </a:rPr>
                  </a:br>
                  <a:r>
                    <a:rPr lang="en-US" sz="1176" dirty="0">
                      <a:solidFill>
                        <a:schemeClr val="tx1"/>
                      </a:solidFill>
                      <a:latin typeface="Segoe UI" panose="020B0502040204020203" pitchFamily="34" charset="0"/>
                      <a:cs typeface="Segoe UI" panose="020B0502040204020203" pitchFamily="34" charset="0"/>
                    </a:rPr>
                    <a:t>Provide an opportunity for feedback and knowledge sharing front the field.</a:t>
                  </a:r>
                </a:p>
              </p:txBody>
            </p:sp>
            <p:grpSp>
              <p:nvGrpSpPr>
                <p:cNvPr id="36" name="Group 35">
                  <a:extLst>
                    <a:ext uri="{FF2B5EF4-FFF2-40B4-BE49-F238E27FC236}">
                      <a16:creationId xmlns:a16="http://schemas.microsoft.com/office/drawing/2014/main" id="{8DC53E77-A76B-4E00-B7D7-DBE5240B2744}"/>
                    </a:ext>
                  </a:extLst>
                </p:cNvPr>
                <p:cNvGrpSpPr/>
                <p:nvPr/>
              </p:nvGrpSpPr>
              <p:grpSpPr>
                <a:xfrm>
                  <a:off x="6757298" y="6148919"/>
                  <a:ext cx="256002" cy="272518"/>
                  <a:chOff x="3556000" y="6024563"/>
                  <a:chExt cx="393700" cy="419101"/>
                </a:xfrm>
              </p:grpSpPr>
              <p:sp>
                <p:nvSpPr>
                  <p:cNvPr id="37" name="Freeform 19">
                    <a:extLst>
                      <a:ext uri="{FF2B5EF4-FFF2-40B4-BE49-F238E27FC236}">
                        <a16:creationId xmlns:a16="http://schemas.microsoft.com/office/drawing/2014/main" id="{731719AB-90DE-49A2-B908-CEA86C93D0F1}"/>
                      </a:ext>
                    </a:extLst>
                  </p:cNvPr>
                  <p:cNvSpPr>
                    <a:spLocks/>
                  </p:cNvSpPr>
                  <p:nvPr/>
                </p:nvSpPr>
                <p:spPr bwMode="auto">
                  <a:xfrm>
                    <a:off x="3792538" y="6207126"/>
                    <a:ext cx="115888" cy="103188"/>
                  </a:xfrm>
                  <a:custGeom>
                    <a:avLst/>
                    <a:gdLst>
                      <a:gd name="T0" fmla="*/ 117 w 117"/>
                      <a:gd name="T1" fmla="*/ 105 h 105"/>
                      <a:gd name="T2" fmla="*/ 117 w 117"/>
                      <a:gd name="T3" fmla="*/ 105 h 105"/>
                      <a:gd name="T4" fmla="*/ 82 w 117"/>
                      <a:gd name="T5" fmla="*/ 0 h 105"/>
                      <a:gd name="T6" fmla="*/ 1 w 117"/>
                      <a:gd name="T7" fmla="*/ 0 h 105"/>
                      <a:gd name="T8" fmla="*/ 0 w 117"/>
                      <a:gd name="T9" fmla="*/ 105 h 105"/>
                      <a:gd name="T10" fmla="*/ 117 w 117"/>
                      <a:gd name="T11" fmla="*/ 105 h 105"/>
                    </a:gdLst>
                    <a:ahLst/>
                    <a:cxnLst>
                      <a:cxn ang="0">
                        <a:pos x="T0" y="T1"/>
                      </a:cxn>
                      <a:cxn ang="0">
                        <a:pos x="T2" y="T3"/>
                      </a:cxn>
                      <a:cxn ang="0">
                        <a:pos x="T4" y="T5"/>
                      </a:cxn>
                      <a:cxn ang="0">
                        <a:pos x="T6" y="T7"/>
                      </a:cxn>
                      <a:cxn ang="0">
                        <a:pos x="T8" y="T9"/>
                      </a:cxn>
                      <a:cxn ang="0">
                        <a:pos x="T10" y="T11"/>
                      </a:cxn>
                    </a:cxnLst>
                    <a:rect l="0" t="0" r="r" b="b"/>
                    <a:pathLst>
                      <a:path w="117" h="105">
                        <a:moveTo>
                          <a:pt x="117" y="105"/>
                        </a:moveTo>
                        <a:lnTo>
                          <a:pt x="117" y="105"/>
                        </a:lnTo>
                        <a:lnTo>
                          <a:pt x="82" y="0"/>
                        </a:lnTo>
                        <a:lnTo>
                          <a:pt x="1" y="0"/>
                        </a:lnTo>
                        <a:lnTo>
                          <a:pt x="0" y="105"/>
                        </a:lnTo>
                        <a:lnTo>
                          <a:pt x="117" y="105"/>
                        </a:lnTo>
                        <a:close/>
                      </a:path>
                    </a:pathLst>
                  </a:custGeom>
                  <a:solidFill>
                    <a:srgbClr val="D1D1D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38" name="Freeform 20">
                    <a:extLst>
                      <a:ext uri="{FF2B5EF4-FFF2-40B4-BE49-F238E27FC236}">
                        <a16:creationId xmlns:a16="http://schemas.microsoft.com/office/drawing/2014/main" id="{4DAF7314-6BBD-4F36-AF10-A9337579CD2E}"/>
                      </a:ext>
                    </a:extLst>
                  </p:cNvPr>
                  <p:cNvSpPr>
                    <a:spLocks/>
                  </p:cNvSpPr>
                  <p:nvPr/>
                </p:nvSpPr>
                <p:spPr bwMode="auto">
                  <a:xfrm>
                    <a:off x="3602038" y="6207126"/>
                    <a:ext cx="112713" cy="103188"/>
                  </a:xfrm>
                  <a:custGeom>
                    <a:avLst/>
                    <a:gdLst>
                      <a:gd name="T0" fmla="*/ 114 w 114"/>
                      <a:gd name="T1" fmla="*/ 0 h 105"/>
                      <a:gd name="T2" fmla="*/ 114 w 114"/>
                      <a:gd name="T3" fmla="*/ 0 h 105"/>
                      <a:gd name="T4" fmla="*/ 35 w 114"/>
                      <a:gd name="T5" fmla="*/ 0 h 105"/>
                      <a:gd name="T6" fmla="*/ 0 w 114"/>
                      <a:gd name="T7" fmla="*/ 105 h 105"/>
                      <a:gd name="T8" fmla="*/ 113 w 114"/>
                      <a:gd name="T9" fmla="*/ 105 h 105"/>
                      <a:gd name="T10" fmla="*/ 114 w 114"/>
                      <a:gd name="T11" fmla="*/ 0 h 105"/>
                    </a:gdLst>
                    <a:ahLst/>
                    <a:cxnLst>
                      <a:cxn ang="0">
                        <a:pos x="T0" y="T1"/>
                      </a:cxn>
                      <a:cxn ang="0">
                        <a:pos x="T2" y="T3"/>
                      </a:cxn>
                      <a:cxn ang="0">
                        <a:pos x="T4" y="T5"/>
                      </a:cxn>
                      <a:cxn ang="0">
                        <a:pos x="T6" y="T7"/>
                      </a:cxn>
                      <a:cxn ang="0">
                        <a:pos x="T8" y="T9"/>
                      </a:cxn>
                      <a:cxn ang="0">
                        <a:pos x="T10" y="T11"/>
                      </a:cxn>
                    </a:cxnLst>
                    <a:rect l="0" t="0" r="r" b="b"/>
                    <a:pathLst>
                      <a:path w="114" h="105">
                        <a:moveTo>
                          <a:pt x="114" y="0"/>
                        </a:moveTo>
                        <a:lnTo>
                          <a:pt x="114" y="0"/>
                        </a:lnTo>
                        <a:lnTo>
                          <a:pt x="35" y="0"/>
                        </a:lnTo>
                        <a:lnTo>
                          <a:pt x="0" y="105"/>
                        </a:lnTo>
                        <a:lnTo>
                          <a:pt x="113" y="105"/>
                        </a:lnTo>
                        <a:lnTo>
                          <a:pt x="114" y="0"/>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39" name="Freeform 21">
                    <a:extLst>
                      <a:ext uri="{FF2B5EF4-FFF2-40B4-BE49-F238E27FC236}">
                        <a16:creationId xmlns:a16="http://schemas.microsoft.com/office/drawing/2014/main" id="{C9C46200-2C95-4EA8-9EF1-223AE7364B3A}"/>
                      </a:ext>
                    </a:extLst>
                  </p:cNvPr>
                  <p:cNvSpPr>
                    <a:spLocks/>
                  </p:cNvSpPr>
                  <p:nvPr/>
                </p:nvSpPr>
                <p:spPr bwMode="auto">
                  <a:xfrm>
                    <a:off x="3556000" y="6337301"/>
                    <a:ext cx="393700" cy="106363"/>
                  </a:xfrm>
                  <a:custGeom>
                    <a:avLst/>
                    <a:gdLst>
                      <a:gd name="T0" fmla="*/ 400 w 400"/>
                      <a:gd name="T1" fmla="*/ 108 h 108"/>
                      <a:gd name="T2" fmla="*/ 400 w 400"/>
                      <a:gd name="T3" fmla="*/ 108 h 108"/>
                      <a:gd name="T4" fmla="*/ 364 w 400"/>
                      <a:gd name="T5" fmla="*/ 0 h 108"/>
                      <a:gd name="T6" fmla="*/ 238 w 400"/>
                      <a:gd name="T7" fmla="*/ 0 h 108"/>
                      <a:gd name="T8" fmla="*/ 238 w 400"/>
                      <a:gd name="T9" fmla="*/ 0 h 108"/>
                      <a:gd name="T10" fmla="*/ 197 w 400"/>
                      <a:gd name="T11" fmla="*/ 40 h 108"/>
                      <a:gd name="T12" fmla="*/ 169 w 400"/>
                      <a:gd name="T13" fmla="*/ 28 h 108"/>
                      <a:gd name="T14" fmla="*/ 158 w 400"/>
                      <a:gd name="T15" fmla="*/ 0 h 108"/>
                      <a:gd name="T16" fmla="*/ 36 w 400"/>
                      <a:gd name="T17" fmla="*/ 0 h 108"/>
                      <a:gd name="T18" fmla="*/ 0 w 400"/>
                      <a:gd name="T19" fmla="*/ 108 h 108"/>
                      <a:gd name="T20" fmla="*/ 400 w 400"/>
                      <a:gd name="T2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108">
                        <a:moveTo>
                          <a:pt x="400" y="108"/>
                        </a:moveTo>
                        <a:lnTo>
                          <a:pt x="400" y="108"/>
                        </a:lnTo>
                        <a:lnTo>
                          <a:pt x="364" y="0"/>
                        </a:lnTo>
                        <a:lnTo>
                          <a:pt x="238" y="0"/>
                        </a:lnTo>
                        <a:lnTo>
                          <a:pt x="238" y="0"/>
                        </a:lnTo>
                        <a:cubicBezTo>
                          <a:pt x="237" y="22"/>
                          <a:pt x="219" y="40"/>
                          <a:pt x="197" y="40"/>
                        </a:cubicBezTo>
                        <a:cubicBezTo>
                          <a:pt x="186" y="40"/>
                          <a:pt x="176" y="35"/>
                          <a:pt x="169" y="28"/>
                        </a:cubicBezTo>
                        <a:cubicBezTo>
                          <a:pt x="162" y="20"/>
                          <a:pt x="158" y="10"/>
                          <a:pt x="158" y="0"/>
                        </a:cubicBezTo>
                        <a:lnTo>
                          <a:pt x="36" y="0"/>
                        </a:lnTo>
                        <a:lnTo>
                          <a:pt x="0" y="108"/>
                        </a:lnTo>
                        <a:lnTo>
                          <a:pt x="400" y="108"/>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40" name="Freeform 22">
                    <a:extLst>
                      <a:ext uri="{FF2B5EF4-FFF2-40B4-BE49-F238E27FC236}">
                        <a16:creationId xmlns:a16="http://schemas.microsoft.com/office/drawing/2014/main" id="{FF3B2489-0A44-4201-9040-0AE2E5C61FE0}"/>
                      </a:ext>
                    </a:extLst>
                  </p:cNvPr>
                  <p:cNvSpPr>
                    <a:spLocks/>
                  </p:cNvSpPr>
                  <p:nvPr/>
                </p:nvSpPr>
                <p:spPr bwMode="auto">
                  <a:xfrm>
                    <a:off x="3740150" y="6140451"/>
                    <a:ext cx="25400" cy="209550"/>
                  </a:xfrm>
                  <a:custGeom>
                    <a:avLst/>
                    <a:gdLst>
                      <a:gd name="T0" fmla="*/ 14 w 27"/>
                      <a:gd name="T1" fmla="*/ 212 h 212"/>
                      <a:gd name="T2" fmla="*/ 14 w 27"/>
                      <a:gd name="T3" fmla="*/ 212 h 212"/>
                      <a:gd name="T4" fmla="*/ 0 w 27"/>
                      <a:gd name="T5" fmla="*/ 199 h 212"/>
                      <a:gd name="T6" fmla="*/ 0 w 27"/>
                      <a:gd name="T7" fmla="*/ 13 h 212"/>
                      <a:gd name="T8" fmla="*/ 14 w 27"/>
                      <a:gd name="T9" fmla="*/ 0 h 212"/>
                      <a:gd name="T10" fmla="*/ 27 w 27"/>
                      <a:gd name="T11" fmla="*/ 13 h 212"/>
                      <a:gd name="T12" fmla="*/ 27 w 27"/>
                      <a:gd name="T13" fmla="*/ 199 h 212"/>
                      <a:gd name="T14" fmla="*/ 14 w 27"/>
                      <a:gd name="T15" fmla="*/ 212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2">
                        <a:moveTo>
                          <a:pt x="14" y="212"/>
                        </a:moveTo>
                        <a:lnTo>
                          <a:pt x="14" y="212"/>
                        </a:lnTo>
                        <a:cubicBezTo>
                          <a:pt x="6" y="212"/>
                          <a:pt x="0" y="206"/>
                          <a:pt x="0" y="199"/>
                        </a:cubicBezTo>
                        <a:lnTo>
                          <a:pt x="0" y="13"/>
                        </a:lnTo>
                        <a:cubicBezTo>
                          <a:pt x="0" y="6"/>
                          <a:pt x="6" y="0"/>
                          <a:pt x="14" y="0"/>
                        </a:cubicBezTo>
                        <a:cubicBezTo>
                          <a:pt x="21" y="0"/>
                          <a:pt x="27" y="6"/>
                          <a:pt x="27" y="13"/>
                        </a:cubicBezTo>
                        <a:lnTo>
                          <a:pt x="27" y="199"/>
                        </a:lnTo>
                        <a:cubicBezTo>
                          <a:pt x="27" y="206"/>
                          <a:pt x="21" y="212"/>
                          <a:pt x="14" y="212"/>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41" name="Freeform 23">
                    <a:extLst>
                      <a:ext uri="{FF2B5EF4-FFF2-40B4-BE49-F238E27FC236}">
                        <a16:creationId xmlns:a16="http://schemas.microsoft.com/office/drawing/2014/main" id="{9F0E61F5-2DF8-4AFE-8388-1A7E897FE7B1}"/>
                      </a:ext>
                    </a:extLst>
                  </p:cNvPr>
                  <p:cNvSpPr>
                    <a:spLocks/>
                  </p:cNvSpPr>
                  <p:nvPr/>
                </p:nvSpPr>
                <p:spPr bwMode="auto">
                  <a:xfrm>
                    <a:off x="3687763" y="6024563"/>
                    <a:ext cx="131763" cy="128588"/>
                  </a:xfrm>
                  <a:prstGeom prst="ellipse">
                    <a:avLst/>
                  </a:pr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grpSp>
        </p:grpSp>
        <p:grpSp>
          <p:nvGrpSpPr>
            <p:cNvPr id="194" name="Group 193">
              <a:extLst>
                <a:ext uri="{FF2B5EF4-FFF2-40B4-BE49-F238E27FC236}">
                  <a16:creationId xmlns:a16="http://schemas.microsoft.com/office/drawing/2014/main" id="{7A30EB18-A5B1-4693-9438-AEA779D3735F}"/>
                </a:ext>
              </a:extLst>
            </p:cNvPr>
            <p:cNvGrpSpPr/>
            <p:nvPr/>
          </p:nvGrpSpPr>
          <p:grpSpPr>
            <a:xfrm>
              <a:off x="4793635" y="462917"/>
              <a:ext cx="2221993" cy="1901952"/>
              <a:chOff x="4793635" y="462917"/>
              <a:chExt cx="2221993" cy="1901952"/>
            </a:xfrm>
          </p:grpSpPr>
          <p:grpSp>
            <p:nvGrpSpPr>
              <p:cNvPr id="162" name="Group 161">
                <a:extLst>
                  <a:ext uri="{FF2B5EF4-FFF2-40B4-BE49-F238E27FC236}">
                    <a16:creationId xmlns:a16="http://schemas.microsoft.com/office/drawing/2014/main" id="{3A941B9B-A652-406A-85E8-9287B77C632C}"/>
                  </a:ext>
                </a:extLst>
              </p:cNvPr>
              <p:cNvGrpSpPr/>
              <p:nvPr/>
            </p:nvGrpSpPr>
            <p:grpSpPr>
              <a:xfrm>
                <a:off x="4793635" y="462917"/>
                <a:ext cx="2221993" cy="1901952"/>
                <a:chOff x="4793635" y="462917"/>
                <a:chExt cx="2221993" cy="1901952"/>
              </a:xfrm>
            </p:grpSpPr>
            <p:sp>
              <p:nvSpPr>
                <p:cNvPr id="149" name="Rectangle 148">
                  <a:extLst>
                    <a:ext uri="{FF2B5EF4-FFF2-40B4-BE49-F238E27FC236}">
                      <a16:creationId xmlns:a16="http://schemas.microsoft.com/office/drawing/2014/main" id="{1CD94C52-E686-48E2-91B3-8BC3C2E7EA95}"/>
                    </a:ext>
                  </a:extLst>
                </p:cNvPr>
                <p:cNvSpPr/>
                <p:nvPr/>
              </p:nvSpPr>
              <p:spPr bwMode="auto">
                <a:xfrm>
                  <a:off x="4793635"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7" name="Freeform: Shape 156">
                  <a:extLst>
                    <a:ext uri="{FF2B5EF4-FFF2-40B4-BE49-F238E27FC236}">
                      <a16:creationId xmlns:a16="http://schemas.microsoft.com/office/drawing/2014/main" id="{9BB41F49-0380-4FFB-BB49-043B6094F6E7}"/>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39" name="Group 138">
                <a:extLst>
                  <a:ext uri="{FF2B5EF4-FFF2-40B4-BE49-F238E27FC236}">
                    <a16:creationId xmlns:a16="http://schemas.microsoft.com/office/drawing/2014/main" id="{465191AE-889C-4C15-9C81-27DBC275F5FA}"/>
                  </a:ext>
                </a:extLst>
              </p:cNvPr>
              <p:cNvGrpSpPr/>
              <p:nvPr/>
            </p:nvGrpSpPr>
            <p:grpSpPr>
              <a:xfrm>
                <a:off x="4793636" y="462917"/>
                <a:ext cx="2221992" cy="1873080"/>
                <a:chOff x="4793637" y="462917"/>
                <a:chExt cx="2221992" cy="1873080"/>
              </a:xfrm>
            </p:grpSpPr>
            <p:sp>
              <p:nvSpPr>
                <p:cNvPr id="3" name="Rectangle 2">
                  <a:extLst>
                    <a:ext uri="{FF2B5EF4-FFF2-40B4-BE49-F238E27FC236}">
                      <a16:creationId xmlns:a16="http://schemas.microsoft.com/office/drawing/2014/main" id="{07648D2E-A834-4BCD-B261-2D0B3F5F2101}"/>
                    </a:ext>
                  </a:extLst>
                </p:cNvPr>
                <p:cNvSpPr/>
                <p:nvPr/>
              </p:nvSpPr>
              <p:spPr bwMode="auto">
                <a:xfrm>
                  <a:off x="4793637" y="462917"/>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COMMUNICATIONS </a:t>
                  </a: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Modernize communications with announcements, polls, video, and Q&amp;A. </a:t>
                  </a:r>
                  <a:br>
                    <a:rPr lang="en-US" sz="1176" dirty="0">
                      <a:solidFill>
                        <a:schemeClr val="tx1"/>
                      </a:solidFill>
                      <a:latin typeface="Segoe UI" panose="020B0502040204020203" pitchFamily="34" charset="0"/>
                      <a:cs typeface="Segoe UI" panose="020B0502040204020203" pitchFamily="34" charset="0"/>
                    </a:rPr>
                  </a:br>
                  <a:endParaRPr lang="en-US" sz="1176" dirty="0">
                    <a:solidFill>
                      <a:schemeClr val="tx1"/>
                    </a:solidFill>
                    <a:latin typeface="Segoe UI" panose="020B0502040204020203" pitchFamily="34" charset="0"/>
                    <a:cs typeface="Segoe UI" panose="020B0502040204020203" pitchFamily="34" charset="0"/>
                  </a:endParaRP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Reach broad and targeted audiences with critical info across web and mobile. </a:t>
                  </a:r>
                </a:p>
              </p:txBody>
            </p:sp>
            <p:grpSp>
              <p:nvGrpSpPr>
                <p:cNvPr id="26" name="Group 25">
                  <a:extLst>
                    <a:ext uri="{FF2B5EF4-FFF2-40B4-BE49-F238E27FC236}">
                      <a16:creationId xmlns:a16="http://schemas.microsoft.com/office/drawing/2014/main" id="{BEE4B70E-DA9A-4177-8215-E0C03EE82B55}"/>
                    </a:ext>
                  </a:extLst>
                </p:cNvPr>
                <p:cNvGrpSpPr/>
                <p:nvPr/>
              </p:nvGrpSpPr>
              <p:grpSpPr>
                <a:xfrm>
                  <a:off x="6696044" y="2154121"/>
                  <a:ext cx="317256" cy="181876"/>
                  <a:chOff x="3594100" y="2063751"/>
                  <a:chExt cx="368301" cy="211137"/>
                </a:xfrm>
              </p:grpSpPr>
              <p:sp>
                <p:nvSpPr>
                  <p:cNvPr id="27" name="Freeform 5">
                    <a:extLst>
                      <a:ext uri="{FF2B5EF4-FFF2-40B4-BE49-F238E27FC236}">
                        <a16:creationId xmlns:a16="http://schemas.microsoft.com/office/drawing/2014/main" id="{30C476B6-7EA3-4D1F-85C9-57E569A10EE6}"/>
                      </a:ext>
                    </a:extLst>
                  </p:cNvPr>
                  <p:cNvSpPr>
                    <a:spLocks/>
                  </p:cNvSpPr>
                  <p:nvPr/>
                </p:nvSpPr>
                <p:spPr bwMode="auto">
                  <a:xfrm>
                    <a:off x="3700463" y="2227263"/>
                    <a:ext cx="77788" cy="47625"/>
                  </a:xfrm>
                  <a:custGeom>
                    <a:avLst/>
                    <a:gdLst>
                      <a:gd name="T0" fmla="*/ 11 w 79"/>
                      <a:gd name="T1" fmla="*/ 36 h 48"/>
                      <a:gd name="T2" fmla="*/ 11 w 79"/>
                      <a:gd name="T3" fmla="*/ 36 h 48"/>
                      <a:gd name="T4" fmla="*/ 24 w 79"/>
                      <a:gd name="T5" fmla="*/ 45 h 48"/>
                      <a:gd name="T6" fmla="*/ 40 w 79"/>
                      <a:gd name="T7" fmla="*/ 48 h 48"/>
                      <a:gd name="T8" fmla="*/ 54 w 79"/>
                      <a:gd name="T9" fmla="*/ 45 h 48"/>
                      <a:gd name="T10" fmla="*/ 66 w 79"/>
                      <a:gd name="T11" fmla="*/ 38 h 48"/>
                      <a:gd name="T12" fmla="*/ 74 w 79"/>
                      <a:gd name="T13" fmla="*/ 28 h 48"/>
                      <a:gd name="T14" fmla="*/ 79 w 79"/>
                      <a:gd name="T15" fmla="*/ 14 h 48"/>
                      <a:gd name="T16" fmla="*/ 0 w 79"/>
                      <a:gd name="T17" fmla="*/ 0 h 48"/>
                      <a:gd name="T18" fmla="*/ 0 w 79"/>
                      <a:gd name="T19" fmla="*/ 8 h 48"/>
                      <a:gd name="T20" fmla="*/ 3 w 79"/>
                      <a:gd name="T21" fmla="*/ 23 h 48"/>
                      <a:gd name="T22" fmla="*/ 11 w 79"/>
                      <a:gd name="T23"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48">
                        <a:moveTo>
                          <a:pt x="11" y="36"/>
                        </a:moveTo>
                        <a:lnTo>
                          <a:pt x="11" y="36"/>
                        </a:lnTo>
                        <a:cubicBezTo>
                          <a:pt x="15" y="40"/>
                          <a:pt x="19" y="43"/>
                          <a:pt x="24" y="45"/>
                        </a:cubicBezTo>
                        <a:cubicBezTo>
                          <a:pt x="29" y="47"/>
                          <a:pt x="34" y="48"/>
                          <a:pt x="40" y="48"/>
                        </a:cubicBezTo>
                        <a:cubicBezTo>
                          <a:pt x="45" y="48"/>
                          <a:pt x="49" y="47"/>
                          <a:pt x="54" y="45"/>
                        </a:cubicBezTo>
                        <a:cubicBezTo>
                          <a:pt x="58" y="44"/>
                          <a:pt x="62" y="41"/>
                          <a:pt x="66" y="38"/>
                        </a:cubicBezTo>
                        <a:cubicBezTo>
                          <a:pt x="69" y="35"/>
                          <a:pt x="72" y="32"/>
                          <a:pt x="74" y="28"/>
                        </a:cubicBezTo>
                        <a:cubicBezTo>
                          <a:pt x="77" y="24"/>
                          <a:pt x="78" y="19"/>
                          <a:pt x="79" y="14"/>
                        </a:cubicBezTo>
                        <a:lnTo>
                          <a:pt x="0" y="0"/>
                        </a:lnTo>
                        <a:cubicBezTo>
                          <a:pt x="0" y="3"/>
                          <a:pt x="0" y="5"/>
                          <a:pt x="0" y="8"/>
                        </a:cubicBezTo>
                        <a:cubicBezTo>
                          <a:pt x="0" y="13"/>
                          <a:pt x="1" y="18"/>
                          <a:pt x="3" y="23"/>
                        </a:cubicBezTo>
                        <a:cubicBezTo>
                          <a:pt x="5" y="28"/>
                          <a:pt x="8" y="32"/>
                          <a:pt x="11" y="36"/>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28" name="Freeform 6">
                    <a:extLst>
                      <a:ext uri="{FF2B5EF4-FFF2-40B4-BE49-F238E27FC236}">
                        <a16:creationId xmlns:a16="http://schemas.microsoft.com/office/drawing/2014/main" id="{18B68194-FEF6-4EF2-B6AD-2457FB4DADC5}"/>
                      </a:ext>
                    </a:extLst>
                  </p:cNvPr>
                  <p:cNvSpPr>
                    <a:spLocks/>
                  </p:cNvSpPr>
                  <p:nvPr/>
                </p:nvSpPr>
                <p:spPr bwMode="auto">
                  <a:xfrm>
                    <a:off x="3594100" y="2074863"/>
                    <a:ext cx="312738" cy="163513"/>
                  </a:xfrm>
                  <a:custGeom>
                    <a:avLst/>
                    <a:gdLst>
                      <a:gd name="T0" fmla="*/ 317 w 317"/>
                      <a:gd name="T1" fmla="*/ 166 h 166"/>
                      <a:gd name="T2" fmla="*/ 317 w 317"/>
                      <a:gd name="T3" fmla="*/ 166 h 166"/>
                      <a:gd name="T4" fmla="*/ 317 w 317"/>
                      <a:gd name="T5" fmla="*/ 0 h 166"/>
                      <a:gd name="T6" fmla="*/ 0 w 317"/>
                      <a:gd name="T7" fmla="*/ 56 h 166"/>
                      <a:gd name="T8" fmla="*/ 0 w 317"/>
                      <a:gd name="T9" fmla="*/ 109 h 166"/>
                      <a:gd name="T10" fmla="*/ 2 w 317"/>
                      <a:gd name="T11" fmla="*/ 110 h 166"/>
                      <a:gd name="T12" fmla="*/ 317 w 317"/>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317" h="166">
                        <a:moveTo>
                          <a:pt x="317" y="166"/>
                        </a:moveTo>
                        <a:lnTo>
                          <a:pt x="317" y="166"/>
                        </a:lnTo>
                        <a:lnTo>
                          <a:pt x="317" y="0"/>
                        </a:lnTo>
                        <a:lnTo>
                          <a:pt x="0" y="56"/>
                        </a:lnTo>
                        <a:lnTo>
                          <a:pt x="0" y="109"/>
                        </a:lnTo>
                        <a:cubicBezTo>
                          <a:pt x="1" y="109"/>
                          <a:pt x="2" y="109"/>
                          <a:pt x="2" y="110"/>
                        </a:cubicBezTo>
                        <a:lnTo>
                          <a:pt x="317" y="166"/>
                        </a:lnTo>
                        <a:close/>
                      </a:path>
                    </a:pathLst>
                  </a:custGeom>
                  <a:solidFill>
                    <a:srgbClr val="C1C1C1"/>
                  </a:solidFill>
                  <a:ln w="0">
                    <a:solidFill>
                      <a:schemeClr val="accent3"/>
                    </a:solid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dirty="0">
                      <a:solidFill>
                        <a:srgbClr val="282828"/>
                      </a:solidFill>
                      <a:latin typeface="Segoe UI"/>
                    </a:endParaRPr>
                  </a:p>
                </p:txBody>
              </p:sp>
              <p:sp>
                <p:nvSpPr>
                  <p:cNvPr id="29" name="Freeform 7">
                    <a:extLst>
                      <a:ext uri="{FF2B5EF4-FFF2-40B4-BE49-F238E27FC236}">
                        <a16:creationId xmlns:a16="http://schemas.microsoft.com/office/drawing/2014/main" id="{8E460C12-AB46-411A-9087-A6E6C48C6ABD}"/>
                      </a:ext>
                    </a:extLst>
                  </p:cNvPr>
                  <p:cNvSpPr>
                    <a:spLocks/>
                  </p:cNvSpPr>
                  <p:nvPr/>
                </p:nvSpPr>
                <p:spPr bwMode="auto">
                  <a:xfrm>
                    <a:off x="3932238" y="2063751"/>
                    <a:ext cx="30163" cy="184150"/>
                  </a:xfrm>
                  <a:custGeom>
                    <a:avLst/>
                    <a:gdLst>
                      <a:gd name="T0" fmla="*/ 30 w 30"/>
                      <a:gd name="T1" fmla="*/ 186 h 186"/>
                      <a:gd name="T2" fmla="*/ 30 w 30"/>
                      <a:gd name="T3" fmla="*/ 186 h 186"/>
                      <a:gd name="T4" fmla="*/ 30 w 30"/>
                      <a:gd name="T5" fmla="*/ 0 h 186"/>
                      <a:gd name="T6" fmla="*/ 0 w 30"/>
                      <a:gd name="T7" fmla="*/ 5 h 186"/>
                      <a:gd name="T8" fmla="*/ 0 w 30"/>
                      <a:gd name="T9" fmla="*/ 180 h 186"/>
                      <a:gd name="T10" fmla="*/ 30 w 30"/>
                      <a:gd name="T11" fmla="*/ 186 h 186"/>
                    </a:gdLst>
                    <a:ahLst/>
                    <a:cxnLst>
                      <a:cxn ang="0">
                        <a:pos x="T0" y="T1"/>
                      </a:cxn>
                      <a:cxn ang="0">
                        <a:pos x="T2" y="T3"/>
                      </a:cxn>
                      <a:cxn ang="0">
                        <a:pos x="T4" y="T5"/>
                      </a:cxn>
                      <a:cxn ang="0">
                        <a:pos x="T6" y="T7"/>
                      </a:cxn>
                      <a:cxn ang="0">
                        <a:pos x="T8" y="T9"/>
                      </a:cxn>
                      <a:cxn ang="0">
                        <a:pos x="T10" y="T11"/>
                      </a:cxn>
                    </a:cxnLst>
                    <a:rect l="0" t="0" r="r" b="b"/>
                    <a:pathLst>
                      <a:path w="30" h="186">
                        <a:moveTo>
                          <a:pt x="30" y="186"/>
                        </a:moveTo>
                        <a:lnTo>
                          <a:pt x="30" y="186"/>
                        </a:lnTo>
                        <a:lnTo>
                          <a:pt x="30" y="0"/>
                        </a:lnTo>
                        <a:lnTo>
                          <a:pt x="0" y="5"/>
                        </a:lnTo>
                        <a:lnTo>
                          <a:pt x="0" y="180"/>
                        </a:lnTo>
                        <a:lnTo>
                          <a:pt x="30" y="186"/>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30" name="Freeform 8">
                    <a:extLst>
                      <a:ext uri="{FF2B5EF4-FFF2-40B4-BE49-F238E27FC236}">
                        <a16:creationId xmlns:a16="http://schemas.microsoft.com/office/drawing/2014/main" id="{1536E891-133F-407F-A04C-80734E06A8A7}"/>
                      </a:ext>
                    </a:extLst>
                  </p:cNvPr>
                  <p:cNvSpPr>
                    <a:spLocks/>
                  </p:cNvSpPr>
                  <p:nvPr/>
                </p:nvSpPr>
                <p:spPr bwMode="auto">
                  <a:xfrm>
                    <a:off x="3906838" y="2068513"/>
                    <a:ext cx="25400" cy="173038"/>
                  </a:xfrm>
                  <a:custGeom>
                    <a:avLst/>
                    <a:gdLst>
                      <a:gd name="T0" fmla="*/ 26 w 26"/>
                      <a:gd name="T1" fmla="*/ 175 h 175"/>
                      <a:gd name="T2" fmla="*/ 26 w 26"/>
                      <a:gd name="T3" fmla="*/ 175 h 175"/>
                      <a:gd name="T4" fmla="*/ 26 w 26"/>
                      <a:gd name="T5" fmla="*/ 0 h 175"/>
                      <a:gd name="T6" fmla="*/ 0 w 26"/>
                      <a:gd name="T7" fmla="*/ 5 h 175"/>
                      <a:gd name="T8" fmla="*/ 0 w 26"/>
                      <a:gd name="T9" fmla="*/ 171 h 175"/>
                      <a:gd name="T10" fmla="*/ 26 w 26"/>
                      <a:gd name="T11" fmla="*/ 175 h 175"/>
                    </a:gdLst>
                    <a:ahLst/>
                    <a:cxnLst>
                      <a:cxn ang="0">
                        <a:pos x="T0" y="T1"/>
                      </a:cxn>
                      <a:cxn ang="0">
                        <a:pos x="T2" y="T3"/>
                      </a:cxn>
                      <a:cxn ang="0">
                        <a:pos x="T4" y="T5"/>
                      </a:cxn>
                      <a:cxn ang="0">
                        <a:pos x="T6" y="T7"/>
                      </a:cxn>
                      <a:cxn ang="0">
                        <a:pos x="T8" y="T9"/>
                      </a:cxn>
                      <a:cxn ang="0">
                        <a:pos x="T10" y="T11"/>
                      </a:cxn>
                    </a:cxnLst>
                    <a:rect l="0" t="0" r="r" b="b"/>
                    <a:pathLst>
                      <a:path w="26" h="175">
                        <a:moveTo>
                          <a:pt x="26" y="175"/>
                        </a:moveTo>
                        <a:lnTo>
                          <a:pt x="26" y="175"/>
                        </a:lnTo>
                        <a:lnTo>
                          <a:pt x="26" y="0"/>
                        </a:lnTo>
                        <a:lnTo>
                          <a:pt x="0" y="5"/>
                        </a:lnTo>
                        <a:lnTo>
                          <a:pt x="0" y="171"/>
                        </a:lnTo>
                        <a:lnTo>
                          <a:pt x="26" y="175"/>
                        </a:ln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grpSp>
        </p:grpSp>
        <p:grpSp>
          <p:nvGrpSpPr>
            <p:cNvPr id="193" name="Group 192">
              <a:extLst>
                <a:ext uri="{FF2B5EF4-FFF2-40B4-BE49-F238E27FC236}">
                  <a16:creationId xmlns:a16="http://schemas.microsoft.com/office/drawing/2014/main" id="{07C8CF7F-01B3-460A-88C8-EB9298514679}"/>
                </a:ext>
              </a:extLst>
            </p:cNvPr>
            <p:cNvGrpSpPr/>
            <p:nvPr/>
          </p:nvGrpSpPr>
          <p:grpSpPr>
            <a:xfrm>
              <a:off x="4793637" y="2489392"/>
              <a:ext cx="2221992" cy="1905570"/>
              <a:chOff x="4793637" y="2489392"/>
              <a:chExt cx="2221992" cy="1905570"/>
            </a:xfrm>
          </p:grpSpPr>
          <p:grpSp>
            <p:nvGrpSpPr>
              <p:cNvPr id="169" name="Group 168">
                <a:extLst>
                  <a:ext uri="{FF2B5EF4-FFF2-40B4-BE49-F238E27FC236}">
                    <a16:creationId xmlns:a16="http://schemas.microsoft.com/office/drawing/2014/main" id="{907D41FE-9F58-4CD2-BC98-55834286AEF7}"/>
                  </a:ext>
                </a:extLst>
              </p:cNvPr>
              <p:cNvGrpSpPr/>
              <p:nvPr/>
            </p:nvGrpSpPr>
            <p:grpSpPr>
              <a:xfrm>
                <a:off x="4793637" y="2493010"/>
                <a:ext cx="2221992" cy="1901952"/>
                <a:chOff x="4793636" y="462917"/>
                <a:chExt cx="2221992" cy="1901952"/>
              </a:xfrm>
            </p:grpSpPr>
            <p:sp>
              <p:nvSpPr>
                <p:cNvPr id="170" name="Rectangle 169">
                  <a:extLst>
                    <a:ext uri="{FF2B5EF4-FFF2-40B4-BE49-F238E27FC236}">
                      <a16:creationId xmlns:a16="http://schemas.microsoft.com/office/drawing/2014/main" id="{F5CFCA8E-DDAF-46B6-B90B-2C2E3639AEBC}"/>
                    </a:ext>
                  </a:extLst>
                </p:cNvPr>
                <p:cNvSpPr/>
                <p:nvPr/>
              </p:nvSpPr>
              <p:spPr bwMode="auto">
                <a:xfrm>
                  <a:off x="4793636" y="462917"/>
                  <a:ext cx="2221992" cy="1901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1" name="Freeform: Shape 170">
                  <a:extLst>
                    <a:ext uri="{FF2B5EF4-FFF2-40B4-BE49-F238E27FC236}">
                      <a16:creationId xmlns:a16="http://schemas.microsoft.com/office/drawing/2014/main" id="{FE433941-E57C-4BF5-A921-C0ABCC047370}"/>
                    </a:ext>
                  </a:extLst>
                </p:cNvPr>
                <p:cNvSpPr/>
                <p:nvPr/>
              </p:nvSpPr>
              <p:spPr bwMode="auto">
                <a:xfrm>
                  <a:off x="6454541" y="1796836"/>
                  <a:ext cx="561087" cy="568033"/>
                </a:xfrm>
                <a:custGeom>
                  <a:avLst/>
                  <a:gdLst>
                    <a:gd name="connsiteX0" fmla="*/ 561087 w 561087"/>
                    <a:gd name="connsiteY0" fmla="*/ 0 h 568033"/>
                    <a:gd name="connsiteX1" fmla="*/ 561087 w 561087"/>
                    <a:gd name="connsiteY1" fmla="*/ 568033 h 568033"/>
                    <a:gd name="connsiteX2" fmla="*/ 328 w 561087"/>
                    <a:gd name="connsiteY2" fmla="*/ 568033 h 568033"/>
                    <a:gd name="connsiteX3" fmla="*/ 0 w 561087"/>
                    <a:gd name="connsiteY3" fmla="*/ 564782 h 568033"/>
                    <a:gd name="connsiteX4" fmla="*/ 451289 w 561087"/>
                    <a:gd name="connsiteY4" fmla="*/ 11069 h 568033"/>
                    <a:gd name="connsiteX5" fmla="*/ 561087 w 561087"/>
                    <a:gd name="connsiteY5" fmla="*/ 0 h 5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87" h="568033">
                      <a:moveTo>
                        <a:pt x="561087" y="0"/>
                      </a:moveTo>
                      <a:lnTo>
                        <a:pt x="561087" y="568033"/>
                      </a:lnTo>
                      <a:lnTo>
                        <a:pt x="328" y="568033"/>
                      </a:lnTo>
                      <a:lnTo>
                        <a:pt x="0" y="564782"/>
                      </a:lnTo>
                      <a:cubicBezTo>
                        <a:pt x="0" y="291652"/>
                        <a:pt x="193739" y="63771"/>
                        <a:pt x="451289" y="11069"/>
                      </a:cubicBezTo>
                      <a:lnTo>
                        <a:pt x="561087" y="0"/>
                      </a:lnTo>
                      <a:close/>
                    </a:path>
                  </a:pathLst>
                </a:custGeom>
                <a:solidFill>
                  <a:srgbClr val="E9E9E9"/>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3" name="Group 142">
                <a:extLst>
                  <a:ext uri="{FF2B5EF4-FFF2-40B4-BE49-F238E27FC236}">
                    <a16:creationId xmlns:a16="http://schemas.microsoft.com/office/drawing/2014/main" id="{205CB04E-A0D3-42E2-A615-56684902EE3C}"/>
                  </a:ext>
                </a:extLst>
              </p:cNvPr>
              <p:cNvGrpSpPr/>
              <p:nvPr/>
            </p:nvGrpSpPr>
            <p:grpSpPr>
              <a:xfrm>
                <a:off x="4793637" y="2489392"/>
                <a:ext cx="2221992" cy="1886963"/>
                <a:chOff x="4793637" y="2489392"/>
                <a:chExt cx="2221992" cy="1886963"/>
              </a:xfrm>
            </p:grpSpPr>
            <p:sp>
              <p:nvSpPr>
                <p:cNvPr id="6" name="Rectangle 5">
                  <a:extLst>
                    <a:ext uri="{FF2B5EF4-FFF2-40B4-BE49-F238E27FC236}">
                      <a16:creationId xmlns:a16="http://schemas.microsoft.com/office/drawing/2014/main" id="{FB78B7BA-1F97-4D41-82FC-DEA0E68E42EE}"/>
                    </a:ext>
                  </a:extLst>
                </p:cNvPr>
                <p:cNvSpPr/>
                <p:nvPr/>
              </p:nvSpPr>
              <p:spPr bwMode="auto">
                <a:xfrm>
                  <a:off x="4793637" y="2489392"/>
                  <a:ext cx="2221992" cy="45720"/>
                </a:xfrm>
                <a:prstGeom prst="rect">
                  <a:avLst/>
                </a:prstGeom>
                <a:solidFill>
                  <a:schemeClr val="accent3"/>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6" rIns="91403" bIns="91403" numCol="1" spcCol="0" rtlCol="0" fromWordArt="0" anchor="t" anchorCtr="0" forceAA="0" compatLnSpc="1">
                  <a:prstTxWarp prst="textNoShape">
                    <a:avLst/>
                  </a:prstTxWarp>
                  <a:noAutofit/>
                </a:bodyPr>
                <a:lstStyle/>
                <a:p>
                  <a:pPr defTabSz="913302" fontAlgn="base">
                    <a:lnSpc>
                      <a:spcPct val="95000"/>
                    </a:lnSpc>
                    <a:spcAft>
                      <a:spcPts val="800"/>
                    </a:spcAft>
                    <a:defRPr/>
                  </a:pPr>
                  <a:r>
                    <a:rPr lang="en-US" sz="1100" spc="150" dirty="0">
                      <a:solidFill>
                        <a:schemeClr val="tx1"/>
                      </a:solidFill>
                      <a:latin typeface="Segoe UI Light"/>
                      <a:cs typeface="Segoe UI" pitchFamily="34" charset="0"/>
                    </a:rPr>
                    <a:t>MARKETING</a:t>
                  </a: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Listen and collect customer feedback. Answer inquiries about proper brand usage and marketing materials. </a:t>
                  </a:r>
                </a:p>
                <a:p>
                  <a:pPr defTabSz="913302" fontAlgn="base">
                    <a:lnSpc>
                      <a:spcPct val="95000"/>
                    </a:lnSpc>
                    <a:spcAft>
                      <a:spcPts val="800"/>
                    </a:spcAft>
                    <a:defRPr/>
                  </a:pPr>
                  <a:r>
                    <a:rPr lang="en-US" sz="1176" dirty="0">
                      <a:solidFill>
                        <a:schemeClr val="tx1"/>
                      </a:solidFill>
                      <a:latin typeface="Segoe UI" panose="020B0502040204020203" pitchFamily="34" charset="0"/>
                      <a:cs typeface="Segoe UI" panose="020B0502040204020203" pitchFamily="34" charset="0"/>
                    </a:rPr>
                    <a:t>Celebrate public campaigns and use a front door for marketing team.</a:t>
                  </a:r>
                </a:p>
              </p:txBody>
            </p:sp>
            <p:grpSp>
              <p:nvGrpSpPr>
                <p:cNvPr id="65" name="Group 64">
                  <a:extLst>
                    <a:ext uri="{FF2B5EF4-FFF2-40B4-BE49-F238E27FC236}">
                      <a16:creationId xmlns:a16="http://schemas.microsoft.com/office/drawing/2014/main" id="{88FECED7-7F8A-4F47-A3E7-11BA59C55639}"/>
                    </a:ext>
                  </a:extLst>
                </p:cNvPr>
                <p:cNvGrpSpPr/>
                <p:nvPr/>
              </p:nvGrpSpPr>
              <p:grpSpPr>
                <a:xfrm>
                  <a:off x="6741838" y="4138085"/>
                  <a:ext cx="271462" cy="238270"/>
                  <a:chOff x="10079038" y="4165601"/>
                  <a:chExt cx="363537" cy="319088"/>
                </a:xfrm>
              </p:grpSpPr>
              <p:sp>
                <p:nvSpPr>
                  <p:cNvPr id="66" name="Freeform 69">
                    <a:extLst>
                      <a:ext uri="{FF2B5EF4-FFF2-40B4-BE49-F238E27FC236}">
                        <a16:creationId xmlns:a16="http://schemas.microsoft.com/office/drawing/2014/main" id="{AA39DE70-0CB7-4075-B9F8-DC62FC82F456}"/>
                      </a:ext>
                    </a:extLst>
                  </p:cNvPr>
                  <p:cNvSpPr>
                    <a:spLocks/>
                  </p:cNvSpPr>
                  <p:nvPr/>
                </p:nvSpPr>
                <p:spPr bwMode="auto">
                  <a:xfrm>
                    <a:off x="10079038" y="4184651"/>
                    <a:ext cx="223838" cy="66675"/>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67" name="Freeform 70">
                    <a:extLst>
                      <a:ext uri="{FF2B5EF4-FFF2-40B4-BE49-F238E27FC236}">
                        <a16:creationId xmlns:a16="http://schemas.microsoft.com/office/drawing/2014/main" id="{A50CE134-BE7D-4F0C-A3EA-6C0E7DB40878}"/>
                      </a:ext>
                    </a:extLst>
                  </p:cNvPr>
                  <p:cNvSpPr>
                    <a:spLocks/>
                  </p:cNvSpPr>
                  <p:nvPr/>
                </p:nvSpPr>
                <p:spPr bwMode="auto">
                  <a:xfrm>
                    <a:off x="10079038" y="4302126"/>
                    <a:ext cx="223838" cy="65088"/>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68" name="Freeform 71">
                    <a:extLst>
                      <a:ext uri="{FF2B5EF4-FFF2-40B4-BE49-F238E27FC236}">
                        <a16:creationId xmlns:a16="http://schemas.microsoft.com/office/drawing/2014/main" id="{8B684351-A32A-474F-92C7-1B143EAD2428}"/>
                      </a:ext>
                    </a:extLst>
                  </p:cNvPr>
                  <p:cNvSpPr>
                    <a:spLocks/>
                  </p:cNvSpPr>
                  <p:nvPr/>
                </p:nvSpPr>
                <p:spPr bwMode="auto">
                  <a:xfrm>
                    <a:off x="10079038" y="4419601"/>
                    <a:ext cx="223838" cy="65088"/>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69" name="Freeform 72">
                    <a:extLst>
                      <a:ext uri="{FF2B5EF4-FFF2-40B4-BE49-F238E27FC236}">
                        <a16:creationId xmlns:a16="http://schemas.microsoft.com/office/drawing/2014/main" id="{542CA39C-BDDD-4705-BACD-04D9F8A1D2E6}"/>
                      </a:ext>
                    </a:extLst>
                  </p:cNvPr>
                  <p:cNvSpPr>
                    <a:spLocks/>
                  </p:cNvSpPr>
                  <p:nvPr/>
                </p:nvSpPr>
                <p:spPr bwMode="auto">
                  <a:xfrm>
                    <a:off x="10334625" y="4281488"/>
                    <a:ext cx="107950" cy="85725"/>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dirty="0">
                      <a:solidFill>
                        <a:srgbClr val="282828"/>
                      </a:solidFill>
                      <a:latin typeface="Segoe UI"/>
                    </a:endParaRPr>
                  </a:p>
                </p:txBody>
              </p:sp>
              <p:sp>
                <p:nvSpPr>
                  <p:cNvPr id="70" name="Freeform 73">
                    <a:extLst>
                      <a:ext uri="{FF2B5EF4-FFF2-40B4-BE49-F238E27FC236}">
                        <a16:creationId xmlns:a16="http://schemas.microsoft.com/office/drawing/2014/main" id="{4225C894-785B-4F8E-A94B-9E1EBF13E161}"/>
                      </a:ext>
                    </a:extLst>
                  </p:cNvPr>
                  <p:cNvSpPr>
                    <a:spLocks/>
                  </p:cNvSpPr>
                  <p:nvPr/>
                </p:nvSpPr>
                <p:spPr bwMode="auto">
                  <a:xfrm>
                    <a:off x="10334625" y="4398963"/>
                    <a:ext cx="107950" cy="85725"/>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71" name="Freeform 74">
                    <a:extLst>
                      <a:ext uri="{FF2B5EF4-FFF2-40B4-BE49-F238E27FC236}">
                        <a16:creationId xmlns:a16="http://schemas.microsoft.com/office/drawing/2014/main" id="{06AC2655-13CB-4391-B87B-68957EE0CEA7}"/>
                      </a:ext>
                    </a:extLst>
                  </p:cNvPr>
                  <p:cNvSpPr>
                    <a:spLocks/>
                  </p:cNvSpPr>
                  <p:nvPr/>
                </p:nvSpPr>
                <p:spPr bwMode="auto">
                  <a:xfrm>
                    <a:off x="10334625" y="4165601"/>
                    <a:ext cx="107950" cy="85725"/>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grpSp>
        </p:grpSp>
      </p:grpSp>
      <p:sp>
        <p:nvSpPr>
          <p:cNvPr id="13" name="Freeform 52" descr="Icon">
            <a:extLst>
              <a:ext uri="{FF2B5EF4-FFF2-40B4-BE49-F238E27FC236}">
                <a16:creationId xmlns:a16="http://schemas.microsoft.com/office/drawing/2014/main" id="{E4D200C0-3C21-4426-9331-49096D5B997D}"/>
              </a:ext>
            </a:extLst>
          </p:cNvPr>
          <p:cNvSpPr>
            <a:spLocks noEditPoints="1"/>
          </p:cNvSpPr>
          <p:nvPr/>
        </p:nvSpPr>
        <p:spPr bwMode="auto">
          <a:xfrm>
            <a:off x="11004748" y="6119512"/>
            <a:ext cx="219520" cy="21785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14" name="Freeform 48">
            <a:extLst>
              <a:ext uri="{FF2B5EF4-FFF2-40B4-BE49-F238E27FC236}">
                <a16:creationId xmlns:a16="http://schemas.microsoft.com/office/drawing/2014/main" id="{BB3C3494-4B9F-4286-8A88-46B9F8C4D344}"/>
              </a:ext>
              <a:ext uri="{C183D7F6-B498-43B3-948B-1728B52AA6E4}">
                <adec:decorative xmlns:adec="http://schemas.microsoft.com/office/drawing/2017/decorative" val="1"/>
              </a:ext>
            </a:extLst>
          </p:cNvPr>
          <p:cNvSpPr>
            <a:spLocks/>
          </p:cNvSpPr>
          <p:nvPr/>
        </p:nvSpPr>
        <p:spPr bwMode="auto">
          <a:xfrm>
            <a:off x="10955440" y="6196010"/>
            <a:ext cx="192912" cy="192911"/>
          </a:xfrm>
          <a:custGeom>
            <a:avLst/>
            <a:gdLst>
              <a:gd name="T0" fmla="*/ 3 w 373"/>
              <a:gd name="T1" fmla="*/ 314 h 374"/>
              <a:gd name="T2" fmla="*/ 3 w 373"/>
              <a:gd name="T3" fmla="*/ 314 h 374"/>
              <a:gd name="T4" fmla="*/ 0 w 373"/>
              <a:gd name="T5" fmla="*/ 331 h 374"/>
              <a:gd name="T6" fmla="*/ 4 w 373"/>
              <a:gd name="T7" fmla="*/ 347 h 374"/>
              <a:gd name="T8" fmla="*/ 13 w 373"/>
              <a:gd name="T9" fmla="*/ 361 h 374"/>
              <a:gd name="T10" fmla="*/ 27 w 373"/>
              <a:gd name="T11" fmla="*/ 370 h 374"/>
              <a:gd name="T12" fmla="*/ 43 w 373"/>
              <a:gd name="T13" fmla="*/ 374 h 374"/>
              <a:gd name="T14" fmla="*/ 60 w 373"/>
              <a:gd name="T15" fmla="*/ 370 h 374"/>
              <a:gd name="T16" fmla="*/ 74 w 373"/>
              <a:gd name="T17" fmla="*/ 361 h 374"/>
              <a:gd name="T18" fmla="*/ 252 w 373"/>
              <a:gd name="T19" fmla="*/ 183 h 374"/>
              <a:gd name="T20" fmla="*/ 266 w 373"/>
              <a:gd name="T21" fmla="*/ 186 h 374"/>
              <a:gd name="T22" fmla="*/ 280 w 373"/>
              <a:gd name="T23" fmla="*/ 187 h 374"/>
              <a:gd name="T24" fmla="*/ 317 w 373"/>
              <a:gd name="T25" fmla="*/ 180 h 374"/>
              <a:gd name="T26" fmla="*/ 346 w 373"/>
              <a:gd name="T27" fmla="*/ 160 h 374"/>
              <a:gd name="T28" fmla="*/ 366 w 373"/>
              <a:gd name="T29" fmla="*/ 130 h 374"/>
              <a:gd name="T30" fmla="*/ 373 w 373"/>
              <a:gd name="T31" fmla="*/ 94 h 374"/>
              <a:gd name="T32" fmla="*/ 368 w 373"/>
              <a:gd name="T33" fmla="*/ 64 h 374"/>
              <a:gd name="T34" fmla="*/ 293 w 373"/>
              <a:gd name="T35" fmla="*/ 139 h 374"/>
              <a:gd name="T36" fmla="*/ 235 w 373"/>
              <a:gd name="T37" fmla="*/ 80 h 374"/>
              <a:gd name="T38" fmla="*/ 310 w 373"/>
              <a:gd name="T39" fmla="*/ 5 h 374"/>
              <a:gd name="T40" fmla="*/ 280 w 373"/>
              <a:gd name="T41" fmla="*/ 0 h 374"/>
              <a:gd name="T42" fmla="*/ 244 w 373"/>
              <a:gd name="T43" fmla="*/ 8 h 374"/>
              <a:gd name="T44" fmla="*/ 214 w 373"/>
              <a:gd name="T45" fmla="*/ 28 h 374"/>
              <a:gd name="T46" fmla="*/ 194 w 373"/>
              <a:gd name="T47" fmla="*/ 57 h 374"/>
              <a:gd name="T48" fmla="*/ 187 w 373"/>
              <a:gd name="T49" fmla="*/ 94 h 374"/>
              <a:gd name="T50" fmla="*/ 188 w 373"/>
              <a:gd name="T51" fmla="*/ 108 h 374"/>
              <a:gd name="T52" fmla="*/ 191 w 373"/>
              <a:gd name="T53" fmla="*/ 122 h 374"/>
              <a:gd name="T54" fmla="*/ 13 w 373"/>
              <a:gd name="T55" fmla="*/ 300 h 374"/>
              <a:gd name="T56" fmla="*/ 3 w 373"/>
              <a:gd name="T57" fmla="*/ 31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3" h="374">
                <a:moveTo>
                  <a:pt x="3" y="314"/>
                </a:moveTo>
                <a:lnTo>
                  <a:pt x="3" y="314"/>
                </a:lnTo>
                <a:cubicBezTo>
                  <a:pt x="1" y="319"/>
                  <a:pt x="0" y="325"/>
                  <a:pt x="0" y="331"/>
                </a:cubicBezTo>
                <a:cubicBezTo>
                  <a:pt x="0" y="337"/>
                  <a:pt x="1" y="342"/>
                  <a:pt x="4" y="347"/>
                </a:cubicBezTo>
                <a:cubicBezTo>
                  <a:pt x="6" y="353"/>
                  <a:pt x="9" y="357"/>
                  <a:pt x="13" y="361"/>
                </a:cubicBezTo>
                <a:cubicBezTo>
                  <a:pt x="17" y="365"/>
                  <a:pt x="21" y="368"/>
                  <a:pt x="27" y="370"/>
                </a:cubicBezTo>
                <a:cubicBezTo>
                  <a:pt x="32" y="373"/>
                  <a:pt x="37" y="374"/>
                  <a:pt x="43" y="374"/>
                </a:cubicBezTo>
                <a:cubicBezTo>
                  <a:pt x="49" y="374"/>
                  <a:pt x="55" y="373"/>
                  <a:pt x="60" y="370"/>
                </a:cubicBezTo>
                <a:cubicBezTo>
                  <a:pt x="65" y="368"/>
                  <a:pt x="70" y="365"/>
                  <a:pt x="74" y="361"/>
                </a:cubicBezTo>
                <a:lnTo>
                  <a:pt x="252" y="183"/>
                </a:lnTo>
                <a:cubicBezTo>
                  <a:pt x="257" y="184"/>
                  <a:pt x="261" y="185"/>
                  <a:pt x="266" y="186"/>
                </a:cubicBezTo>
                <a:cubicBezTo>
                  <a:pt x="271" y="187"/>
                  <a:pt x="275" y="187"/>
                  <a:pt x="280" y="187"/>
                </a:cubicBezTo>
                <a:cubicBezTo>
                  <a:pt x="293" y="187"/>
                  <a:pt x="305" y="185"/>
                  <a:pt x="317" y="180"/>
                </a:cubicBezTo>
                <a:cubicBezTo>
                  <a:pt x="328" y="175"/>
                  <a:pt x="338" y="168"/>
                  <a:pt x="346" y="160"/>
                </a:cubicBezTo>
                <a:cubicBezTo>
                  <a:pt x="354" y="151"/>
                  <a:pt x="361" y="142"/>
                  <a:pt x="366" y="130"/>
                </a:cubicBezTo>
                <a:cubicBezTo>
                  <a:pt x="371" y="119"/>
                  <a:pt x="373" y="107"/>
                  <a:pt x="373" y="94"/>
                </a:cubicBezTo>
                <a:cubicBezTo>
                  <a:pt x="373" y="84"/>
                  <a:pt x="372" y="74"/>
                  <a:pt x="368" y="64"/>
                </a:cubicBezTo>
                <a:lnTo>
                  <a:pt x="293" y="139"/>
                </a:lnTo>
                <a:lnTo>
                  <a:pt x="235" y="80"/>
                </a:lnTo>
                <a:lnTo>
                  <a:pt x="310" y="5"/>
                </a:lnTo>
                <a:cubicBezTo>
                  <a:pt x="300" y="2"/>
                  <a:pt x="290" y="0"/>
                  <a:pt x="280" y="0"/>
                </a:cubicBezTo>
                <a:cubicBezTo>
                  <a:pt x="267" y="0"/>
                  <a:pt x="255" y="3"/>
                  <a:pt x="244" y="8"/>
                </a:cubicBezTo>
                <a:cubicBezTo>
                  <a:pt x="232" y="13"/>
                  <a:pt x="223" y="19"/>
                  <a:pt x="214" y="28"/>
                </a:cubicBezTo>
                <a:cubicBezTo>
                  <a:pt x="206" y="36"/>
                  <a:pt x="199" y="46"/>
                  <a:pt x="194" y="57"/>
                </a:cubicBezTo>
                <a:cubicBezTo>
                  <a:pt x="189" y="69"/>
                  <a:pt x="187" y="81"/>
                  <a:pt x="187" y="94"/>
                </a:cubicBezTo>
                <a:cubicBezTo>
                  <a:pt x="187" y="99"/>
                  <a:pt x="187" y="103"/>
                  <a:pt x="188" y="108"/>
                </a:cubicBezTo>
                <a:cubicBezTo>
                  <a:pt x="189" y="113"/>
                  <a:pt x="190" y="117"/>
                  <a:pt x="191" y="122"/>
                </a:cubicBezTo>
                <a:lnTo>
                  <a:pt x="13" y="300"/>
                </a:lnTo>
                <a:cubicBezTo>
                  <a:pt x="9" y="304"/>
                  <a:pt x="6" y="309"/>
                  <a:pt x="3" y="314"/>
                </a:cubicBezTo>
                <a:close/>
              </a:path>
            </a:pathLst>
          </a:custGeom>
          <a:solidFill>
            <a:schemeClr val="accent3"/>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dirty="0">
              <a:solidFill>
                <a:srgbClr val="282828"/>
              </a:solidFill>
              <a:latin typeface="Segoe UI"/>
            </a:endParaRPr>
          </a:p>
        </p:txBody>
      </p:sp>
      <p:sp>
        <p:nvSpPr>
          <p:cNvPr id="15" name="Oval 14">
            <a:extLst>
              <a:ext uri="{FF2B5EF4-FFF2-40B4-BE49-F238E27FC236}">
                <a16:creationId xmlns:a16="http://schemas.microsoft.com/office/drawing/2014/main" id="{B2AAFCC4-06C2-47C2-A19B-B47F888E35D0}"/>
              </a:ext>
              <a:ext uri="{C183D7F6-B498-43B3-948B-1728B52AA6E4}">
                <adec:decorative xmlns:adec="http://schemas.microsoft.com/office/drawing/2017/decorative" val="1"/>
              </a:ext>
            </a:extLst>
          </p:cNvPr>
          <p:cNvSpPr/>
          <p:nvPr/>
        </p:nvSpPr>
        <p:spPr bwMode="auto">
          <a:xfrm>
            <a:off x="11094877" y="6208807"/>
            <a:ext cx="39263" cy="39263"/>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2" tIns="143370" rIns="179212" bIns="143370" numCol="1" spcCol="0" rtlCol="0" fromWordArt="0" anchor="t" anchorCtr="0" forceAA="0" compatLnSpc="1">
            <a:prstTxWarp prst="textNoShape">
              <a:avLst/>
            </a:prstTxWarp>
            <a:noAutofit/>
          </a:bodyPr>
          <a:lstStyle/>
          <a:p>
            <a:pPr algn="ctr" defTabSz="913653" fontAlgn="base">
              <a:lnSpc>
                <a:spcPct val="90000"/>
              </a:lnSpc>
              <a:spcBef>
                <a:spcPct val="0"/>
              </a:spcBef>
              <a:spcAft>
                <a:spcPct val="0"/>
              </a:spcAft>
              <a:defRPr/>
            </a:pPr>
            <a:endParaRPr lang="en-US" sz="2352"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Freeform 35" descr="Icon">
            <a:extLst>
              <a:ext uri="{FF2B5EF4-FFF2-40B4-BE49-F238E27FC236}">
                <a16:creationId xmlns:a16="http://schemas.microsoft.com/office/drawing/2014/main" id="{BA1EB959-1025-40C4-8593-75FA547D0157}"/>
              </a:ext>
            </a:extLst>
          </p:cNvPr>
          <p:cNvSpPr>
            <a:spLocks/>
          </p:cNvSpPr>
          <p:nvPr/>
        </p:nvSpPr>
        <p:spPr bwMode="auto">
          <a:xfrm>
            <a:off x="10989715" y="4143457"/>
            <a:ext cx="196768" cy="185068"/>
          </a:xfrm>
          <a:custGeom>
            <a:avLst/>
            <a:gdLst>
              <a:gd name="T0" fmla="*/ 110 w 297"/>
              <a:gd name="T1" fmla="*/ 281 h 281"/>
              <a:gd name="T2" fmla="*/ 110 w 297"/>
              <a:gd name="T3" fmla="*/ 281 h 281"/>
              <a:gd name="T4" fmla="*/ 110 w 297"/>
              <a:gd name="T5" fmla="*/ 280 h 281"/>
              <a:gd name="T6" fmla="*/ 108 w 297"/>
              <a:gd name="T7" fmla="*/ 267 h 281"/>
              <a:gd name="T8" fmla="*/ 219 w 297"/>
              <a:gd name="T9" fmla="*/ 267 h 281"/>
              <a:gd name="T10" fmla="*/ 217 w 297"/>
              <a:gd name="T11" fmla="*/ 280 h 281"/>
              <a:gd name="T12" fmla="*/ 217 w 297"/>
              <a:gd name="T13" fmla="*/ 281 h 281"/>
              <a:gd name="T14" fmla="*/ 257 w 297"/>
              <a:gd name="T15" fmla="*/ 241 h 281"/>
              <a:gd name="T16" fmla="*/ 297 w 297"/>
              <a:gd name="T17" fmla="*/ 281 h 281"/>
              <a:gd name="T18" fmla="*/ 297 w 297"/>
              <a:gd name="T19" fmla="*/ 280 h 281"/>
              <a:gd name="T20" fmla="*/ 294 w 297"/>
              <a:gd name="T21" fmla="*/ 265 h 281"/>
              <a:gd name="T22" fmla="*/ 285 w 297"/>
              <a:gd name="T23" fmla="*/ 252 h 281"/>
              <a:gd name="T24" fmla="*/ 272 w 297"/>
              <a:gd name="T25" fmla="*/ 243 h 281"/>
              <a:gd name="T26" fmla="*/ 257 w 297"/>
              <a:gd name="T27" fmla="*/ 240 h 281"/>
              <a:gd name="T28" fmla="*/ 80 w 297"/>
              <a:gd name="T29" fmla="*/ 240 h 281"/>
              <a:gd name="T30" fmla="*/ 62 w 297"/>
              <a:gd name="T31" fmla="*/ 187 h 281"/>
              <a:gd name="T32" fmla="*/ 0 w 297"/>
              <a:gd name="T33" fmla="*/ 0 h 281"/>
              <a:gd name="T34" fmla="*/ 80 w 297"/>
              <a:gd name="T35" fmla="*/ 243 h 281"/>
              <a:gd name="T36" fmla="*/ 110 w 297"/>
              <a:gd name="T3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81">
                <a:moveTo>
                  <a:pt x="110" y="281"/>
                </a:moveTo>
                <a:lnTo>
                  <a:pt x="110" y="281"/>
                </a:lnTo>
                <a:cubicBezTo>
                  <a:pt x="110" y="281"/>
                  <a:pt x="110" y="280"/>
                  <a:pt x="110" y="280"/>
                </a:cubicBezTo>
                <a:cubicBezTo>
                  <a:pt x="110" y="276"/>
                  <a:pt x="109" y="272"/>
                  <a:pt x="108" y="267"/>
                </a:cubicBezTo>
                <a:lnTo>
                  <a:pt x="219" y="267"/>
                </a:lnTo>
                <a:cubicBezTo>
                  <a:pt x="218" y="272"/>
                  <a:pt x="217" y="276"/>
                  <a:pt x="217" y="280"/>
                </a:cubicBezTo>
                <a:cubicBezTo>
                  <a:pt x="217" y="280"/>
                  <a:pt x="217" y="281"/>
                  <a:pt x="217" y="281"/>
                </a:cubicBezTo>
                <a:cubicBezTo>
                  <a:pt x="217" y="259"/>
                  <a:pt x="235" y="241"/>
                  <a:pt x="257" y="241"/>
                </a:cubicBezTo>
                <a:cubicBezTo>
                  <a:pt x="279" y="241"/>
                  <a:pt x="296" y="259"/>
                  <a:pt x="297" y="281"/>
                </a:cubicBezTo>
                <a:cubicBezTo>
                  <a:pt x="297" y="281"/>
                  <a:pt x="297" y="280"/>
                  <a:pt x="297" y="280"/>
                </a:cubicBezTo>
                <a:cubicBezTo>
                  <a:pt x="297" y="275"/>
                  <a:pt x="296" y="270"/>
                  <a:pt x="294" y="265"/>
                </a:cubicBezTo>
                <a:cubicBezTo>
                  <a:pt x="292" y="260"/>
                  <a:pt x="289" y="256"/>
                  <a:pt x="285" y="252"/>
                </a:cubicBezTo>
                <a:cubicBezTo>
                  <a:pt x="282" y="248"/>
                  <a:pt x="277" y="245"/>
                  <a:pt x="272" y="243"/>
                </a:cubicBezTo>
                <a:cubicBezTo>
                  <a:pt x="268" y="241"/>
                  <a:pt x="262" y="240"/>
                  <a:pt x="257" y="240"/>
                </a:cubicBezTo>
                <a:lnTo>
                  <a:pt x="80" y="240"/>
                </a:lnTo>
                <a:lnTo>
                  <a:pt x="62" y="187"/>
                </a:lnTo>
                <a:lnTo>
                  <a:pt x="0" y="0"/>
                </a:lnTo>
                <a:lnTo>
                  <a:pt x="80" y="243"/>
                </a:lnTo>
                <a:cubicBezTo>
                  <a:pt x="97" y="247"/>
                  <a:pt x="110" y="263"/>
                  <a:pt x="110" y="281"/>
                </a:cubicBez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17" name="Freeform 37">
            <a:extLst>
              <a:ext uri="{FF2B5EF4-FFF2-40B4-BE49-F238E27FC236}">
                <a16:creationId xmlns:a16="http://schemas.microsoft.com/office/drawing/2014/main" id="{1C53C76C-C4F2-4A0C-B13F-A6D2AD9ADBF0}"/>
              </a:ext>
              <a:ext uri="{C183D7F6-B498-43B3-948B-1728B52AA6E4}">
                <adec:decorative xmlns:adec="http://schemas.microsoft.com/office/drawing/2017/decorative" val="1"/>
              </a:ext>
            </a:extLst>
          </p:cNvPr>
          <p:cNvSpPr>
            <a:spLocks/>
          </p:cNvSpPr>
          <p:nvPr/>
        </p:nvSpPr>
        <p:spPr bwMode="auto">
          <a:xfrm>
            <a:off x="10939724" y="4108358"/>
            <a:ext cx="103170" cy="220167"/>
          </a:xfrm>
          <a:custGeom>
            <a:avLst/>
            <a:gdLst>
              <a:gd name="T0" fmla="*/ 129 w 156"/>
              <a:gd name="T1" fmla="*/ 297 h 334"/>
              <a:gd name="T2" fmla="*/ 129 w 156"/>
              <a:gd name="T3" fmla="*/ 297 h 334"/>
              <a:gd name="T4" fmla="*/ 112 w 156"/>
              <a:gd name="T5" fmla="*/ 312 h 334"/>
              <a:gd name="T6" fmla="*/ 106 w 156"/>
              <a:gd name="T7" fmla="*/ 333 h 334"/>
              <a:gd name="T8" fmla="*/ 106 w 156"/>
              <a:gd name="T9" fmla="*/ 334 h 334"/>
              <a:gd name="T10" fmla="*/ 146 w 156"/>
              <a:gd name="T11" fmla="*/ 294 h 334"/>
              <a:gd name="T12" fmla="*/ 156 w 156"/>
              <a:gd name="T13" fmla="*/ 296 h 334"/>
              <a:gd name="T14" fmla="*/ 76 w 156"/>
              <a:gd name="T15" fmla="*/ 53 h 334"/>
              <a:gd name="T16" fmla="*/ 76 w 156"/>
              <a:gd name="T17" fmla="*/ 53 h 334"/>
              <a:gd name="T18" fmla="*/ 58 w 156"/>
              <a:gd name="T19" fmla="*/ 0 h 334"/>
              <a:gd name="T20" fmla="*/ 0 w 156"/>
              <a:gd name="T21" fmla="*/ 0 h 334"/>
              <a:gd name="T22" fmla="*/ 0 w 156"/>
              <a:gd name="T23" fmla="*/ 27 h 334"/>
              <a:gd name="T24" fmla="*/ 39 w 156"/>
              <a:gd name="T25" fmla="*/ 27 h 334"/>
              <a:gd name="T26" fmla="*/ 129 w 156"/>
              <a:gd name="T27" fmla="*/ 29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334">
                <a:moveTo>
                  <a:pt x="129" y="297"/>
                </a:moveTo>
                <a:lnTo>
                  <a:pt x="129" y="297"/>
                </a:lnTo>
                <a:cubicBezTo>
                  <a:pt x="122" y="301"/>
                  <a:pt x="116" y="305"/>
                  <a:pt x="112" y="312"/>
                </a:cubicBezTo>
                <a:cubicBezTo>
                  <a:pt x="108" y="319"/>
                  <a:pt x="106" y="326"/>
                  <a:pt x="106" y="333"/>
                </a:cubicBezTo>
                <a:cubicBezTo>
                  <a:pt x="106" y="333"/>
                  <a:pt x="106" y="334"/>
                  <a:pt x="106" y="334"/>
                </a:cubicBezTo>
                <a:cubicBezTo>
                  <a:pt x="107" y="312"/>
                  <a:pt x="124" y="294"/>
                  <a:pt x="146" y="294"/>
                </a:cubicBezTo>
                <a:cubicBezTo>
                  <a:pt x="150" y="294"/>
                  <a:pt x="153" y="295"/>
                  <a:pt x="156" y="296"/>
                </a:cubicBezTo>
                <a:lnTo>
                  <a:pt x="76" y="53"/>
                </a:lnTo>
                <a:lnTo>
                  <a:pt x="76" y="53"/>
                </a:lnTo>
                <a:lnTo>
                  <a:pt x="58" y="0"/>
                </a:lnTo>
                <a:lnTo>
                  <a:pt x="0" y="0"/>
                </a:lnTo>
                <a:lnTo>
                  <a:pt x="0" y="27"/>
                </a:lnTo>
                <a:lnTo>
                  <a:pt x="39" y="27"/>
                </a:lnTo>
                <a:lnTo>
                  <a:pt x="129" y="297"/>
                </a:lnTo>
                <a:close/>
              </a:path>
            </a:pathLst>
          </a:custGeom>
          <a:solidFill>
            <a:srgbClr val="C1C1C1"/>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18" name="Freeform 38">
            <a:extLst>
              <a:ext uri="{FF2B5EF4-FFF2-40B4-BE49-F238E27FC236}">
                <a16:creationId xmlns:a16="http://schemas.microsoft.com/office/drawing/2014/main" id="{0CFBFFB4-D93D-45E2-BE0F-508E807568DF}"/>
              </a:ext>
              <a:ext uri="{C183D7F6-B498-43B3-948B-1728B52AA6E4}">
                <adec:decorative xmlns:adec="http://schemas.microsoft.com/office/drawing/2017/decorative" val="1"/>
              </a:ext>
            </a:extLst>
          </p:cNvPr>
          <p:cNvSpPr>
            <a:spLocks/>
          </p:cNvSpPr>
          <p:nvPr/>
        </p:nvSpPr>
        <p:spPr bwMode="auto">
          <a:xfrm>
            <a:off x="10989715" y="4143458"/>
            <a:ext cx="230803" cy="123378"/>
          </a:xfrm>
          <a:custGeom>
            <a:avLst/>
            <a:gdLst>
              <a:gd name="T0" fmla="*/ 288 w 350"/>
              <a:gd name="T1" fmla="*/ 187 h 187"/>
              <a:gd name="T2" fmla="*/ 288 w 350"/>
              <a:gd name="T3" fmla="*/ 187 h 187"/>
              <a:gd name="T4" fmla="*/ 350 w 350"/>
              <a:gd name="T5" fmla="*/ 0 h 187"/>
              <a:gd name="T6" fmla="*/ 0 w 350"/>
              <a:gd name="T7" fmla="*/ 0 h 187"/>
              <a:gd name="T8" fmla="*/ 62 w 350"/>
              <a:gd name="T9" fmla="*/ 187 h 187"/>
              <a:gd name="T10" fmla="*/ 288 w 350"/>
              <a:gd name="T11" fmla="*/ 187 h 187"/>
            </a:gdLst>
            <a:ahLst/>
            <a:cxnLst>
              <a:cxn ang="0">
                <a:pos x="T0" y="T1"/>
              </a:cxn>
              <a:cxn ang="0">
                <a:pos x="T2" y="T3"/>
              </a:cxn>
              <a:cxn ang="0">
                <a:pos x="T4" y="T5"/>
              </a:cxn>
              <a:cxn ang="0">
                <a:pos x="T6" y="T7"/>
              </a:cxn>
              <a:cxn ang="0">
                <a:pos x="T8" y="T9"/>
              </a:cxn>
              <a:cxn ang="0">
                <a:pos x="T10" y="T11"/>
              </a:cxn>
            </a:cxnLst>
            <a:rect l="0" t="0" r="r" b="b"/>
            <a:pathLst>
              <a:path w="350" h="187">
                <a:moveTo>
                  <a:pt x="288" y="187"/>
                </a:moveTo>
                <a:lnTo>
                  <a:pt x="288" y="187"/>
                </a:lnTo>
                <a:lnTo>
                  <a:pt x="350" y="0"/>
                </a:lnTo>
                <a:lnTo>
                  <a:pt x="0" y="0"/>
                </a:lnTo>
                <a:lnTo>
                  <a:pt x="62" y="187"/>
                </a:lnTo>
                <a:lnTo>
                  <a:pt x="288" y="187"/>
                </a:lnTo>
                <a:close/>
              </a:path>
            </a:pathLst>
          </a:custGeom>
          <a:solidFill>
            <a:schemeClr val="accent3"/>
          </a:solidFill>
          <a:ln w="0">
            <a:solidFill>
              <a:schemeClr val="accent3"/>
            </a:solid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19" name="Freeform 41">
            <a:extLst>
              <a:ext uri="{FF2B5EF4-FFF2-40B4-BE49-F238E27FC236}">
                <a16:creationId xmlns:a16="http://schemas.microsoft.com/office/drawing/2014/main" id="{FF2303DD-AB3A-4317-9477-B388F1DC2A3F}"/>
              </a:ext>
              <a:ext uri="{C183D7F6-B498-43B3-948B-1728B52AA6E4}">
                <adec:decorative xmlns:adec="http://schemas.microsoft.com/office/drawing/2017/decorative" val="1"/>
              </a:ext>
            </a:extLst>
          </p:cNvPr>
          <p:cNvSpPr>
            <a:spLocks noEditPoints="1"/>
          </p:cNvSpPr>
          <p:nvPr/>
        </p:nvSpPr>
        <p:spPr bwMode="auto">
          <a:xfrm>
            <a:off x="11009922" y="4302998"/>
            <a:ext cx="52117" cy="52117"/>
          </a:xfrm>
          <a:custGeom>
            <a:avLst/>
            <a:gdLst>
              <a:gd name="T0" fmla="*/ 53 w 80"/>
              <a:gd name="T1" fmla="*/ 40 h 79"/>
              <a:gd name="T2" fmla="*/ 53 w 80"/>
              <a:gd name="T3" fmla="*/ 40 h 79"/>
              <a:gd name="T4" fmla="*/ 40 w 80"/>
              <a:gd name="T5" fmla="*/ 54 h 79"/>
              <a:gd name="T6" fmla="*/ 27 w 80"/>
              <a:gd name="T7" fmla="*/ 40 h 79"/>
              <a:gd name="T8" fmla="*/ 27 w 80"/>
              <a:gd name="T9" fmla="*/ 40 h 79"/>
              <a:gd name="T10" fmla="*/ 27 w 80"/>
              <a:gd name="T11" fmla="*/ 39 h 79"/>
              <a:gd name="T12" fmla="*/ 31 w 80"/>
              <a:gd name="T13" fmla="*/ 30 h 79"/>
              <a:gd name="T14" fmla="*/ 40 w 80"/>
              <a:gd name="T15" fmla="*/ 26 h 79"/>
              <a:gd name="T16" fmla="*/ 50 w 80"/>
              <a:gd name="T17" fmla="*/ 30 h 79"/>
              <a:gd name="T18" fmla="*/ 53 w 80"/>
              <a:gd name="T19" fmla="*/ 39 h 79"/>
              <a:gd name="T20" fmla="*/ 53 w 80"/>
              <a:gd name="T21" fmla="*/ 40 h 79"/>
              <a:gd name="T22" fmla="*/ 53 w 80"/>
              <a:gd name="T23" fmla="*/ 40 h 79"/>
              <a:gd name="T24" fmla="*/ 50 w 80"/>
              <a:gd name="T25" fmla="*/ 2 h 79"/>
              <a:gd name="T26" fmla="*/ 50 w 80"/>
              <a:gd name="T27" fmla="*/ 2 h 79"/>
              <a:gd name="T28" fmla="*/ 51 w 80"/>
              <a:gd name="T29" fmla="*/ 3 h 79"/>
              <a:gd name="T30" fmla="*/ 50 w 80"/>
              <a:gd name="T31" fmla="*/ 2 h 79"/>
              <a:gd name="T32" fmla="*/ 40 w 80"/>
              <a:gd name="T33" fmla="*/ 0 h 79"/>
              <a:gd name="T34" fmla="*/ 0 w 80"/>
              <a:gd name="T35" fmla="*/ 40 h 79"/>
              <a:gd name="T36" fmla="*/ 3 w 80"/>
              <a:gd name="T37" fmla="*/ 55 h 79"/>
              <a:gd name="T38" fmla="*/ 12 w 80"/>
              <a:gd name="T39" fmla="*/ 68 h 79"/>
              <a:gd name="T40" fmla="*/ 25 w 80"/>
              <a:gd name="T41" fmla="*/ 76 h 79"/>
              <a:gd name="T42" fmla="*/ 40 w 80"/>
              <a:gd name="T43" fmla="*/ 79 h 79"/>
              <a:gd name="T44" fmla="*/ 56 w 80"/>
              <a:gd name="T45" fmla="*/ 76 h 79"/>
              <a:gd name="T46" fmla="*/ 68 w 80"/>
              <a:gd name="T47" fmla="*/ 68 h 79"/>
              <a:gd name="T48" fmla="*/ 77 w 80"/>
              <a:gd name="T49" fmla="*/ 55 h 79"/>
              <a:gd name="T50" fmla="*/ 80 w 80"/>
              <a:gd name="T51" fmla="*/ 40 h 79"/>
              <a:gd name="T52" fmla="*/ 50 w 80"/>
              <a:gd name="T53"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79">
                <a:moveTo>
                  <a:pt x="53" y="40"/>
                </a:moveTo>
                <a:lnTo>
                  <a:pt x="53" y="40"/>
                </a:lnTo>
                <a:cubicBezTo>
                  <a:pt x="53" y="48"/>
                  <a:pt x="48" y="54"/>
                  <a:pt x="40" y="54"/>
                </a:cubicBezTo>
                <a:cubicBezTo>
                  <a:pt x="33" y="54"/>
                  <a:pt x="27" y="48"/>
                  <a:pt x="27" y="40"/>
                </a:cubicBezTo>
                <a:cubicBezTo>
                  <a:pt x="27" y="40"/>
                  <a:pt x="27" y="40"/>
                  <a:pt x="27" y="40"/>
                </a:cubicBezTo>
                <a:cubicBezTo>
                  <a:pt x="27" y="40"/>
                  <a:pt x="27" y="39"/>
                  <a:pt x="27" y="39"/>
                </a:cubicBezTo>
                <a:cubicBezTo>
                  <a:pt x="27" y="36"/>
                  <a:pt x="28" y="33"/>
                  <a:pt x="31" y="30"/>
                </a:cubicBezTo>
                <a:cubicBezTo>
                  <a:pt x="33" y="27"/>
                  <a:pt x="37" y="26"/>
                  <a:pt x="40" y="26"/>
                </a:cubicBezTo>
                <a:cubicBezTo>
                  <a:pt x="44" y="26"/>
                  <a:pt x="47" y="27"/>
                  <a:pt x="50" y="30"/>
                </a:cubicBezTo>
                <a:cubicBezTo>
                  <a:pt x="52" y="33"/>
                  <a:pt x="53" y="36"/>
                  <a:pt x="53" y="39"/>
                </a:cubicBezTo>
                <a:cubicBezTo>
                  <a:pt x="53" y="39"/>
                  <a:pt x="53" y="40"/>
                  <a:pt x="53" y="40"/>
                </a:cubicBezTo>
                <a:cubicBezTo>
                  <a:pt x="53" y="40"/>
                  <a:pt x="53" y="40"/>
                  <a:pt x="53" y="40"/>
                </a:cubicBezTo>
                <a:close/>
                <a:moveTo>
                  <a:pt x="50" y="2"/>
                </a:moveTo>
                <a:lnTo>
                  <a:pt x="50" y="2"/>
                </a:lnTo>
                <a:lnTo>
                  <a:pt x="51" y="3"/>
                </a:lnTo>
                <a:lnTo>
                  <a:pt x="50" y="2"/>
                </a:lnTo>
                <a:cubicBezTo>
                  <a:pt x="47" y="1"/>
                  <a:pt x="44" y="0"/>
                  <a:pt x="40" y="0"/>
                </a:cubicBezTo>
                <a:cubicBezTo>
                  <a:pt x="18" y="0"/>
                  <a:pt x="1" y="18"/>
                  <a:pt x="0" y="40"/>
                </a:cubicBezTo>
                <a:cubicBezTo>
                  <a:pt x="0" y="45"/>
                  <a:pt x="1" y="50"/>
                  <a:pt x="3" y="55"/>
                </a:cubicBezTo>
                <a:cubicBezTo>
                  <a:pt x="5" y="60"/>
                  <a:pt x="8" y="64"/>
                  <a:pt x="12" y="68"/>
                </a:cubicBezTo>
                <a:cubicBezTo>
                  <a:pt x="15" y="71"/>
                  <a:pt x="20" y="74"/>
                  <a:pt x="25" y="76"/>
                </a:cubicBezTo>
                <a:cubicBezTo>
                  <a:pt x="29" y="78"/>
                  <a:pt x="35" y="79"/>
                  <a:pt x="40" y="79"/>
                </a:cubicBezTo>
                <a:cubicBezTo>
                  <a:pt x="46" y="79"/>
                  <a:pt x="51" y="78"/>
                  <a:pt x="56" y="76"/>
                </a:cubicBezTo>
                <a:cubicBezTo>
                  <a:pt x="61" y="74"/>
                  <a:pt x="65" y="71"/>
                  <a:pt x="68" y="68"/>
                </a:cubicBezTo>
                <a:cubicBezTo>
                  <a:pt x="72" y="64"/>
                  <a:pt x="75" y="60"/>
                  <a:pt x="77" y="55"/>
                </a:cubicBezTo>
                <a:cubicBezTo>
                  <a:pt x="79" y="50"/>
                  <a:pt x="80" y="45"/>
                  <a:pt x="80" y="40"/>
                </a:cubicBezTo>
                <a:cubicBezTo>
                  <a:pt x="80" y="22"/>
                  <a:pt x="67" y="6"/>
                  <a:pt x="50" y="2"/>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sp>
        <p:nvSpPr>
          <p:cNvPr id="20" name="Freeform 44">
            <a:extLst>
              <a:ext uri="{FF2B5EF4-FFF2-40B4-BE49-F238E27FC236}">
                <a16:creationId xmlns:a16="http://schemas.microsoft.com/office/drawing/2014/main" id="{D506AB25-8D31-40F8-B87A-454926B93433}"/>
              </a:ext>
              <a:ext uri="{C183D7F6-B498-43B3-948B-1728B52AA6E4}">
                <adec:decorative xmlns:adec="http://schemas.microsoft.com/office/drawing/2017/decorative" val="1"/>
              </a:ext>
            </a:extLst>
          </p:cNvPr>
          <p:cNvSpPr>
            <a:spLocks noEditPoints="1"/>
          </p:cNvSpPr>
          <p:nvPr/>
        </p:nvSpPr>
        <p:spPr bwMode="auto">
          <a:xfrm>
            <a:off x="11133301" y="4302998"/>
            <a:ext cx="53180" cy="52117"/>
          </a:xfrm>
          <a:custGeom>
            <a:avLst/>
            <a:gdLst>
              <a:gd name="T0" fmla="*/ 53 w 80"/>
              <a:gd name="T1" fmla="*/ 40 h 79"/>
              <a:gd name="T2" fmla="*/ 53 w 80"/>
              <a:gd name="T3" fmla="*/ 40 h 79"/>
              <a:gd name="T4" fmla="*/ 40 w 80"/>
              <a:gd name="T5" fmla="*/ 54 h 79"/>
              <a:gd name="T6" fmla="*/ 26 w 80"/>
              <a:gd name="T7" fmla="*/ 40 h 79"/>
              <a:gd name="T8" fmla="*/ 27 w 80"/>
              <a:gd name="T9" fmla="*/ 40 h 79"/>
              <a:gd name="T10" fmla="*/ 26 w 80"/>
              <a:gd name="T11" fmla="*/ 39 h 79"/>
              <a:gd name="T12" fmla="*/ 30 w 80"/>
              <a:gd name="T13" fmla="*/ 30 h 79"/>
              <a:gd name="T14" fmla="*/ 40 w 80"/>
              <a:gd name="T15" fmla="*/ 26 h 79"/>
              <a:gd name="T16" fmla="*/ 49 w 80"/>
              <a:gd name="T17" fmla="*/ 30 h 79"/>
              <a:gd name="T18" fmla="*/ 53 w 80"/>
              <a:gd name="T19" fmla="*/ 39 h 79"/>
              <a:gd name="T20" fmla="*/ 53 w 80"/>
              <a:gd name="T21" fmla="*/ 40 h 79"/>
              <a:gd name="T22" fmla="*/ 53 w 80"/>
              <a:gd name="T23" fmla="*/ 40 h 79"/>
              <a:gd name="T24" fmla="*/ 40 w 80"/>
              <a:gd name="T25" fmla="*/ 0 h 79"/>
              <a:gd name="T26" fmla="*/ 40 w 80"/>
              <a:gd name="T27" fmla="*/ 0 h 79"/>
              <a:gd name="T28" fmla="*/ 0 w 80"/>
              <a:gd name="T29" fmla="*/ 40 h 79"/>
              <a:gd name="T30" fmla="*/ 3 w 80"/>
              <a:gd name="T31" fmla="*/ 55 h 79"/>
              <a:gd name="T32" fmla="*/ 11 w 80"/>
              <a:gd name="T33" fmla="*/ 68 h 79"/>
              <a:gd name="T34" fmla="*/ 24 w 80"/>
              <a:gd name="T35" fmla="*/ 76 h 79"/>
              <a:gd name="T36" fmla="*/ 40 w 80"/>
              <a:gd name="T37" fmla="*/ 79 h 79"/>
              <a:gd name="T38" fmla="*/ 55 w 80"/>
              <a:gd name="T39" fmla="*/ 76 h 79"/>
              <a:gd name="T40" fmla="*/ 68 w 80"/>
              <a:gd name="T41" fmla="*/ 68 h 79"/>
              <a:gd name="T42" fmla="*/ 77 w 80"/>
              <a:gd name="T43" fmla="*/ 55 h 79"/>
              <a:gd name="T44" fmla="*/ 80 w 80"/>
              <a:gd name="T45" fmla="*/ 40 h 79"/>
              <a:gd name="T46" fmla="*/ 40 w 80"/>
              <a:gd name="T4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79">
                <a:moveTo>
                  <a:pt x="53" y="40"/>
                </a:moveTo>
                <a:lnTo>
                  <a:pt x="53" y="40"/>
                </a:lnTo>
                <a:cubicBezTo>
                  <a:pt x="53" y="48"/>
                  <a:pt x="47" y="54"/>
                  <a:pt x="40" y="54"/>
                </a:cubicBezTo>
                <a:cubicBezTo>
                  <a:pt x="32" y="54"/>
                  <a:pt x="26" y="48"/>
                  <a:pt x="26" y="40"/>
                </a:cubicBezTo>
                <a:cubicBezTo>
                  <a:pt x="26" y="40"/>
                  <a:pt x="27" y="40"/>
                  <a:pt x="27" y="40"/>
                </a:cubicBezTo>
                <a:cubicBezTo>
                  <a:pt x="27" y="40"/>
                  <a:pt x="26" y="39"/>
                  <a:pt x="26" y="39"/>
                </a:cubicBezTo>
                <a:cubicBezTo>
                  <a:pt x="26" y="36"/>
                  <a:pt x="28" y="33"/>
                  <a:pt x="30" y="30"/>
                </a:cubicBezTo>
                <a:cubicBezTo>
                  <a:pt x="33" y="27"/>
                  <a:pt x="36" y="26"/>
                  <a:pt x="40" y="26"/>
                </a:cubicBezTo>
                <a:cubicBezTo>
                  <a:pt x="43" y="26"/>
                  <a:pt x="47" y="27"/>
                  <a:pt x="49" y="30"/>
                </a:cubicBezTo>
                <a:cubicBezTo>
                  <a:pt x="52" y="33"/>
                  <a:pt x="53" y="36"/>
                  <a:pt x="53" y="39"/>
                </a:cubicBezTo>
                <a:cubicBezTo>
                  <a:pt x="53" y="39"/>
                  <a:pt x="53" y="40"/>
                  <a:pt x="53" y="40"/>
                </a:cubicBezTo>
                <a:cubicBezTo>
                  <a:pt x="53" y="40"/>
                  <a:pt x="53" y="40"/>
                  <a:pt x="53" y="40"/>
                </a:cubicBezTo>
                <a:close/>
                <a:moveTo>
                  <a:pt x="40" y="0"/>
                </a:moveTo>
                <a:lnTo>
                  <a:pt x="40" y="0"/>
                </a:lnTo>
                <a:cubicBezTo>
                  <a:pt x="18" y="0"/>
                  <a:pt x="0" y="18"/>
                  <a:pt x="0" y="40"/>
                </a:cubicBezTo>
                <a:cubicBezTo>
                  <a:pt x="0" y="45"/>
                  <a:pt x="1" y="50"/>
                  <a:pt x="3" y="55"/>
                </a:cubicBezTo>
                <a:cubicBezTo>
                  <a:pt x="5" y="60"/>
                  <a:pt x="8" y="64"/>
                  <a:pt x="11" y="68"/>
                </a:cubicBezTo>
                <a:cubicBezTo>
                  <a:pt x="15" y="71"/>
                  <a:pt x="19" y="74"/>
                  <a:pt x="24" y="76"/>
                </a:cubicBezTo>
                <a:cubicBezTo>
                  <a:pt x="29" y="78"/>
                  <a:pt x="34" y="79"/>
                  <a:pt x="40" y="79"/>
                </a:cubicBezTo>
                <a:cubicBezTo>
                  <a:pt x="45" y="79"/>
                  <a:pt x="51" y="78"/>
                  <a:pt x="55" y="76"/>
                </a:cubicBezTo>
                <a:cubicBezTo>
                  <a:pt x="60" y="74"/>
                  <a:pt x="65" y="71"/>
                  <a:pt x="68" y="68"/>
                </a:cubicBezTo>
                <a:cubicBezTo>
                  <a:pt x="72" y="64"/>
                  <a:pt x="75" y="60"/>
                  <a:pt x="77" y="55"/>
                </a:cubicBezTo>
                <a:cubicBezTo>
                  <a:pt x="79" y="50"/>
                  <a:pt x="80" y="45"/>
                  <a:pt x="80" y="40"/>
                </a:cubicBezTo>
                <a:cubicBezTo>
                  <a:pt x="79" y="18"/>
                  <a:pt x="62" y="0"/>
                  <a:pt x="40" y="0"/>
                </a:cubicBezTo>
                <a:close/>
              </a:path>
            </a:pathLst>
          </a:custGeom>
          <a:solidFill>
            <a:srgbClr val="2F2F2F"/>
          </a:solidFill>
          <a:ln w="0">
            <a:noFill/>
            <a:prstDash val="solid"/>
            <a:round/>
            <a:headEnd/>
            <a:tailEnd/>
          </a:ln>
        </p:spPr>
        <p:txBody>
          <a:bodyPr vert="horz" wrap="square" lIns="89607" tIns="44802" rIns="89607" bIns="44802" numCol="1" anchor="t" anchorCtr="0" compatLnSpc="1">
            <a:prstTxWarp prst="textNoShape">
              <a:avLst/>
            </a:prstTxWarp>
          </a:bodyPr>
          <a:lstStyle/>
          <a:p>
            <a:pPr defTabSz="913918">
              <a:defRPr/>
            </a:pPr>
            <a:endParaRPr lang="en-US" sz="1764">
              <a:solidFill>
                <a:srgbClr val="282828"/>
              </a:solidFill>
              <a:latin typeface="Segoe UI"/>
            </a:endParaRPr>
          </a:p>
        </p:txBody>
      </p:sp>
      <p:grpSp>
        <p:nvGrpSpPr>
          <p:cNvPr id="55" name="Group 54" descr="Icon">
            <a:extLst>
              <a:ext uri="{FF2B5EF4-FFF2-40B4-BE49-F238E27FC236}">
                <a16:creationId xmlns:a16="http://schemas.microsoft.com/office/drawing/2014/main" id="{917D240A-1B86-43D5-882E-03A91EC0199C}"/>
              </a:ext>
            </a:extLst>
          </p:cNvPr>
          <p:cNvGrpSpPr/>
          <p:nvPr/>
        </p:nvGrpSpPr>
        <p:grpSpPr>
          <a:xfrm>
            <a:off x="8585598" y="1972072"/>
            <a:ext cx="338908" cy="368244"/>
            <a:chOff x="9279506" y="2026016"/>
            <a:chExt cx="345794" cy="375726"/>
          </a:xfrm>
        </p:grpSpPr>
        <p:pic>
          <p:nvPicPr>
            <p:cNvPr id="22" name="Graphic 21" descr="Lecturer">
              <a:extLst>
                <a:ext uri="{FF2B5EF4-FFF2-40B4-BE49-F238E27FC236}">
                  <a16:creationId xmlns:a16="http://schemas.microsoft.com/office/drawing/2014/main" id="{A437C42F-0864-4899-A6B4-C8EE9FE467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506" y="2055948"/>
              <a:ext cx="345794" cy="345794"/>
            </a:xfrm>
            <a:prstGeom prst="rect">
              <a:avLst/>
            </a:prstGeom>
          </p:spPr>
        </p:pic>
        <p:pic>
          <p:nvPicPr>
            <p:cNvPr id="54" name="Picture 53">
              <a:extLst>
                <a:ext uri="{FF2B5EF4-FFF2-40B4-BE49-F238E27FC236}">
                  <a16:creationId xmlns:a16="http://schemas.microsoft.com/office/drawing/2014/main" id="{98D26ED9-CABD-4F1B-A5CE-587F243ACFF4}"/>
                </a:ext>
              </a:extLst>
            </p:cNvPr>
            <p:cNvPicPr>
              <a:picLocks noChangeAspect="1"/>
            </p:cNvPicPr>
            <p:nvPr/>
          </p:nvPicPr>
          <p:blipFill>
            <a:blip r:embed="rId5"/>
            <a:stretch>
              <a:fillRect/>
            </a:stretch>
          </p:blipFill>
          <p:spPr>
            <a:xfrm>
              <a:off x="9350618" y="2026016"/>
              <a:ext cx="205753" cy="165606"/>
            </a:xfrm>
            <a:prstGeom prst="rect">
              <a:avLst/>
            </a:prstGeom>
          </p:spPr>
        </p:pic>
      </p:grpSp>
      <p:sp>
        <p:nvSpPr>
          <p:cNvPr id="111" name="Rectangle 11">
            <a:extLst>
              <a:ext uri="{FF2B5EF4-FFF2-40B4-BE49-F238E27FC236}">
                <a16:creationId xmlns:a16="http://schemas.microsoft.com/office/drawing/2014/main" id="{1E1A4606-F660-4447-B2EE-8DEB4FC994FE}"/>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2" name="Rectangle 13">
            <a:extLst>
              <a:ext uri="{FF2B5EF4-FFF2-40B4-BE49-F238E27FC236}">
                <a16:creationId xmlns:a16="http://schemas.microsoft.com/office/drawing/2014/main" id="{C594FDDC-F168-4E89-9B39-F3762AFD319E}"/>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3" name="Rectangle 12">
            <a:extLst>
              <a:ext uri="{FF2B5EF4-FFF2-40B4-BE49-F238E27FC236}">
                <a16:creationId xmlns:a16="http://schemas.microsoft.com/office/drawing/2014/main" id="{610FC610-6E06-4825-85D6-96487CFC7173}"/>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114" name="Graphic 113" descr="Checklist">
            <a:extLst>
              <a:ext uri="{FF2B5EF4-FFF2-40B4-BE49-F238E27FC236}">
                <a16:creationId xmlns:a16="http://schemas.microsoft.com/office/drawing/2014/main" id="{B997A17C-8DC0-48C8-8BEC-FC77FD02E5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83062" y="894218"/>
            <a:ext cx="457200" cy="457200"/>
          </a:xfrm>
          <a:prstGeom prst="rect">
            <a:avLst/>
          </a:prstGeom>
        </p:spPr>
      </p:pic>
      <p:pic>
        <p:nvPicPr>
          <p:cNvPr id="115" name="Graphic 114" descr="Trophy">
            <a:extLst>
              <a:ext uri="{FF2B5EF4-FFF2-40B4-BE49-F238E27FC236}">
                <a16:creationId xmlns:a16="http://schemas.microsoft.com/office/drawing/2014/main" id="{C9690394-A566-4587-9350-2E29AC5412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66215" y="5297779"/>
            <a:ext cx="594775" cy="594775"/>
          </a:xfrm>
          <a:prstGeom prst="rect">
            <a:avLst/>
          </a:prstGeom>
        </p:spPr>
      </p:pic>
      <p:pic>
        <p:nvPicPr>
          <p:cNvPr id="116" name="Graphic 115" descr="Questions">
            <a:extLst>
              <a:ext uri="{FF2B5EF4-FFF2-40B4-BE49-F238E27FC236}">
                <a16:creationId xmlns:a16="http://schemas.microsoft.com/office/drawing/2014/main" id="{563DB44C-7D10-4A88-9396-8754EAF850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50039" y="3059101"/>
            <a:ext cx="565448" cy="565448"/>
          </a:xfrm>
          <a:prstGeom prst="rect">
            <a:avLst/>
          </a:prstGeom>
        </p:spPr>
      </p:pic>
    </p:spTree>
    <p:extLst>
      <p:ext uri="{BB962C8B-B14F-4D97-AF65-F5344CB8AC3E}">
        <p14:creationId xmlns:p14="http://schemas.microsoft.com/office/powerpoint/2010/main" val="194690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42" presetClass="path" presetSubtype="0" decel="100000" fill="hold" nodeType="withEffect">
                                  <p:stCondLst>
                                    <p:cond delay="0"/>
                                  </p:stCondLst>
                                  <p:childTnLst>
                                    <p:animMotion origin="layout" path="M -1.12269E-6 0 L 0.0185 0 " pathEditMode="relative" rAng="0" ptsTypes="AA">
                                      <p:cBhvr>
                                        <p:cTn id="9" dur="500" spd="-100000" fill="hold"/>
                                        <p:tgtEl>
                                          <p:spTgt spid="198"/>
                                        </p:tgtEl>
                                        <p:attrNameLst>
                                          <p:attrName>ppt_x</p:attrName>
                                          <p:attrName>ppt_y</p:attrName>
                                        </p:attrNameLst>
                                      </p:cBhvr>
                                      <p:rCtr x="925" y="0"/>
                                    </p:animMotion>
                                  </p:childTnLst>
                                </p:cTn>
                              </p:par>
                              <p:par>
                                <p:cTn id="10" presetID="10" presetClass="entr" presetSubtype="0" fill="hold" nodeType="withEffect">
                                  <p:stCondLst>
                                    <p:cond delay="10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500"/>
                                        <p:tgtEl>
                                          <p:spTgt spid="199"/>
                                        </p:tgtEl>
                                      </p:cBhvr>
                                    </p:animEffect>
                                  </p:childTnLst>
                                </p:cTn>
                              </p:par>
                              <p:par>
                                <p:cTn id="13" presetID="42" presetClass="path" presetSubtype="0" decel="100000" fill="hold" nodeType="withEffect">
                                  <p:stCondLst>
                                    <p:cond delay="100"/>
                                  </p:stCondLst>
                                  <p:childTnLst>
                                    <p:animMotion origin="layout" path="M -4.60537E-6 1.48148E-6 L 0.0185 1.48148E-6 " pathEditMode="relative" rAng="0" ptsTypes="AA">
                                      <p:cBhvr>
                                        <p:cTn id="14" dur="500" spd="-100000" fill="hold"/>
                                        <p:tgtEl>
                                          <p:spTgt spid="199"/>
                                        </p:tgtEl>
                                        <p:attrNameLst>
                                          <p:attrName>ppt_x</p:attrName>
                                          <p:attrName>ppt_y</p:attrName>
                                        </p:attrNameLst>
                                      </p:cBhvr>
                                      <p:rCtr x="925" y="0"/>
                                    </p:animMotion>
                                  </p:childTnLst>
                                </p:cTn>
                              </p:par>
                              <p:par>
                                <p:cTn id="15" presetID="10" presetClass="entr" presetSubtype="0" fill="hold" nodeType="withEffect">
                                  <p:stCondLst>
                                    <p:cond delay="200"/>
                                  </p:stCondLst>
                                  <p:childTnLst>
                                    <p:set>
                                      <p:cBhvr>
                                        <p:cTn id="16" dur="1" fill="hold">
                                          <p:stCondLst>
                                            <p:cond delay="0"/>
                                          </p:stCondLst>
                                        </p:cTn>
                                        <p:tgtEl>
                                          <p:spTgt spid="200"/>
                                        </p:tgtEl>
                                        <p:attrNameLst>
                                          <p:attrName>style.visibility</p:attrName>
                                        </p:attrNameLst>
                                      </p:cBhvr>
                                      <p:to>
                                        <p:strVal val="visible"/>
                                      </p:to>
                                    </p:set>
                                    <p:animEffect transition="in" filter="fade">
                                      <p:cBhvr>
                                        <p:cTn id="17" dur="500"/>
                                        <p:tgtEl>
                                          <p:spTgt spid="200"/>
                                        </p:tgtEl>
                                      </p:cBhvr>
                                    </p:animEffect>
                                  </p:childTnLst>
                                </p:cTn>
                              </p:par>
                              <p:par>
                                <p:cTn id="18" presetID="42" presetClass="path" presetSubtype="0" decel="100000" fill="hold" nodeType="withEffect">
                                  <p:stCondLst>
                                    <p:cond delay="200"/>
                                  </p:stCondLst>
                                  <p:childTnLst>
                                    <p:animMotion origin="layout" path="M 3.95676E-6 1.48148E-6 L 0.01849 1.48148E-6 " pathEditMode="relative" rAng="0" ptsTypes="AA">
                                      <p:cBhvr>
                                        <p:cTn id="19" dur="500" spd="-100000" fill="hold"/>
                                        <p:tgtEl>
                                          <p:spTgt spid="200"/>
                                        </p:tgtEl>
                                        <p:attrNameLst>
                                          <p:attrName>ppt_x</p:attrName>
                                          <p:attrName>ppt_y</p:attrName>
                                        </p:attrNameLst>
                                      </p:cBhvr>
                                      <p:rCtr x="9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5E2D8D4-D0C9-49F1-A97F-1840AFDEDF45}"/>
              </a:ext>
            </a:extLst>
          </p:cNvPr>
          <p:cNvSpPr>
            <a:spLocks noGrp="1"/>
          </p:cNvSpPr>
          <p:nvPr>
            <p:ph type="body" sz="quarter" idx="29"/>
          </p:nvPr>
        </p:nvSpPr>
        <p:spPr>
          <a:xfrm>
            <a:off x="403674" y="3291273"/>
            <a:ext cx="3145434" cy="2851204"/>
          </a:xfrm>
          <a:ln>
            <a:solidFill>
              <a:schemeClr val="bg2"/>
            </a:solidFill>
          </a:ln>
        </p:spPr>
        <p:txBody>
          <a:bodyPr/>
          <a:lstStyle/>
          <a:p>
            <a:pPr defTabSz="914089"/>
            <a:endParaRPr lang="en-US" sz="300" b="1" dirty="0">
              <a:solidFill>
                <a:srgbClr val="0072C6"/>
              </a:solidFill>
              <a:latin typeface="Segoe Pro"/>
              <a:cs typeface="Segoe Pro"/>
            </a:endParaRPr>
          </a:p>
          <a:p>
            <a:pPr defTabSz="914089"/>
            <a:r>
              <a:rPr lang="en-US" sz="1800" b="1" dirty="0">
                <a:solidFill>
                  <a:schemeClr val="accent2"/>
                </a:solidFill>
                <a:latin typeface="+mn-lt"/>
                <a:cs typeface="Segoe Pro Display Light"/>
              </a:rPr>
              <a:t>Customer Feedback loop </a:t>
            </a:r>
          </a:p>
          <a:p>
            <a:pPr defTabSz="914089"/>
            <a:endParaRPr lang="en-US" sz="700" b="1" dirty="0">
              <a:solidFill>
                <a:srgbClr val="333536"/>
              </a:solidFill>
              <a:latin typeface="+mn-lt"/>
              <a:cs typeface="Segoe Pro"/>
            </a:endParaRPr>
          </a:p>
          <a:p>
            <a:pPr defTabSz="914089"/>
            <a:r>
              <a:rPr lang="en-US" sz="1100" b="1" dirty="0">
                <a:solidFill>
                  <a:srgbClr val="333536"/>
                </a:solidFill>
                <a:latin typeface="+mn-lt"/>
                <a:cs typeface="Segoe Pro"/>
              </a:rPr>
              <a:t>Business outcome. </a:t>
            </a:r>
            <a:r>
              <a:rPr lang="en-US" sz="1100" dirty="0">
                <a:solidFill>
                  <a:srgbClr val="073135"/>
                </a:solidFill>
                <a:latin typeface="+mn-lt"/>
                <a:cs typeface="Segoe Pro Display Light"/>
              </a:rPr>
              <a:t>Stay connected to what customers are thinking.</a:t>
            </a:r>
          </a:p>
          <a:p>
            <a:pPr defTabSz="914089"/>
            <a:endParaRPr lang="en-US" sz="1100" b="1" dirty="0">
              <a:solidFill>
                <a:srgbClr val="333536"/>
              </a:solidFill>
              <a:latin typeface="+mn-lt"/>
              <a:cs typeface="Segoe Pro"/>
            </a:endParaRPr>
          </a:p>
          <a:p>
            <a:pPr defTabSz="914089"/>
            <a:r>
              <a:rPr lang="en-US" sz="1100" b="1" dirty="0">
                <a:solidFill>
                  <a:srgbClr val="333536"/>
                </a:solidFill>
                <a:latin typeface="+mn-lt"/>
                <a:cs typeface="Segoe Pro"/>
              </a:rPr>
              <a:t>Practical action.</a:t>
            </a:r>
            <a:r>
              <a:rPr lang="en-US" sz="1100" dirty="0">
                <a:solidFill>
                  <a:srgbClr val="333536"/>
                </a:solidFill>
                <a:latin typeface="+mn-lt"/>
                <a:cs typeface="Segoe Pro Display Light"/>
              </a:rPr>
              <a:t> Understand customer needs as soon as they develop and change.</a:t>
            </a:r>
          </a:p>
          <a:p>
            <a:pPr defTabSz="914089"/>
            <a:endParaRPr lang="en-US" sz="1100" dirty="0">
              <a:solidFill>
                <a:srgbClr val="333536"/>
              </a:solidFill>
              <a:latin typeface="+mn-lt"/>
              <a:cs typeface="Segoe Pro Display Light"/>
            </a:endParaRPr>
          </a:p>
          <a:p>
            <a:pPr defTabSz="914089"/>
            <a:r>
              <a:rPr lang="en-US" sz="1100" b="1" dirty="0">
                <a:solidFill>
                  <a:srgbClr val="333536"/>
                </a:solidFill>
                <a:latin typeface="+mn-lt"/>
                <a:cs typeface="Segoe Pro"/>
              </a:rPr>
              <a:t>Yammer feature. </a:t>
            </a:r>
            <a:r>
              <a:rPr lang="en-US" sz="1100" dirty="0">
                <a:solidFill>
                  <a:srgbClr val="333536"/>
                </a:solidFill>
                <a:latin typeface="+mn-lt"/>
                <a:cs typeface="Segoe Pro Display Light"/>
              </a:rPr>
              <a:t>Create a Yammer community and encourage customer-facing teams to post feedback customers give them. Use the feedback to inform product decisions. </a:t>
            </a:r>
          </a:p>
          <a:p>
            <a:pPr marL="342797" indent="-342797" defTabSz="914089">
              <a:buFont typeface="Arial"/>
              <a:buChar char="•"/>
            </a:pPr>
            <a:endParaRPr lang="en-US" sz="1400" dirty="0">
              <a:solidFill>
                <a:srgbClr val="333536"/>
              </a:solidFill>
              <a:latin typeface="Segoe Pro Display Light"/>
              <a:cs typeface="Segoe Pro Display Light"/>
            </a:endParaRPr>
          </a:p>
          <a:p>
            <a:endParaRPr lang="en-US" sz="1100" dirty="0"/>
          </a:p>
        </p:txBody>
      </p:sp>
      <p:sp>
        <p:nvSpPr>
          <p:cNvPr id="14" name="Text Placeholder 13">
            <a:extLst>
              <a:ext uri="{FF2B5EF4-FFF2-40B4-BE49-F238E27FC236}">
                <a16:creationId xmlns:a16="http://schemas.microsoft.com/office/drawing/2014/main" id="{177B54FB-A415-42D9-BA48-5655EB3BF0CD}"/>
              </a:ext>
            </a:extLst>
          </p:cNvPr>
          <p:cNvSpPr>
            <a:spLocks noGrp="1"/>
          </p:cNvSpPr>
          <p:nvPr>
            <p:ph type="body" sz="quarter" idx="30"/>
          </p:nvPr>
        </p:nvSpPr>
        <p:spPr>
          <a:xfrm>
            <a:off x="7903670" y="3291272"/>
            <a:ext cx="3012992" cy="2851204"/>
          </a:xfrm>
          <a:noFill/>
          <a:ln>
            <a:solidFill>
              <a:schemeClr val="bg2"/>
            </a:solidFill>
          </a:ln>
        </p:spPr>
        <p:txBody>
          <a:bodyPr/>
          <a:lstStyle/>
          <a:p>
            <a:pPr defTabSz="914089"/>
            <a:endParaRPr lang="en-US" sz="200" b="1" dirty="0">
              <a:solidFill>
                <a:srgbClr val="0072C6"/>
              </a:solidFill>
              <a:latin typeface="+mn-lt"/>
              <a:cs typeface="Segoe Pro"/>
            </a:endParaRPr>
          </a:p>
          <a:p>
            <a:pPr defTabSz="914089"/>
            <a:r>
              <a:rPr lang="en-US" sz="1800" b="1" dirty="0">
                <a:solidFill>
                  <a:schemeClr val="accent2"/>
                </a:solidFill>
                <a:latin typeface="+mn-lt"/>
                <a:cs typeface="Segoe Pro Display Light"/>
              </a:rPr>
              <a:t>Competitor  </a:t>
            </a:r>
          </a:p>
          <a:p>
            <a:pPr defTabSz="914089"/>
            <a:endParaRPr lang="en-US" sz="600" b="1" dirty="0">
              <a:solidFill>
                <a:srgbClr val="D1D3D4">
                  <a:lumMod val="25000"/>
                </a:srgbClr>
              </a:solidFill>
              <a:latin typeface="+mn-lt"/>
              <a:cs typeface="Segoe Pro"/>
            </a:endParaRPr>
          </a:p>
          <a:p>
            <a:pPr defTabSz="914089"/>
            <a:r>
              <a:rPr lang="en-US" sz="1050" b="1" dirty="0">
                <a:solidFill>
                  <a:srgbClr val="D1D3D4">
                    <a:lumMod val="25000"/>
                  </a:srgbClr>
                </a:solidFill>
                <a:latin typeface="+mn-lt"/>
                <a:cs typeface="Segoe Pro"/>
              </a:rPr>
              <a:t>Business outcome. </a:t>
            </a:r>
            <a:r>
              <a:rPr lang="en-US" sz="1050" dirty="0">
                <a:solidFill>
                  <a:srgbClr val="000000"/>
                </a:solidFill>
                <a:latin typeface="+mn-lt"/>
              </a:rPr>
              <a:t>Learn about our competitors and the advantages our product for our customers. </a:t>
            </a:r>
          </a:p>
          <a:p>
            <a:pPr defTabSz="914089"/>
            <a:endParaRPr lang="en-US" sz="1050" b="1" dirty="0">
              <a:solidFill>
                <a:srgbClr val="D1D3D4">
                  <a:lumMod val="25000"/>
                </a:srgbClr>
              </a:solidFill>
              <a:latin typeface="+mn-lt"/>
              <a:cs typeface="Segoe Pro"/>
            </a:endParaRPr>
          </a:p>
          <a:p>
            <a:pPr defTabSz="914089"/>
            <a:r>
              <a:rPr lang="en-US" sz="1050" b="1" dirty="0">
                <a:solidFill>
                  <a:srgbClr val="333536"/>
                </a:solidFill>
                <a:latin typeface="+mn-lt"/>
                <a:cs typeface="Segoe Pro"/>
              </a:rPr>
              <a:t>Practical action. </a:t>
            </a:r>
            <a:r>
              <a:rPr lang="en-US" sz="1050" dirty="0">
                <a:solidFill>
                  <a:srgbClr val="000000"/>
                </a:solidFill>
                <a:latin typeface="+mn-lt"/>
              </a:rPr>
              <a:t>Post updates and answer members questions quickly and consistently. </a:t>
            </a:r>
          </a:p>
          <a:p>
            <a:pPr defTabSz="914089"/>
            <a:endParaRPr lang="en-US" sz="1050" dirty="0">
              <a:solidFill>
                <a:srgbClr val="D1D3D4">
                  <a:lumMod val="25000"/>
                </a:srgbClr>
              </a:solidFill>
              <a:latin typeface="+mn-lt"/>
              <a:cs typeface="Segoe Pro Light"/>
            </a:endParaRPr>
          </a:p>
          <a:p>
            <a:pPr defTabSz="914089"/>
            <a:r>
              <a:rPr lang="en-US" sz="1050" b="1" dirty="0">
                <a:solidFill>
                  <a:srgbClr val="D1D3D4">
                    <a:lumMod val="25000"/>
                  </a:srgbClr>
                </a:solidFill>
                <a:latin typeface="+mn-lt"/>
                <a:cs typeface="Segoe Pro"/>
              </a:rPr>
              <a:t>Yammer feature. </a:t>
            </a:r>
            <a:r>
              <a:rPr lang="en-US" sz="1050" dirty="0">
                <a:solidFill>
                  <a:srgbClr val="000000"/>
                </a:solidFill>
                <a:latin typeface="+mn-lt"/>
                <a:cs typeface="Segoe Pro Display Light"/>
              </a:rPr>
              <a:t>Create public communities in Yammer for your sales and marketing teams. Have employees share the latest decisions &amp; developments about the competition to start discussions.</a:t>
            </a:r>
          </a:p>
          <a:p>
            <a:endParaRPr lang="en-US" sz="1050" dirty="0"/>
          </a:p>
        </p:txBody>
      </p:sp>
      <p:sp>
        <p:nvSpPr>
          <p:cNvPr id="9" name="Content Placeholder 2"/>
          <p:cNvSpPr>
            <a:spLocks noGrp="1"/>
          </p:cNvSpPr>
          <p:nvPr>
            <p:ph sz="quarter" idx="13"/>
          </p:nvPr>
        </p:nvSpPr>
        <p:spPr>
          <a:xfrm>
            <a:off x="285985" y="986006"/>
            <a:ext cx="11650488" cy="836145"/>
          </a:xfrm>
        </p:spPr>
        <p:txBody>
          <a:bodyPr/>
          <a:lstStyle/>
          <a:p>
            <a:r>
              <a:rPr lang="en-US" sz="1600" dirty="0"/>
              <a:t>For each business outcome, describe a practical action necessary to achieve the outcome. </a:t>
            </a:r>
            <a:br>
              <a:rPr lang="en-US" sz="1600" dirty="0"/>
            </a:br>
            <a:r>
              <a:rPr lang="en-US" sz="1600" dirty="0"/>
              <a:t>Then, identify a Yammer feature that can help complete this action. </a:t>
            </a:r>
          </a:p>
        </p:txBody>
      </p:sp>
      <p:sp>
        <p:nvSpPr>
          <p:cNvPr id="4" name="Text Placeholder 3">
            <a:extLst>
              <a:ext uri="{FF2B5EF4-FFF2-40B4-BE49-F238E27FC236}">
                <a16:creationId xmlns:a16="http://schemas.microsoft.com/office/drawing/2014/main" id="{B4E294BC-65DE-4CC5-A541-AEAFFA94499D}"/>
              </a:ext>
            </a:extLst>
          </p:cNvPr>
          <p:cNvSpPr>
            <a:spLocks noGrp="1"/>
          </p:cNvSpPr>
          <p:nvPr>
            <p:ph type="body" sz="quarter" idx="25"/>
          </p:nvPr>
        </p:nvSpPr>
        <p:spPr>
          <a:xfrm>
            <a:off x="4187167" y="3291272"/>
            <a:ext cx="3012991" cy="2851204"/>
          </a:xfrm>
          <a:ln>
            <a:solidFill>
              <a:schemeClr val="bg2"/>
            </a:solidFill>
          </a:ln>
        </p:spPr>
        <p:txBody>
          <a:bodyPr/>
          <a:lstStyle/>
          <a:p>
            <a:pPr defTabSz="914089"/>
            <a:endParaRPr lang="en-US" sz="200" b="1" dirty="0">
              <a:solidFill>
                <a:srgbClr val="0072C6"/>
              </a:solidFill>
              <a:latin typeface="+mn-lt"/>
              <a:cs typeface="Segoe Pro"/>
            </a:endParaRPr>
          </a:p>
          <a:p>
            <a:pPr defTabSz="914089"/>
            <a:r>
              <a:rPr lang="en-US" sz="1800" b="1" dirty="0">
                <a:solidFill>
                  <a:schemeClr val="accent2"/>
                </a:solidFill>
                <a:latin typeface="+mn-lt"/>
                <a:cs typeface="Segoe Pro Display Light"/>
              </a:rPr>
              <a:t>New Hire Onboarding </a:t>
            </a:r>
          </a:p>
          <a:p>
            <a:pPr defTabSz="914089"/>
            <a:endParaRPr lang="en-US" sz="600" b="1" dirty="0">
              <a:solidFill>
                <a:srgbClr val="D1D3D4">
                  <a:lumMod val="25000"/>
                </a:srgbClr>
              </a:solidFill>
              <a:latin typeface="+mn-lt"/>
              <a:cs typeface="Segoe Pro"/>
            </a:endParaRPr>
          </a:p>
          <a:p>
            <a:pPr defTabSz="914089"/>
            <a:r>
              <a:rPr lang="en-US" sz="1050" b="1" dirty="0">
                <a:solidFill>
                  <a:srgbClr val="D1D3D4">
                    <a:lumMod val="25000"/>
                  </a:srgbClr>
                </a:solidFill>
                <a:latin typeface="+mn-lt"/>
                <a:cs typeface="Segoe Pro"/>
              </a:rPr>
              <a:t>Business outcome. </a:t>
            </a:r>
            <a:r>
              <a:rPr lang="en-US" sz="1050" dirty="0">
                <a:solidFill>
                  <a:srgbClr val="D1D3D4">
                    <a:lumMod val="25000"/>
                  </a:srgbClr>
                </a:solidFill>
                <a:latin typeface="+mn-lt"/>
                <a:cs typeface="Segoe Pro Light"/>
              </a:rPr>
              <a:t>Accelerate the employee onboarding process.</a:t>
            </a:r>
          </a:p>
          <a:p>
            <a:pPr defTabSz="914089"/>
            <a:endParaRPr lang="en-US" sz="1050" dirty="0">
              <a:solidFill>
                <a:srgbClr val="D1D3D4">
                  <a:lumMod val="25000"/>
                </a:srgbClr>
              </a:solidFill>
              <a:latin typeface="+mn-lt"/>
              <a:cs typeface="Segoe Pro Light"/>
            </a:endParaRPr>
          </a:p>
          <a:p>
            <a:pPr defTabSz="914089"/>
            <a:r>
              <a:rPr lang="en-US" sz="1050" b="1" dirty="0">
                <a:solidFill>
                  <a:srgbClr val="333536"/>
                </a:solidFill>
                <a:latin typeface="+mn-lt"/>
                <a:cs typeface="Segoe Pro"/>
              </a:rPr>
              <a:t>Practical action.</a:t>
            </a:r>
            <a:r>
              <a:rPr lang="en-US" sz="1050" dirty="0">
                <a:solidFill>
                  <a:srgbClr val="D1D3D4">
                    <a:lumMod val="25000"/>
                  </a:srgbClr>
                </a:solidFill>
                <a:latin typeface="+mn-lt"/>
                <a:cs typeface="Segoe Pro Light"/>
              </a:rPr>
              <a:t> Answer questions and review paperwork faster.</a:t>
            </a:r>
          </a:p>
          <a:p>
            <a:pPr defTabSz="914089"/>
            <a:endParaRPr lang="en-US" sz="1050" dirty="0">
              <a:solidFill>
                <a:srgbClr val="D1D3D4">
                  <a:lumMod val="25000"/>
                </a:srgbClr>
              </a:solidFill>
              <a:latin typeface="+mn-lt"/>
              <a:cs typeface="Segoe Pro Light"/>
            </a:endParaRPr>
          </a:p>
          <a:p>
            <a:pPr defTabSz="914089"/>
            <a:r>
              <a:rPr lang="en-US" sz="1050" b="1" dirty="0">
                <a:solidFill>
                  <a:srgbClr val="D1D3D4">
                    <a:lumMod val="25000"/>
                  </a:srgbClr>
                </a:solidFill>
                <a:latin typeface="+mn-lt"/>
                <a:cs typeface="Segoe Pro"/>
              </a:rPr>
              <a:t>Yammer feature. </a:t>
            </a:r>
            <a:r>
              <a:rPr lang="en-US" sz="1050" dirty="0">
                <a:solidFill>
                  <a:srgbClr val="D1D3D4">
                    <a:lumMod val="25000"/>
                  </a:srgbClr>
                </a:solidFill>
                <a:latin typeface="+mn-lt"/>
                <a:cs typeface="Segoe Pro Light"/>
              </a:rPr>
              <a:t>Create a community and invite new hires to connect with senior employees and managers  there to learn about the company. Use the community to post key HR documents and answer questions. </a:t>
            </a:r>
          </a:p>
        </p:txBody>
      </p:sp>
      <p:sp>
        <p:nvSpPr>
          <p:cNvPr id="5" name="Text Placeholder 4">
            <a:extLst>
              <a:ext uri="{FF2B5EF4-FFF2-40B4-BE49-F238E27FC236}">
                <a16:creationId xmlns:a16="http://schemas.microsoft.com/office/drawing/2014/main" id="{CD08D1A5-9326-4A7C-BE5D-78CCD2E7F8E5}"/>
              </a:ext>
            </a:extLst>
          </p:cNvPr>
          <p:cNvSpPr>
            <a:spLocks noGrp="1"/>
          </p:cNvSpPr>
          <p:nvPr>
            <p:ph type="body" sz="quarter" idx="26"/>
          </p:nvPr>
        </p:nvSpPr>
        <p:spPr>
          <a:xfrm>
            <a:off x="436687" y="2352365"/>
            <a:ext cx="3145435" cy="836145"/>
          </a:xfrm>
          <a:solidFill>
            <a:schemeClr val="tx1"/>
          </a:solidFill>
        </p:spPr>
        <p:txBody>
          <a:bodyPr>
            <a:normAutofit/>
          </a:bodyPr>
          <a:lstStyle/>
          <a:p>
            <a:r>
              <a:rPr lang="en-US" sz="2400" dirty="0">
                <a:solidFill>
                  <a:schemeClr val="bg1"/>
                </a:solidFill>
              </a:rPr>
              <a:t>Product Research</a:t>
            </a:r>
          </a:p>
        </p:txBody>
      </p:sp>
      <p:sp>
        <p:nvSpPr>
          <p:cNvPr id="11" name="Text Placeholder 10">
            <a:extLst>
              <a:ext uri="{FF2B5EF4-FFF2-40B4-BE49-F238E27FC236}">
                <a16:creationId xmlns:a16="http://schemas.microsoft.com/office/drawing/2014/main" id="{A74A5408-6CF6-4731-A0A0-D634DE7CC744}"/>
              </a:ext>
            </a:extLst>
          </p:cNvPr>
          <p:cNvSpPr>
            <a:spLocks noGrp="1"/>
          </p:cNvSpPr>
          <p:nvPr>
            <p:ph type="body" sz="quarter" idx="27"/>
          </p:nvPr>
        </p:nvSpPr>
        <p:spPr>
          <a:xfrm>
            <a:off x="4187166" y="2352363"/>
            <a:ext cx="3012991" cy="836145"/>
          </a:xfrm>
          <a:solidFill>
            <a:schemeClr val="tx1"/>
          </a:solidFill>
        </p:spPr>
        <p:txBody>
          <a:bodyPr>
            <a:normAutofit/>
          </a:bodyPr>
          <a:lstStyle/>
          <a:p>
            <a:r>
              <a:rPr lang="en-US" sz="2400" dirty="0">
                <a:solidFill>
                  <a:schemeClr val="bg1"/>
                </a:solidFill>
              </a:rPr>
              <a:t>HR</a:t>
            </a:r>
          </a:p>
        </p:txBody>
      </p:sp>
      <p:sp>
        <p:nvSpPr>
          <p:cNvPr id="12" name="Text Placeholder 11">
            <a:extLst>
              <a:ext uri="{FF2B5EF4-FFF2-40B4-BE49-F238E27FC236}">
                <a16:creationId xmlns:a16="http://schemas.microsoft.com/office/drawing/2014/main" id="{22483B30-FDE4-40A6-98E5-39E71B627051}"/>
              </a:ext>
            </a:extLst>
          </p:cNvPr>
          <p:cNvSpPr>
            <a:spLocks noGrp="1"/>
          </p:cNvSpPr>
          <p:nvPr>
            <p:ph type="body" sz="quarter" idx="28"/>
          </p:nvPr>
        </p:nvSpPr>
        <p:spPr>
          <a:xfrm>
            <a:off x="7870655" y="2352363"/>
            <a:ext cx="3012992" cy="836145"/>
          </a:xfrm>
          <a:solidFill>
            <a:schemeClr val="tx1"/>
          </a:solidFill>
        </p:spPr>
        <p:txBody>
          <a:bodyPr>
            <a:noAutofit/>
          </a:bodyPr>
          <a:lstStyle/>
          <a:p>
            <a:r>
              <a:rPr lang="en-US" sz="2400" dirty="0">
                <a:solidFill>
                  <a:schemeClr val="bg1"/>
                </a:solidFill>
              </a:rPr>
              <a:t>Sales &amp; Marketing</a:t>
            </a:r>
          </a:p>
        </p:txBody>
      </p:sp>
      <p:sp>
        <p:nvSpPr>
          <p:cNvPr id="2" name="Title 1"/>
          <p:cNvSpPr>
            <a:spLocks noGrp="1"/>
          </p:cNvSpPr>
          <p:nvPr>
            <p:ph type="title"/>
          </p:nvPr>
        </p:nvSpPr>
        <p:spPr/>
        <p:txBody>
          <a:bodyPr/>
          <a:lstStyle/>
          <a:p>
            <a:r>
              <a:rPr lang="en-US" sz="4400" dirty="0">
                <a:solidFill>
                  <a:srgbClr val="0078D4"/>
                </a:solidFill>
              </a:rPr>
              <a:t>[Example] Community Scenarios &amp; Use Cases</a:t>
            </a:r>
          </a:p>
        </p:txBody>
      </p:sp>
      <p:sp>
        <p:nvSpPr>
          <p:cNvPr id="31" name="Rectangle 11">
            <a:extLst>
              <a:ext uri="{FF2B5EF4-FFF2-40B4-BE49-F238E27FC236}">
                <a16:creationId xmlns:a16="http://schemas.microsoft.com/office/drawing/2014/main" id="{F32A0CB2-06FC-4D5A-97C4-E5D48A461812}"/>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2" name="Rectangle 13">
            <a:extLst>
              <a:ext uri="{FF2B5EF4-FFF2-40B4-BE49-F238E27FC236}">
                <a16:creationId xmlns:a16="http://schemas.microsoft.com/office/drawing/2014/main" id="{00D2B6A4-528D-456C-9C46-CAF9B71FB7A1}"/>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3" name="Rectangle 12">
            <a:extLst>
              <a:ext uri="{FF2B5EF4-FFF2-40B4-BE49-F238E27FC236}">
                <a16:creationId xmlns:a16="http://schemas.microsoft.com/office/drawing/2014/main" id="{60924BCC-3E53-43C5-8B3D-06A85C1B9E0F}"/>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chemeClr val="bg1"/>
          </a:solidFill>
          <a:ln w="9525">
            <a:solidFill>
              <a:schemeClr val="bg1"/>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34" name="Graphic 33" descr="Checklist">
            <a:extLst>
              <a:ext uri="{FF2B5EF4-FFF2-40B4-BE49-F238E27FC236}">
                <a16:creationId xmlns:a16="http://schemas.microsoft.com/office/drawing/2014/main" id="{1278A348-433D-4EA9-A317-71E1A487C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83062" y="894218"/>
            <a:ext cx="457200" cy="457200"/>
          </a:xfrm>
          <a:prstGeom prst="rect">
            <a:avLst/>
          </a:prstGeom>
        </p:spPr>
      </p:pic>
      <p:pic>
        <p:nvPicPr>
          <p:cNvPr id="35" name="Graphic 34" descr="Trophy">
            <a:extLst>
              <a:ext uri="{FF2B5EF4-FFF2-40B4-BE49-F238E27FC236}">
                <a16:creationId xmlns:a16="http://schemas.microsoft.com/office/drawing/2014/main" id="{CFC866BF-E122-4014-96F6-67B519A868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66215" y="5297779"/>
            <a:ext cx="594775" cy="594775"/>
          </a:xfrm>
          <a:prstGeom prst="rect">
            <a:avLst/>
          </a:prstGeom>
        </p:spPr>
      </p:pic>
      <p:pic>
        <p:nvPicPr>
          <p:cNvPr id="36" name="Graphic 35" descr="Questions">
            <a:extLst>
              <a:ext uri="{FF2B5EF4-FFF2-40B4-BE49-F238E27FC236}">
                <a16:creationId xmlns:a16="http://schemas.microsoft.com/office/drawing/2014/main" id="{3354F608-3BF7-4864-BA5E-0E6A5F7BE3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0039" y="3059101"/>
            <a:ext cx="565448" cy="565448"/>
          </a:xfrm>
          <a:prstGeom prst="rect">
            <a:avLst/>
          </a:prstGeom>
        </p:spPr>
      </p:pic>
    </p:spTree>
    <p:extLst>
      <p:ext uri="{BB962C8B-B14F-4D97-AF65-F5344CB8AC3E}">
        <p14:creationId xmlns:p14="http://schemas.microsoft.com/office/powerpoint/2010/main" val="130772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3D1488-BACA-416A-AC1B-F15EC50DDA2E}"/>
              </a:ext>
            </a:extLst>
          </p:cNvPr>
          <p:cNvSpPr>
            <a:spLocks noGrp="1"/>
          </p:cNvSpPr>
          <p:nvPr>
            <p:ph type="title"/>
          </p:nvPr>
        </p:nvSpPr>
        <p:spPr>
          <a:xfrm>
            <a:off x="426313" y="440496"/>
            <a:ext cx="11642728" cy="739343"/>
          </a:xfrm>
        </p:spPr>
        <p:txBody>
          <a:bodyPr/>
          <a:lstStyle/>
          <a:p>
            <a:r>
              <a:rPr lang="en-US" sz="4400" dirty="0">
                <a:solidFill>
                  <a:srgbClr val="0078D4"/>
                </a:solidFill>
              </a:rPr>
              <a:t>Bonus Exercise: Yammer Community Canvas </a:t>
            </a:r>
          </a:p>
        </p:txBody>
      </p:sp>
      <p:graphicFrame>
        <p:nvGraphicFramePr>
          <p:cNvPr id="6" name="Table 4">
            <a:extLst>
              <a:ext uri="{FF2B5EF4-FFF2-40B4-BE49-F238E27FC236}">
                <a16:creationId xmlns:a16="http://schemas.microsoft.com/office/drawing/2014/main" id="{755D4A81-E0F3-4C5E-AA00-24D364DEE75B}"/>
              </a:ext>
            </a:extLst>
          </p:cNvPr>
          <p:cNvGraphicFramePr>
            <a:graphicFrameLocks noGrp="1"/>
          </p:cNvGraphicFramePr>
          <p:nvPr>
            <p:ph type="tbl" sz="quarter" idx="10"/>
            <p:extLst>
              <p:ext uri="{D42A27DB-BD31-4B8C-83A1-F6EECF244321}">
                <p14:modId xmlns:p14="http://schemas.microsoft.com/office/powerpoint/2010/main" val="1047231164"/>
              </p:ext>
            </p:extLst>
          </p:nvPr>
        </p:nvGraphicFramePr>
        <p:xfrm>
          <a:off x="426927" y="1481214"/>
          <a:ext cx="10672875" cy="4935513"/>
        </p:xfrm>
        <a:graphic>
          <a:graphicData uri="http://schemas.openxmlformats.org/drawingml/2006/table">
            <a:tbl>
              <a:tblPr firstRow="1" bandRow="1">
                <a:tableStyleId>{5940675A-B579-460E-94D1-54222C63F5DA}</a:tableStyleId>
              </a:tblPr>
              <a:tblGrid>
                <a:gridCol w="3557625">
                  <a:extLst>
                    <a:ext uri="{9D8B030D-6E8A-4147-A177-3AD203B41FA5}">
                      <a16:colId xmlns:a16="http://schemas.microsoft.com/office/drawing/2014/main" val="692666824"/>
                    </a:ext>
                  </a:extLst>
                </a:gridCol>
                <a:gridCol w="3557625">
                  <a:extLst>
                    <a:ext uri="{9D8B030D-6E8A-4147-A177-3AD203B41FA5}">
                      <a16:colId xmlns:a16="http://schemas.microsoft.com/office/drawing/2014/main" val="486985137"/>
                    </a:ext>
                  </a:extLst>
                </a:gridCol>
                <a:gridCol w="3557625">
                  <a:extLst>
                    <a:ext uri="{9D8B030D-6E8A-4147-A177-3AD203B41FA5}">
                      <a16:colId xmlns:a16="http://schemas.microsoft.com/office/drawing/2014/main" val="3088276345"/>
                    </a:ext>
                  </a:extLst>
                </a:gridCol>
              </a:tblGrid>
              <a:tr h="1645171">
                <a:tc>
                  <a:txBody>
                    <a:bodyPr/>
                    <a:lstStyle/>
                    <a:p>
                      <a:pPr marL="0" indent="0" algn="l">
                        <a:buNone/>
                      </a:pPr>
                      <a:r>
                        <a:rPr lang="en-US" sz="1600" b="1" dirty="0">
                          <a:solidFill>
                            <a:sysClr val="windowText" lastClr="000000"/>
                          </a:solidFill>
                          <a:latin typeface="Segoe UI" panose="020B0502040204020203" pitchFamily="34" charset="0"/>
                          <a:cs typeface="Segoe UI" panose="020B0502040204020203" pitchFamily="34" charset="0"/>
                        </a:rPr>
                        <a:t>1. Purpose – </a:t>
                      </a:r>
                      <a:r>
                        <a:rPr lang="en-US" sz="1600" b="0" dirty="0">
                          <a:solidFill>
                            <a:sysClr val="windowText" lastClr="000000"/>
                          </a:solidFill>
                          <a:latin typeface="Segoe UI" panose="020B0502040204020203" pitchFamily="34" charset="0"/>
                          <a:cs typeface="Segoe UI" panose="020B0502040204020203" pitchFamily="34" charset="0"/>
                        </a:rPr>
                        <a:t>why does this community exist?</a:t>
                      </a:r>
                    </a:p>
                  </a:txBody>
                  <a:tcPr marL="91416" marR="91416" marT="45708" marB="45708">
                    <a:solidFill>
                      <a:schemeClr val="bg1"/>
                    </a:solidFill>
                  </a:tcPr>
                </a:tc>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2. Audience – </a:t>
                      </a:r>
                      <a:r>
                        <a:rPr lang="en-US" sz="1600" b="0" dirty="0">
                          <a:solidFill>
                            <a:sysClr val="windowText" lastClr="000000"/>
                          </a:solidFill>
                          <a:latin typeface="Segoe UI" panose="020B0502040204020203" pitchFamily="34" charset="0"/>
                          <a:cs typeface="Segoe UI" panose="020B0502040204020203" pitchFamily="34" charset="0"/>
                        </a:rPr>
                        <a:t>who is this for and how do they find out? </a:t>
                      </a:r>
                    </a:p>
                  </a:txBody>
                  <a:tcPr marL="91416" marR="91416" marT="45708" marB="45708">
                    <a:solidFill>
                      <a:schemeClr val="bg1"/>
                    </a:solidFill>
                  </a:tcPr>
                </a:tc>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3. Values – </a:t>
                      </a:r>
                      <a:r>
                        <a:rPr lang="en-US" sz="1600" b="0" dirty="0">
                          <a:solidFill>
                            <a:sysClr val="windowText" lastClr="000000"/>
                          </a:solidFill>
                          <a:latin typeface="Segoe UI" panose="020B0502040204020203" pitchFamily="34" charset="0"/>
                          <a:cs typeface="Segoe UI" panose="020B0502040204020203" pitchFamily="34" charset="0"/>
                        </a:rPr>
                        <a:t>what 3 principles are important? </a:t>
                      </a:r>
                    </a:p>
                  </a:txBody>
                  <a:tcPr marL="91416" marR="91416" marT="45708" marB="45708">
                    <a:solidFill>
                      <a:schemeClr val="bg1"/>
                    </a:solidFill>
                  </a:tcPr>
                </a:tc>
                <a:extLst>
                  <a:ext uri="{0D108BD9-81ED-4DB2-BD59-A6C34878D82A}">
                    <a16:rowId xmlns:a16="http://schemas.microsoft.com/office/drawing/2014/main" val="2611794298"/>
                  </a:ext>
                </a:extLst>
              </a:tr>
              <a:tr h="1645171">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4. Goals – </a:t>
                      </a:r>
                      <a:r>
                        <a:rPr lang="en-US" sz="1600" b="0" dirty="0">
                          <a:solidFill>
                            <a:sysClr val="windowText" lastClr="000000"/>
                          </a:solidFill>
                          <a:latin typeface="Segoe UI" panose="020B0502040204020203" pitchFamily="34" charset="0"/>
                          <a:cs typeface="Segoe UI" panose="020B0502040204020203" pitchFamily="34" charset="0"/>
                        </a:rPr>
                        <a:t>what are 3 metrics we can measure in the next 12 months? </a:t>
                      </a:r>
                    </a:p>
                    <a:p>
                      <a:pPr marL="342900" indent="-342900" algn="l">
                        <a:buFont typeface="+mj-lt"/>
                        <a:buAutoNum type="arabicPeriod"/>
                      </a:pPr>
                      <a:r>
                        <a:rPr lang="en-US" sz="1600" b="0" dirty="0">
                          <a:solidFill>
                            <a:sysClr val="windowText" lastClr="000000"/>
                          </a:solidFill>
                          <a:latin typeface="Segoe UI" panose="020B0502040204020203" pitchFamily="34" charset="0"/>
                          <a:cs typeface="Segoe UI" panose="020B0502040204020203" pitchFamily="34" charset="0"/>
                        </a:rPr>
                        <a:t> </a:t>
                      </a:r>
                    </a:p>
                    <a:p>
                      <a:pPr marL="342900" indent="-342900" algn="l">
                        <a:buFont typeface="+mj-lt"/>
                        <a:buAutoNum type="arabicPeriod"/>
                      </a:pPr>
                      <a:r>
                        <a:rPr lang="en-US" sz="1600" b="0" dirty="0">
                          <a:solidFill>
                            <a:sysClr val="windowText" lastClr="000000"/>
                          </a:solidFill>
                          <a:latin typeface="Segoe UI" panose="020B0502040204020203" pitchFamily="34" charset="0"/>
                          <a:cs typeface="Segoe UI" panose="020B0502040204020203" pitchFamily="34" charset="0"/>
                        </a:rPr>
                        <a:t> </a:t>
                      </a:r>
                    </a:p>
                    <a:p>
                      <a:pPr marL="342900" indent="-342900" algn="l">
                        <a:buFont typeface="+mj-lt"/>
                        <a:buAutoNum type="arabicPeriod"/>
                      </a:pPr>
                      <a:r>
                        <a:rPr lang="en-US" sz="1600" b="0" dirty="0">
                          <a:solidFill>
                            <a:sysClr val="windowText" lastClr="000000"/>
                          </a:solidFill>
                          <a:latin typeface="Segoe UI" panose="020B0502040204020203" pitchFamily="34" charset="0"/>
                          <a:cs typeface="Segoe UI" panose="020B0502040204020203" pitchFamily="34" charset="0"/>
                        </a:rPr>
                        <a:t> </a:t>
                      </a:r>
                    </a:p>
                  </a:txBody>
                  <a:tcPr marL="91416" marR="91416" marT="45708" marB="45708">
                    <a:solidFill>
                      <a:schemeClr val="bg1"/>
                    </a:solidFill>
                  </a:tcPr>
                </a:tc>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5. Experience – </a:t>
                      </a:r>
                      <a:r>
                        <a:rPr lang="en-US" sz="1600" b="0" dirty="0">
                          <a:solidFill>
                            <a:sysClr val="windowText" lastClr="000000"/>
                          </a:solidFill>
                          <a:latin typeface="Segoe UI" panose="020B0502040204020203" pitchFamily="34" charset="0"/>
                          <a:cs typeface="Segoe UI" panose="020B0502040204020203" pitchFamily="34" charset="0"/>
                        </a:rPr>
                        <a:t>what happens on a reoccurring basis? How are people onboarded? </a:t>
                      </a:r>
                    </a:p>
                  </a:txBody>
                  <a:tcPr marL="91416" marR="91416" marT="45708" marB="45708">
                    <a:solidFill>
                      <a:schemeClr val="bg1"/>
                    </a:solidFill>
                  </a:tcPr>
                </a:tc>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6. Roles – </a:t>
                      </a:r>
                      <a:r>
                        <a:rPr lang="en-US" sz="1600" b="0" dirty="0">
                          <a:solidFill>
                            <a:sysClr val="windowText" lastClr="000000"/>
                          </a:solidFill>
                          <a:latin typeface="Segoe UI" panose="020B0502040204020203" pitchFamily="34" charset="0"/>
                          <a:cs typeface="Segoe UI" panose="020B0502040204020203" pitchFamily="34" charset="0"/>
                        </a:rPr>
                        <a:t>what different roles can people play?</a:t>
                      </a:r>
                    </a:p>
                  </a:txBody>
                  <a:tcPr marL="91416" marR="91416" marT="45708" marB="45708">
                    <a:solidFill>
                      <a:schemeClr val="bg1"/>
                    </a:solidFill>
                  </a:tcPr>
                </a:tc>
                <a:extLst>
                  <a:ext uri="{0D108BD9-81ED-4DB2-BD59-A6C34878D82A}">
                    <a16:rowId xmlns:a16="http://schemas.microsoft.com/office/drawing/2014/main" val="3201972454"/>
                  </a:ext>
                </a:extLst>
              </a:tr>
              <a:tr h="1645171">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7. Rules –</a:t>
                      </a:r>
                      <a:r>
                        <a:rPr lang="en-US" sz="1600" b="0" dirty="0">
                          <a:solidFill>
                            <a:sysClr val="windowText" lastClr="000000"/>
                          </a:solidFill>
                          <a:latin typeface="Segoe UI" panose="020B0502040204020203" pitchFamily="34" charset="0"/>
                          <a:cs typeface="Segoe UI" panose="020B0502040204020203" pitchFamily="34" charset="0"/>
                        </a:rPr>
                        <a:t>what guidelines and boundaries help achieve the purpose and values? </a:t>
                      </a:r>
                    </a:p>
                  </a:txBody>
                  <a:tcPr marL="91416" marR="91416" marT="45708" marB="45708">
                    <a:solidFill>
                      <a:schemeClr val="bg1"/>
                    </a:solidFill>
                  </a:tcPr>
                </a:tc>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8. Governance – </a:t>
                      </a:r>
                      <a:r>
                        <a:rPr lang="en-US" sz="1600" b="0" dirty="0">
                          <a:solidFill>
                            <a:sysClr val="windowText" lastClr="000000"/>
                          </a:solidFill>
                          <a:latin typeface="Segoe UI" panose="020B0502040204020203" pitchFamily="34" charset="0"/>
                          <a:cs typeface="Segoe UI" panose="020B0502040204020203" pitchFamily="34" charset="0"/>
                        </a:rPr>
                        <a:t>how do we make decisions? Who gets to decide?</a:t>
                      </a:r>
                    </a:p>
                  </a:txBody>
                  <a:tcPr marL="91416" marR="91416" marT="45708" marB="45708">
                    <a:solidFill>
                      <a:schemeClr val="bg1"/>
                    </a:solidFill>
                  </a:tcPr>
                </a:tc>
                <a:tc>
                  <a:txBody>
                    <a:bodyPr/>
                    <a:lstStyle/>
                    <a:p>
                      <a:pPr algn="l"/>
                      <a:r>
                        <a:rPr lang="en-US" sz="1600" b="1" dirty="0">
                          <a:solidFill>
                            <a:sysClr val="windowText" lastClr="000000"/>
                          </a:solidFill>
                          <a:latin typeface="Segoe UI" panose="020B0502040204020203" pitchFamily="34" charset="0"/>
                          <a:cs typeface="Segoe UI" panose="020B0502040204020203" pitchFamily="34" charset="0"/>
                        </a:rPr>
                        <a:t>9. Communication – </a:t>
                      </a:r>
                      <a:r>
                        <a:rPr lang="en-US" sz="1600" b="0" dirty="0">
                          <a:solidFill>
                            <a:sysClr val="windowText" lastClr="000000"/>
                          </a:solidFill>
                          <a:latin typeface="Segoe UI" panose="020B0502040204020203" pitchFamily="34" charset="0"/>
                          <a:cs typeface="Segoe UI" panose="020B0502040204020203" pitchFamily="34" charset="0"/>
                        </a:rPr>
                        <a:t>what are the channels for us to communicate? How frequent? </a:t>
                      </a:r>
                    </a:p>
                  </a:txBody>
                  <a:tcPr marL="91416" marR="91416" marT="45708" marB="45708">
                    <a:solidFill>
                      <a:schemeClr val="bg1"/>
                    </a:solidFill>
                  </a:tcPr>
                </a:tc>
                <a:extLst>
                  <a:ext uri="{0D108BD9-81ED-4DB2-BD59-A6C34878D82A}">
                    <a16:rowId xmlns:a16="http://schemas.microsoft.com/office/drawing/2014/main" val="4033731540"/>
                  </a:ext>
                </a:extLst>
              </a:tr>
            </a:tbl>
          </a:graphicData>
        </a:graphic>
      </p:graphicFrame>
      <p:sp>
        <p:nvSpPr>
          <p:cNvPr id="7" name="TextBox 6">
            <a:extLst>
              <a:ext uri="{FF2B5EF4-FFF2-40B4-BE49-F238E27FC236}">
                <a16:creationId xmlns:a16="http://schemas.microsoft.com/office/drawing/2014/main" id="{FACAE25F-6AAC-4A97-9FA2-8702F60FD5E6}"/>
              </a:ext>
            </a:extLst>
          </p:cNvPr>
          <p:cNvSpPr txBox="1"/>
          <p:nvPr/>
        </p:nvSpPr>
        <p:spPr>
          <a:xfrm>
            <a:off x="259704" y="6409409"/>
            <a:ext cx="5323954" cy="447698"/>
          </a:xfrm>
          <a:prstGeom prst="rect">
            <a:avLst/>
          </a:prstGeom>
          <a:noFill/>
        </p:spPr>
        <p:txBody>
          <a:bodyPr wrap="square" lIns="182832" tIns="146266" rIns="182832" bIns="146266" rtlCol="0">
            <a:spAutoFit/>
          </a:bodyPr>
          <a:lstStyle/>
          <a:p>
            <a:pPr>
              <a:lnSpc>
                <a:spcPct val="90000"/>
              </a:lnSpc>
              <a:spcAft>
                <a:spcPts val="600"/>
              </a:spcAft>
            </a:pPr>
            <a:r>
              <a:rPr lang="en-US" sz="1100" dirty="0">
                <a:gradFill>
                  <a:gsLst>
                    <a:gs pos="2917">
                      <a:schemeClr val="tx1"/>
                    </a:gs>
                    <a:gs pos="30000">
                      <a:schemeClr val="tx1"/>
                    </a:gs>
                  </a:gsLst>
                  <a:lin ang="5400000" scaled="0"/>
                </a:gradFill>
              </a:rPr>
              <a:t>Source: https://community-canvas.org/</a:t>
            </a:r>
          </a:p>
        </p:txBody>
      </p:sp>
      <p:sp>
        <p:nvSpPr>
          <p:cNvPr id="5" name="Rectangle 11">
            <a:extLst>
              <a:ext uri="{FF2B5EF4-FFF2-40B4-BE49-F238E27FC236}">
                <a16:creationId xmlns:a16="http://schemas.microsoft.com/office/drawing/2014/main" id="{E22F0FA2-E6D3-4ABD-BA9D-B5DA0D654EB5}"/>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 name="Rectangle 13">
            <a:extLst>
              <a:ext uri="{FF2B5EF4-FFF2-40B4-BE49-F238E27FC236}">
                <a16:creationId xmlns:a16="http://schemas.microsoft.com/office/drawing/2014/main" id="{098CE5EF-7687-4C4D-9444-969FD24C9B23}"/>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 name="Rectangle 12">
            <a:extLst>
              <a:ext uri="{FF2B5EF4-FFF2-40B4-BE49-F238E27FC236}">
                <a16:creationId xmlns:a16="http://schemas.microsoft.com/office/drawing/2014/main" id="{C28C96D9-2793-4C4E-A501-87FA48AF8176}"/>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chemeClr val="bg1"/>
          </a:solidFill>
          <a:ln w="9525">
            <a:solidFill>
              <a:schemeClr val="bg1"/>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10" name="Graphic 9" descr="Checklist">
            <a:extLst>
              <a:ext uri="{FF2B5EF4-FFF2-40B4-BE49-F238E27FC236}">
                <a16:creationId xmlns:a16="http://schemas.microsoft.com/office/drawing/2014/main" id="{5491949A-FE19-4904-AF58-E98B4B3A73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3062" y="894218"/>
            <a:ext cx="457200" cy="457200"/>
          </a:xfrm>
          <a:prstGeom prst="rect">
            <a:avLst/>
          </a:prstGeom>
        </p:spPr>
      </p:pic>
      <p:pic>
        <p:nvPicPr>
          <p:cNvPr id="11" name="Graphic 10" descr="Trophy">
            <a:extLst>
              <a:ext uri="{FF2B5EF4-FFF2-40B4-BE49-F238E27FC236}">
                <a16:creationId xmlns:a16="http://schemas.microsoft.com/office/drawing/2014/main" id="{286EF379-8F58-4167-8CEE-D13F591AB8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6215" y="5297779"/>
            <a:ext cx="594775" cy="594775"/>
          </a:xfrm>
          <a:prstGeom prst="rect">
            <a:avLst/>
          </a:prstGeom>
        </p:spPr>
      </p:pic>
      <p:pic>
        <p:nvPicPr>
          <p:cNvPr id="12" name="Graphic 11" descr="Questions">
            <a:extLst>
              <a:ext uri="{FF2B5EF4-FFF2-40B4-BE49-F238E27FC236}">
                <a16:creationId xmlns:a16="http://schemas.microsoft.com/office/drawing/2014/main" id="{D8AA9D29-5ADA-4CFF-B15A-799922000F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50039" y="3059101"/>
            <a:ext cx="565448" cy="565448"/>
          </a:xfrm>
          <a:prstGeom prst="rect">
            <a:avLst/>
          </a:prstGeom>
        </p:spPr>
      </p:pic>
    </p:spTree>
    <p:extLst>
      <p:ext uri="{BB962C8B-B14F-4D97-AF65-F5344CB8AC3E}">
        <p14:creationId xmlns:p14="http://schemas.microsoft.com/office/powerpoint/2010/main" val="6760007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A246F1A-57A0-4131-BF52-4771FA522968}"/>
              </a:ext>
            </a:extLst>
          </p:cNvPr>
          <p:cNvSpPr>
            <a:spLocks noGrp="1"/>
          </p:cNvSpPr>
          <p:nvPr>
            <p:ph type="title"/>
          </p:nvPr>
        </p:nvSpPr>
        <p:spPr>
          <a:xfrm>
            <a:off x="521072" y="365760"/>
            <a:ext cx="6540128" cy="1005840"/>
          </a:xfrm>
        </p:spPr>
        <p:txBody>
          <a:bodyPr/>
          <a:lstStyle/>
          <a:p>
            <a:r>
              <a:rPr lang="en-US" dirty="0">
                <a:solidFill>
                  <a:srgbClr val="0078D4"/>
                </a:solidFill>
                <a:latin typeface="Segoe UI Semibold" panose="020B0702040204020203" pitchFamily="34" charset="0"/>
                <a:cs typeface="Segoe UI Semibold" panose="020B0702040204020203" pitchFamily="34" charset="0"/>
              </a:rPr>
              <a:t>Identify and empower your Yammer champions</a:t>
            </a:r>
          </a:p>
        </p:txBody>
      </p:sp>
      <p:sp>
        <p:nvSpPr>
          <p:cNvPr id="44" name="Text Placeholder 43">
            <a:extLst>
              <a:ext uri="{FF2B5EF4-FFF2-40B4-BE49-F238E27FC236}">
                <a16:creationId xmlns:a16="http://schemas.microsoft.com/office/drawing/2014/main" id="{EBDA7636-E021-49BB-8FC9-91AFF6B76081}"/>
              </a:ext>
            </a:extLst>
          </p:cNvPr>
          <p:cNvSpPr>
            <a:spLocks noGrp="1"/>
          </p:cNvSpPr>
          <p:nvPr>
            <p:ph type="body" sz="quarter" idx="16"/>
          </p:nvPr>
        </p:nvSpPr>
        <p:spPr>
          <a:xfrm>
            <a:off x="566919" y="1871054"/>
            <a:ext cx="5541837" cy="825285"/>
          </a:xfrm>
        </p:spPr>
        <p:txBody>
          <a:bodyPr/>
          <a:lstStyle/>
          <a:p>
            <a:pPr marL="0" indent="0">
              <a:buNone/>
            </a:pPr>
            <a:r>
              <a:rPr lang="en-US" sz="1400" dirty="0"/>
              <a:t>Champions are your community of people who have bought into using Yammer from day one. Champions also are people who would contribute to and benefit from the value created by this community. </a:t>
            </a:r>
          </a:p>
        </p:txBody>
      </p:sp>
      <p:sp>
        <p:nvSpPr>
          <p:cNvPr id="53" name="Rectangle 52">
            <a:extLst>
              <a:ext uri="{FF2B5EF4-FFF2-40B4-BE49-F238E27FC236}">
                <a16:creationId xmlns:a16="http://schemas.microsoft.com/office/drawing/2014/main" id="{F29C9389-57A6-4861-B415-B0930113E8E7}"/>
              </a:ext>
            </a:extLst>
          </p:cNvPr>
          <p:cNvSpPr/>
          <p:nvPr/>
        </p:nvSpPr>
        <p:spPr>
          <a:xfrm>
            <a:off x="521072" y="3242493"/>
            <a:ext cx="5633532" cy="803088"/>
          </a:xfrm>
          <a:prstGeom prst="rect">
            <a:avLst/>
          </a:prstGeom>
        </p:spPr>
        <p:txBody>
          <a:bodyPr wrap="square">
            <a:spAutoFit/>
          </a:bodyPr>
          <a:lstStyle/>
          <a:p>
            <a:pPr defTabSz="457063">
              <a:lnSpc>
                <a:spcPct val="110000"/>
              </a:lnSpc>
            </a:pPr>
            <a:r>
              <a:rPr lang="en-US" sz="1400" b="1" dirty="0">
                <a:solidFill>
                  <a:srgbClr val="0078D4"/>
                </a:solidFill>
                <a:latin typeface="Segoe UI Semibold" panose="020B0702040204020203" pitchFamily="34" charset="0"/>
                <a:cs typeface="Segoe UI Semibold" panose="020B0702040204020203" pitchFamily="34" charset="0"/>
              </a:rPr>
              <a:t>Create a Yammer Community in your network for your champions</a:t>
            </a:r>
            <a:r>
              <a:rPr lang="en-US" sz="1400" dirty="0">
                <a:solidFill>
                  <a:srgbClr val="0078D4"/>
                </a:solidFill>
                <a:latin typeface="Segoe UI Semibold" panose="020B0702040204020203" pitchFamily="34" charset="0"/>
                <a:cs typeface="Segoe UI Semibold" panose="020B0702040204020203" pitchFamily="34" charset="0"/>
              </a:rPr>
              <a:t>. </a:t>
            </a:r>
            <a:r>
              <a:rPr lang="en-US" sz="1400" dirty="0">
                <a:solidFill>
                  <a:prstClr val="black"/>
                </a:solidFill>
                <a:latin typeface="Segoe UI" panose="020B0502040204020203" pitchFamily="34" charset="0"/>
                <a:cs typeface="Segoe UI" panose="020B0502040204020203" pitchFamily="34" charset="0"/>
              </a:rPr>
              <a:t>In this group, they can share resources and best practices for getting the most of Yammer, and for encouraging others to get as engaged.</a:t>
            </a:r>
          </a:p>
        </p:txBody>
      </p:sp>
      <p:pic>
        <p:nvPicPr>
          <p:cNvPr id="55" name="Graphic 54" descr="Important note">
            <a:extLst>
              <a:ext uri="{FF2B5EF4-FFF2-40B4-BE49-F238E27FC236}">
                <a16:creationId xmlns:a16="http://schemas.microsoft.com/office/drawing/2014/main" id="{6546B0A2-7A2A-41AB-A12C-1BA89CCCE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297" y="4517447"/>
            <a:ext cx="171707" cy="228540"/>
          </a:xfrm>
          <a:prstGeom prst="rect">
            <a:avLst/>
          </a:prstGeom>
        </p:spPr>
      </p:pic>
      <p:sp>
        <p:nvSpPr>
          <p:cNvPr id="58" name="Content Placeholder 28">
            <a:extLst>
              <a:ext uri="{FF2B5EF4-FFF2-40B4-BE49-F238E27FC236}">
                <a16:creationId xmlns:a16="http://schemas.microsoft.com/office/drawing/2014/main" id="{2D69F6D3-3DBC-4A20-A90C-8480BA945CEB}"/>
              </a:ext>
            </a:extLst>
          </p:cNvPr>
          <p:cNvSpPr txBox="1">
            <a:spLocks/>
          </p:cNvSpPr>
          <p:nvPr/>
        </p:nvSpPr>
        <p:spPr>
          <a:xfrm>
            <a:off x="791734" y="4495816"/>
            <a:ext cx="2741375" cy="1656651"/>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dirty="0">
                <a:solidFill>
                  <a:prstClr val="black"/>
                </a:solidFill>
                <a:latin typeface="Segoe UI Semibold" panose="020B0702040204020203" pitchFamily="34" charset="0"/>
                <a:cs typeface="Segoe UI Semibold" panose="020B0702040204020203" pitchFamily="34" charset="0"/>
              </a:rPr>
              <a:t>Pro tip: </a:t>
            </a:r>
          </a:p>
          <a:p>
            <a:pPr defTabSz="914126">
              <a:lnSpc>
                <a:spcPct val="110000"/>
              </a:lnSpc>
              <a:spcBef>
                <a:spcPts val="0"/>
              </a:spcBef>
              <a:spcAft>
                <a:spcPts val="600"/>
              </a:spcAft>
            </a:pPr>
            <a:r>
              <a:rPr lang="en-US" dirty="0">
                <a:solidFill>
                  <a:prstClr val="black"/>
                </a:solidFill>
              </a:rPr>
              <a:t>Set up a Yammer specialist community that meets once a month to share insights, ideas, and best practices with the broader network. </a:t>
            </a:r>
          </a:p>
        </p:txBody>
      </p:sp>
      <p:grpSp>
        <p:nvGrpSpPr>
          <p:cNvPr id="59" name="Group 58">
            <a:extLst>
              <a:ext uri="{FF2B5EF4-FFF2-40B4-BE49-F238E27FC236}">
                <a16:creationId xmlns:a16="http://schemas.microsoft.com/office/drawing/2014/main" id="{2F832167-9741-4F7C-B658-1EC40D9702E7}"/>
              </a:ext>
              <a:ext uri="{C183D7F6-B498-43B3-948B-1728B52AA6E4}">
                <adec:decorative xmlns:adec="http://schemas.microsoft.com/office/drawing/2017/decorative" val="1"/>
              </a:ext>
            </a:extLst>
          </p:cNvPr>
          <p:cNvGrpSpPr/>
          <p:nvPr/>
        </p:nvGrpSpPr>
        <p:grpSpPr>
          <a:xfrm>
            <a:off x="595496" y="4298954"/>
            <a:ext cx="2923811" cy="1515305"/>
            <a:chOff x="594650" y="4362628"/>
            <a:chExt cx="5852160" cy="1515700"/>
          </a:xfrm>
        </p:grpSpPr>
        <p:cxnSp>
          <p:nvCxnSpPr>
            <p:cNvPr id="60" name="Straight Connector 59">
              <a:extLst>
                <a:ext uri="{FF2B5EF4-FFF2-40B4-BE49-F238E27FC236}">
                  <a16:creationId xmlns:a16="http://schemas.microsoft.com/office/drawing/2014/main" id="{F130101F-D085-4EAF-9177-B309F5573474}"/>
                </a:ext>
              </a:extLst>
            </p:cNvPr>
            <p:cNvCxnSpPr>
              <a:cxnSpLocks/>
            </p:cNvCxnSpPr>
            <p:nvPr/>
          </p:nvCxnSpPr>
          <p:spPr>
            <a:xfrm>
              <a:off x="594650" y="4362628"/>
              <a:ext cx="585216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F3E9D2B-C209-4B22-9E80-521C6ACCCE34}"/>
                </a:ext>
              </a:extLst>
            </p:cNvPr>
            <p:cNvCxnSpPr>
              <a:cxnSpLocks/>
            </p:cNvCxnSpPr>
            <p:nvPr/>
          </p:nvCxnSpPr>
          <p:spPr>
            <a:xfrm>
              <a:off x="594650" y="5878328"/>
              <a:ext cx="585216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grpSp>
        <p:nvGrpSpPr>
          <p:cNvPr id="90" name="Group 89" descr="Text box">
            <a:extLst>
              <a:ext uri="{FF2B5EF4-FFF2-40B4-BE49-F238E27FC236}">
                <a16:creationId xmlns:a16="http://schemas.microsoft.com/office/drawing/2014/main" id="{886745D2-7FEA-4A6B-93D0-3A1E1D78D7C4}"/>
              </a:ext>
            </a:extLst>
          </p:cNvPr>
          <p:cNvGrpSpPr/>
          <p:nvPr/>
        </p:nvGrpSpPr>
        <p:grpSpPr>
          <a:xfrm>
            <a:off x="8473008" y="1724350"/>
            <a:ext cx="2007044" cy="1018884"/>
            <a:chOff x="7522776" y="2376576"/>
            <a:chExt cx="2007567" cy="1019149"/>
          </a:xfrm>
        </p:grpSpPr>
        <p:sp>
          <p:nvSpPr>
            <p:cNvPr id="109" name="Content Placeholder 25">
              <a:extLst>
                <a:ext uri="{FF2B5EF4-FFF2-40B4-BE49-F238E27FC236}">
                  <a16:creationId xmlns:a16="http://schemas.microsoft.com/office/drawing/2014/main" id="{7C733B8F-014B-40E2-A386-83F112F3ACB7}"/>
                </a:ext>
              </a:extLst>
            </p:cNvPr>
            <p:cNvSpPr txBox="1">
              <a:spLocks/>
            </p:cNvSpPr>
            <p:nvPr/>
          </p:nvSpPr>
          <p:spPr>
            <a:xfrm>
              <a:off x="7522776" y="2481325"/>
              <a:ext cx="2007567" cy="914400"/>
            </a:xfrm>
            <a:prstGeom prst="rect">
              <a:avLst/>
            </a:prstGeom>
          </p:spPr>
          <p:txBody>
            <a:bodyPr vert="horz" lIns="91416" tIns="91416" rIns="91416" bIns="91416" rtlCol="0">
              <a:noAutofit/>
            </a:bodyPr>
            <a:lstStyle>
              <a:lvl1pPr marL="0" indent="0" algn="l" defTabSz="914400" rtl="0" eaLnBrk="1" latinLnBrk="0" hangingPunct="1">
                <a:lnSpc>
                  <a:spcPct val="100000"/>
                </a:lnSpc>
                <a:spcBef>
                  <a:spcPts val="6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pPr>
              <a:r>
                <a:rPr lang="en-US" b="1" dirty="0">
                  <a:solidFill>
                    <a:prstClr val="black"/>
                  </a:solidFill>
                </a:rPr>
                <a:t>Millennials</a:t>
              </a:r>
            </a:p>
            <a:p>
              <a:pPr defTabSz="914126">
                <a:lnSpc>
                  <a:spcPct val="110000"/>
                </a:lnSpc>
              </a:pPr>
              <a:r>
                <a:rPr lang="en-US" dirty="0">
                  <a:solidFill>
                    <a:prstClr val="black"/>
                  </a:solidFill>
                </a:rPr>
                <a:t>They might naturally like the social capabilities of Yammer</a:t>
              </a:r>
            </a:p>
            <a:p>
              <a:pPr defTabSz="914126">
                <a:lnSpc>
                  <a:spcPct val="110000"/>
                </a:lnSpc>
              </a:pPr>
              <a:endParaRPr lang="en-US" dirty="0">
                <a:solidFill>
                  <a:prstClr val="black"/>
                </a:solidFill>
              </a:endParaRPr>
            </a:p>
          </p:txBody>
        </p:sp>
        <p:cxnSp>
          <p:nvCxnSpPr>
            <p:cNvPr id="110" name="Straight Connector 109">
              <a:extLst>
                <a:ext uri="{FF2B5EF4-FFF2-40B4-BE49-F238E27FC236}">
                  <a16:creationId xmlns:a16="http://schemas.microsoft.com/office/drawing/2014/main" id="{3FB8C9EE-3DD2-4E1D-83F4-304ED9F86F4B}"/>
                </a:ext>
              </a:extLst>
            </p:cNvPr>
            <p:cNvCxnSpPr>
              <a:cxnSpLocks/>
            </p:cNvCxnSpPr>
            <p:nvPr/>
          </p:nvCxnSpPr>
          <p:spPr>
            <a:xfrm>
              <a:off x="7610987" y="2376576"/>
              <a:ext cx="15207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2FAEDFC7-0C72-4FB5-87E1-1EF85B9F7006}"/>
              </a:ext>
              <a:ext uri="{C183D7F6-B498-43B3-948B-1728B52AA6E4}">
                <adec:decorative xmlns:adec="http://schemas.microsoft.com/office/drawing/2017/decorative" val="1"/>
              </a:ext>
            </a:extLst>
          </p:cNvPr>
          <p:cNvGrpSpPr/>
          <p:nvPr/>
        </p:nvGrpSpPr>
        <p:grpSpPr>
          <a:xfrm>
            <a:off x="8415904" y="3175530"/>
            <a:ext cx="2007044" cy="1019610"/>
            <a:chOff x="7522776" y="3448462"/>
            <a:chExt cx="2007567" cy="1019876"/>
          </a:xfrm>
        </p:grpSpPr>
        <p:sp>
          <p:nvSpPr>
            <p:cNvPr id="107" name="Content Placeholder 7">
              <a:extLst>
                <a:ext uri="{FF2B5EF4-FFF2-40B4-BE49-F238E27FC236}">
                  <a16:creationId xmlns:a16="http://schemas.microsoft.com/office/drawing/2014/main" id="{487DA433-CD03-470A-AD49-A5DEFC17AA81}"/>
                </a:ext>
              </a:extLst>
            </p:cNvPr>
            <p:cNvSpPr txBox="1">
              <a:spLocks/>
            </p:cNvSpPr>
            <p:nvPr/>
          </p:nvSpPr>
          <p:spPr>
            <a:xfrm>
              <a:off x="7522776" y="3553938"/>
              <a:ext cx="2007567" cy="914400"/>
            </a:xfrm>
            <a:prstGeom prst="rect">
              <a:avLst/>
            </a:prstGeom>
          </p:spPr>
          <p:txBody>
            <a:bodyPr vert="horz" lIns="91416" tIns="91416" rIns="91416" bIns="91416" rtlCol="0">
              <a:noAutofit/>
            </a:bodyPr>
            <a:lstStyle>
              <a:lvl1pPr marL="0" indent="0" algn="l" defTabSz="914400" rtl="0" eaLnBrk="1" latinLnBrk="0" hangingPunct="1">
                <a:lnSpc>
                  <a:spcPct val="100000"/>
                </a:lnSpc>
                <a:spcBef>
                  <a:spcPts val="6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pPr>
              <a:r>
                <a:rPr lang="en-US" b="1" dirty="0">
                  <a:solidFill>
                    <a:prstClr val="black"/>
                  </a:solidFill>
                </a:rPr>
                <a:t>Pilot program participants</a:t>
              </a:r>
            </a:p>
            <a:p>
              <a:pPr defTabSz="914126">
                <a:lnSpc>
                  <a:spcPct val="110000"/>
                </a:lnSpc>
              </a:pPr>
              <a:r>
                <a:rPr lang="en-US" dirty="0">
                  <a:solidFill>
                    <a:prstClr val="black"/>
                  </a:solidFill>
                </a:rPr>
                <a:t>Those that demonstrated success with new technology adoption in the past</a:t>
              </a:r>
            </a:p>
            <a:p>
              <a:pPr defTabSz="914126">
                <a:lnSpc>
                  <a:spcPct val="110000"/>
                </a:lnSpc>
              </a:pPr>
              <a:endParaRPr lang="en-US" dirty="0">
                <a:solidFill>
                  <a:prstClr val="black"/>
                </a:solidFill>
              </a:endParaRPr>
            </a:p>
          </p:txBody>
        </p:sp>
        <p:cxnSp>
          <p:nvCxnSpPr>
            <p:cNvPr id="108" name="Straight Connector 107">
              <a:extLst>
                <a:ext uri="{FF2B5EF4-FFF2-40B4-BE49-F238E27FC236}">
                  <a16:creationId xmlns:a16="http://schemas.microsoft.com/office/drawing/2014/main" id="{C7F16255-82A8-4795-8E6C-4BC8A93AF23B}"/>
                </a:ext>
              </a:extLst>
            </p:cNvPr>
            <p:cNvCxnSpPr>
              <a:cxnSpLocks/>
            </p:cNvCxnSpPr>
            <p:nvPr/>
          </p:nvCxnSpPr>
          <p:spPr>
            <a:xfrm>
              <a:off x="7610987" y="3448462"/>
              <a:ext cx="15207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7102C720-4612-4188-BF5B-71025CED44DE}"/>
              </a:ext>
              <a:ext uri="{C183D7F6-B498-43B3-948B-1728B52AA6E4}">
                <adec:decorative xmlns:adec="http://schemas.microsoft.com/office/drawing/2017/decorative" val="1"/>
              </a:ext>
            </a:extLst>
          </p:cNvPr>
          <p:cNvGrpSpPr/>
          <p:nvPr/>
        </p:nvGrpSpPr>
        <p:grpSpPr>
          <a:xfrm>
            <a:off x="8415904" y="4733407"/>
            <a:ext cx="2121253" cy="1034691"/>
            <a:chOff x="7522776" y="4975536"/>
            <a:chExt cx="2121806" cy="1034961"/>
          </a:xfrm>
        </p:grpSpPr>
        <p:sp>
          <p:nvSpPr>
            <p:cNvPr id="105" name="Rectangle 104">
              <a:extLst>
                <a:ext uri="{FF2B5EF4-FFF2-40B4-BE49-F238E27FC236}">
                  <a16:creationId xmlns:a16="http://schemas.microsoft.com/office/drawing/2014/main" id="{B219521B-F817-482C-B54D-5F8A3460F833}"/>
                </a:ext>
              </a:extLst>
            </p:cNvPr>
            <p:cNvSpPr/>
            <p:nvPr/>
          </p:nvSpPr>
          <p:spPr>
            <a:xfrm>
              <a:off x="7522776" y="5081012"/>
              <a:ext cx="2121806" cy="929485"/>
            </a:xfrm>
            <a:prstGeom prst="rect">
              <a:avLst/>
            </a:prstGeom>
          </p:spPr>
          <p:txBody>
            <a:bodyPr wrap="square" lIns="91416" tIns="91416" rIns="91416" bIns="91416">
              <a:noAutofit/>
            </a:bodyPr>
            <a:lstStyle/>
            <a:p>
              <a:pPr defTabSz="457063">
                <a:lnSpc>
                  <a:spcPct val="110000"/>
                </a:lnSpc>
                <a:spcBef>
                  <a:spcPts val="600"/>
                </a:spcBef>
              </a:pPr>
              <a:r>
                <a:rPr lang="en-US" sz="1100" b="1" dirty="0">
                  <a:solidFill>
                    <a:prstClr val="black"/>
                  </a:solidFill>
                  <a:latin typeface="Segoe UI" panose="020B0502040204020203" pitchFamily="34" charset="0"/>
                  <a:cs typeface="Segoe UI" panose="020B0502040204020203" pitchFamily="34" charset="0"/>
                </a:rPr>
                <a:t>Influencers</a:t>
              </a:r>
            </a:p>
            <a:p>
              <a:pPr defTabSz="457063">
                <a:lnSpc>
                  <a:spcPct val="110000"/>
                </a:lnSpc>
                <a:spcBef>
                  <a:spcPts val="600"/>
                </a:spcBef>
              </a:pPr>
              <a:r>
                <a:rPr lang="en-US" sz="1100" dirty="0">
                  <a:solidFill>
                    <a:prstClr val="black"/>
                  </a:solidFill>
                  <a:latin typeface="Segoe UI" panose="020B0502040204020203" pitchFamily="34" charset="0"/>
                  <a:cs typeface="Segoe UI" panose="020B0502040204020203" pitchFamily="34" charset="0"/>
                </a:rPr>
                <a:t>Regardless of title, these well connected veterans have that leadership vibe that naturally influences those around them. </a:t>
              </a:r>
            </a:p>
          </p:txBody>
        </p:sp>
        <p:cxnSp>
          <p:nvCxnSpPr>
            <p:cNvPr id="106" name="Straight Connector 105">
              <a:extLst>
                <a:ext uri="{FF2B5EF4-FFF2-40B4-BE49-F238E27FC236}">
                  <a16:creationId xmlns:a16="http://schemas.microsoft.com/office/drawing/2014/main" id="{E68F6384-F7A5-4575-9909-4601F9BACC8A}"/>
                </a:ext>
              </a:extLst>
            </p:cNvPr>
            <p:cNvCxnSpPr>
              <a:cxnSpLocks/>
            </p:cNvCxnSpPr>
            <p:nvPr/>
          </p:nvCxnSpPr>
          <p:spPr>
            <a:xfrm>
              <a:off x="7610987" y="4975536"/>
              <a:ext cx="15207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3" name="Group 11" descr="People Icon&#10;">
            <a:extLst>
              <a:ext uri="{FF2B5EF4-FFF2-40B4-BE49-F238E27FC236}">
                <a16:creationId xmlns:a16="http://schemas.microsoft.com/office/drawing/2014/main" id="{B41724D2-69F3-444D-91EA-B537982BF659}"/>
              </a:ext>
            </a:extLst>
          </p:cNvPr>
          <p:cNvGrpSpPr>
            <a:grpSpLocks noChangeAspect="1"/>
          </p:cNvGrpSpPr>
          <p:nvPr/>
        </p:nvGrpSpPr>
        <p:grpSpPr bwMode="auto">
          <a:xfrm>
            <a:off x="7312799" y="1520168"/>
            <a:ext cx="569056" cy="1020048"/>
            <a:chOff x="4856" y="812"/>
            <a:chExt cx="482" cy="864"/>
          </a:xfrm>
        </p:grpSpPr>
        <p:sp>
          <p:nvSpPr>
            <p:cNvPr id="102" name="Freeform 12">
              <a:extLst>
                <a:ext uri="{FF2B5EF4-FFF2-40B4-BE49-F238E27FC236}">
                  <a16:creationId xmlns:a16="http://schemas.microsoft.com/office/drawing/2014/main" id="{9DD4A940-C290-4E03-B9F3-8B18A7BB9460}"/>
                </a:ext>
              </a:extLst>
            </p:cNvPr>
            <p:cNvSpPr>
              <a:spLocks/>
            </p:cNvSpPr>
            <p:nvPr/>
          </p:nvSpPr>
          <p:spPr bwMode="auto">
            <a:xfrm>
              <a:off x="4899" y="991"/>
              <a:ext cx="406" cy="685"/>
            </a:xfrm>
            <a:custGeom>
              <a:avLst/>
              <a:gdLst>
                <a:gd name="T0" fmla="*/ 273 w 305"/>
                <a:gd name="T1" fmla="*/ 97 h 515"/>
                <a:gd name="T2" fmla="*/ 253 w 305"/>
                <a:gd name="T3" fmla="*/ 50 h 515"/>
                <a:gd name="T4" fmla="*/ 143 w 305"/>
                <a:gd name="T5" fmla="*/ 2 h 515"/>
                <a:gd name="T6" fmla="*/ 38 w 305"/>
                <a:gd name="T7" fmla="*/ 67 h 515"/>
                <a:gd name="T8" fmla="*/ 4 w 305"/>
                <a:gd name="T9" fmla="*/ 187 h 515"/>
                <a:gd name="T10" fmla="*/ 18 w 305"/>
                <a:gd name="T11" fmla="*/ 227 h 515"/>
                <a:gd name="T12" fmla="*/ 55 w 305"/>
                <a:gd name="T13" fmla="*/ 199 h 515"/>
                <a:gd name="T14" fmla="*/ 84 w 305"/>
                <a:gd name="T15" fmla="*/ 101 h 515"/>
                <a:gd name="T16" fmla="*/ 84 w 305"/>
                <a:gd name="T17" fmla="*/ 479 h 515"/>
                <a:gd name="T18" fmla="*/ 110 w 305"/>
                <a:gd name="T19" fmla="*/ 514 h 515"/>
                <a:gd name="T20" fmla="*/ 136 w 305"/>
                <a:gd name="T21" fmla="*/ 479 h 515"/>
                <a:gd name="T22" fmla="*/ 137 w 305"/>
                <a:gd name="T23" fmla="*/ 316 h 515"/>
                <a:gd name="T24" fmla="*/ 151 w 305"/>
                <a:gd name="T25" fmla="*/ 277 h 515"/>
                <a:gd name="T26" fmla="*/ 166 w 305"/>
                <a:gd name="T27" fmla="*/ 317 h 515"/>
                <a:gd name="T28" fmla="*/ 167 w 305"/>
                <a:gd name="T29" fmla="*/ 480 h 515"/>
                <a:gd name="T30" fmla="*/ 190 w 305"/>
                <a:gd name="T31" fmla="*/ 512 h 515"/>
                <a:gd name="T32" fmla="*/ 219 w 305"/>
                <a:gd name="T33" fmla="*/ 479 h 515"/>
                <a:gd name="T34" fmla="*/ 219 w 305"/>
                <a:gd name="T35" fmla="*/ 437 h 515"/>
                <a:gd name="T36" fmla="*/ 219 w 305"/>
                <a:gd name="T37" fmla="*/ 102 h 515"/>
                <a:gd name="T38" fmla="*/ 242 w 305"/>
                <a:gd name="T39" fmla="*/ 186 h 515"/>
                <a:gd name="T40" fmla="*/ 280 w 305"/>
                <a:gd name="T41" fmla="*/ 226 h 515"/>
                <a:gd name="T42" fmla="*/ 290 w 305"/>
                <a:gd name="T43" fmla="*/ 171 h 515"/>
                <a:gd name="T44" fmla="*/ 273 w 305"/>
                <a:gd name="T45" fmla="*/ 97 h 515"/>
                <a:gd name="T46" fmla="*/ 273 w 305"/>
                <a:gd name="T47" fmla="*/ 97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5" h="515">
                  <a:moveTo>
                    <a:pt x="273" y="97"/>
                  </a:moveTo>
                  <a:cubicBezTo>
                    <a:pt x="270" y="80"/>
                    <a:pt x="263" y="64"/>
                    <a:pt x="253" y="50"/>
                  </a:cubicBezTo>
                  <a:cubicBezTo>
                    <a:pt x="228" y="15"/>
                    <a:pt x="190" y="0"/>
                    <a:pt x="143" y="2"/>
                  </a:cubicBezTo>
                  <a:cubicBezTo>
                    <a:pt x="98" y="4"/>
                    <a:pt x="55" y="20"/>
                    <a:pt x="38" y="67"/>
                  </a:cubicBezTo>
                  <a:cubicBezTo>
                    <a:pt x="23" y="106"/>
                    <a:pt x="15" y="147"/>
                    <a:pt x="4" y="187"/>
                  </a:cubicBezTo>
                  <a:cubicBezTo>
                    <a:pt x="1" y="203"/>
                    <a:pt x="0" y="222"/>
                    <a:pt x="18" y="227"/>
                  </a:cubicBezTo>
                  <a:cubicBezTo>
                    <a:pt x="39" y="234"/>
                    <a:pt x="47" y="216"/>
                    <a:pt x="55" y="199"/>
                  </a:cubicBezTo>
                  <a:cubicBezTo>
                    <a:pt x="64" y="178"/>
                    <a:pt x="60" y="120"/>
                    <a:pt x="84" y="101"/>
                  </a:cubicBezTo>
                  <a:cubicBezTo>
                    <a:pt x="84" y="220"/>
                    <a:pt x="84" y="364"/>
                    <a:pt x="84" y="479"/>
                  </a:cubicBezTo>
                  <a:cubicBezTo>
                    <a:pt x="84" y="497"/>
                    <a:pt x="83" y="515"/>
                    <a:pt x="110" y="514"/>
                  </a:cubicBezTo>
                  <a:cubicBezTo>
                    <a:pt x="137" y="513"/>
                    <a:pt x="136" y="497"/>
                    <a:pt x="136" y="479"/>
                  </a:cubicBezTo>
                  <a:cubicBezTo>
                    <a:pt x="136" y="424"/>
                    <a:pt x="135" y="370"/>
                    <a:pt x="137" y="316"/>
                  </a:cubicBezTo>
                  <a:cubicBezTo>
                    <a:pt x="137" y="302"/>
                    <a:pt x="135" y="277"/>
                    <a:pt x="151" y="277"/>
                  </a:cubicBezTo>
                  <a:cubicBezTo>
                    <a:pt x="168" y="277"/>
                    <a:pt x="166" y="303"/>
                    <a:pt x="166" y="317"/>
                  </a:cubicBezTo>
                  <a:cubicBezTo>
                    <a:pt x="167" y="372"/>
                    <a:pt x="167" y="426"/>
                    <a:pt x="167" y="480"/>
                  </a:cubicBezTo>
                  <a:cubicBezTo>
                    <a:pt x="167" y="496"/>
                    <a:pt x="166" y="512"/>
                    <a:pt x="190" y="512"/>
                  </a:cubicBezTo>
                  <a:cubicBezTo>
                    <a:pt x="215" y="512"/>
                    <a:pt x="219" y="499"/>
                    <a:pt x="219" y="479"/>
                  </a:cubicBezTo>
                  <a:cubicBezTo>
                    <a:pt x="218" y="465"/>
                    <a:pt x="219" y="450"/>
                    <a:pt x="219" y="437"/>
                  </a:cubicBezTo>
                  <a:cubicBezTo>
                    <a:pt x="219" y="340"/>
                    <a:pt x="219" y="199"/>
                    <a:pt x="219" y="102"/>
                  </a:cubicBezTo>
                  <a:cubicBezTo>
                    <a:pt x="234" y="114"/>
                    <a:pt x="238" y="171"/>
                    <a:pt x="242" y="186"/>
                  </a:cubicBezTo>
                  <a:cubicBezTo>
                    <a:pt x="248" y="207"/>
                    <a:pt x="254" y="233"/>
                    <a:pt x="280" y="226"/>
                  </a:cubicBezTo>
                  <a:cubicBezTo>
                    <a:pt x="305" y="218"/>
                    <a:pt x="295" y="190"/>
                    <a:pt x="290" y="171"/>
                  </a:cubicBezTo>
                  <a:cubicBezTo>
                    <a:pt x="273" y="97"/>
                    <a:pt x="273" y="97"/>
                    <a:pt x="273" y="97"/>
                  </a:cubicBezTo>
                  <a:cubicBezTo>
                    <a:pt x="273" y="97"/>
                    <a:pt x="273" y="97"/>
                    <a:pt x="273" y="9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3" name="Oval 13">
              <a:extLst>
                <a:ext uri="{FF2B5EF4-FFF2-40B4-BE49-F238E27FC236}">
                  <a16:creationId xmlns:a16="http://schemas.microsoft.com/office/drawing/2014/main" id="{D0A22713-FB66-47C5-8D93-9E1132A9F019}"/>
                </a:ext>
              </a:extLst>
            </p:cNvPr>
            <p:cNvSpPr>
              <a:spLocks noChangeArrowheads="1"/>
            </p:cNvSpPr>
            <p:nvPr/>
          </p:nvSpPr>
          <p:spPr bwMode="auto">
            <a:xfrm>
              <a:off x="5020" y="812"/>
              <a:ext cx="156" cy="157"/>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4" name="Freeform 14">
              <a:extLst>
                <a:ext uri="{FF2B5EF4-FFF2-40B4-BE49-F238E27FC236}">
                  <a16:creationId xmlns:a16="http://schemas.microsoft.com/office/drawing/2014/main" id="{C7913207-B37B-4F23-B49F-D6B8334497B4}"/>
                </a:ext>
              </a:extLst>
            </p:cNvPr>
            <p:cNvSpPr>
              <a:spLocks/>
            </p:cNvSpPr>
            <p:nvPr/>
          </p:nvSpPr>
          <p:spPr bwMode="auto">
            <a:xfrm>
              <a:off x="4856" y="1251"/>
              <a:ext cx="482" cy="423"/>
            </a:xfrm>
            <a:custGeom>
              <a:avLst/>
              <a:gdLst>
                <a:gd name="T0" fmla="*/ 362 w 362"/>
                <a:gd name="T1" fmla="*/ 318 h 318"/>
                <a:gd name="T2" fmla="*/ 291 w 362"/>
                <a:gd name="T3" fmla="*/ 318 h 318"/>
                <a:gd name="T4" fmla="*/ 291 w 362"/>
                <a:gd name="T5" fmla="*/ 128 h 318"/>
                <a:gd name="T6" fmla="*/ 294 w 362"/>
                <a:gd name="T7" fmla="*/ 60 h 318"/>
                <a:gd name="T8" fmla="*/ 292 w 362"/>
                <a:gd name="T9" fmla="*/ 60 h 318"/>
                <a:gd name="T10" fmla="*/ 282 w 362"/>
                <a:gd name="T11" fmla="*/ 102 h 318"/>
                <a:gd name="T12" fmla="*/ 208 w 362"/>
                <a:gd name="T13" fmla="*/ 318 h 318"/>
                <a:gd name="T14" fmla="*/ 150 w 362"/>
                <a:gd name="T15" fmla="*/ 318 h 318"/>
                <a:gd name="T16" fmla="*/ 74 w 362"/>
                <a:gd name="T17" fmla="*/ 104 h 318"/>
                <a:gd name="T18" fmla="*/ 64 w 362"/>
                <a:gd name="T19" fmla="*/ 60 h 318"/>
                <a:gd name="T20" fmla="*/ 62 w 362"/>
                <a:gd name="T21" fmla="*/ 60 h 318"/>
                <a:gd name="T22" fmla="*/ 65 w 362"/>
                <a:gd name="T23" fmla="*/ 142 h 318"/>
                <a:gd name="T24" fmla="*/ 65 w 362"/>
                <a:gd name="T25" fmla="*/ 318 h 318"/>
                <a:gd name="T26" fmla="*/ 0 w 362"/>
                <a:gd name="T27" fmla="*/ 318 h 318"/>
                <a:gd name="T28" fmla="*/ 0 w 362"/>
                <a:gd name="T29" fmla="*/ 0 h 318"/>
                <a:gd name="T30" fmla="*/ 105 w 362"/>
                <a:gd name="T31" fmla="*/ 0 h 318"/>
                <a:gd name="T32" fmla="*/ 170 w 362"/>
                <a:gd name="T33" fmla="*/ 189 h 318"/>
                <a:gd name="T34" fmla="*/ 181 w 362"/>
                <a:gd name="T35" fmla="*/ 234 h 318"/>
                <a:gd name="T36" fmla="*/ 183 w 362"/>
                <a:gd name="T37" fmla="*/ 234 h 318"/>
                <a:gd name="T38" fmla="*/ 195 w 362"/>
                <a:gd name="T39" fmla="*/ 188 h 318"/>
                <a:gd name="T40" fmla="*/ 260 w 362"/>
                <a:gd name="T41" fmla="*/ 0 h 318"/>
                <a:gd name="T42" fmla="*/ 362 w 362"/>
                <a:gd name="T43" fmla="*/ 0 h 318"/>
                <a:gd name="T44" fmla="*/ 362 w 362"/>
                <a:gd name="T45"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2" h="318">
                  <a:moveTo>
                    <a:pt x="362" y="318"/>
                  </a:moveTo>
                  <a:cubicBezTo>
                    <a:pt x="291" y="318"/>
                    <a:pt x="291" y="318"/>
                    <a:pt x="291" y="318"/>
                  </a:cubicBezTo>
                  <a:cubicBezTo>
                    <a:pt x="291" y="128"/>
                    <a:pt x="291" y="128"/>
                    <a:pt x="291" y="128"/>
                  </a:cubicBezTo>
                  <a:cubicBezTo>
                    <a:pt x="291" y="107"/>
                    <a:pt x="292" y="85"/>
                    <a:pt x="294" y="60"/>
                  </a:cubicBezTo>
                  <a:cubicBezTo>
                    <a:pt x="292" y="60"/>
                    <a:pt x="292" y="60"/>
                    <a:pt x="292" y="60"/>
                  </a:cubicBezTo>
                  <a:cubicBezTo>
                    <a:pt x="289" y="79"/>
                    <a:pt x="285" y="94"/>
                    <a:pt x="282" y="102"/>
                  </a:cubicBezTo>
                  <a:cubicBezTo>
                    <a:pt x="208" y="318"/>
                    <a:pt x="208" y="318"/>
                    <a:pt x="208" y="318"/>
                  </a:cubicBezTo>
                  <a:cubicBezTo>
                    <a:pt x="150" y="318"/>
                    <a:pt x="150" y="318"/>
                    <a:pt x="150" y="318"/>
                  </a:cubicBezTo>
                  <a:cubicBezTo>
                    <a:pt x="74" y="104"/>
                    <a:pt x="74" y="104"/>
                    <a:pt x="74" y="104"/>
                  </a:cubicBezTo>
                  <a:cubicBezTo>
                    <a:pt x="72" y="99"/>
                    <a:pt x="68" y="84"/>
                    <a:pt x="64" y="60"/>
                  </a:cubicBezTo>
                  <a:cubicBezTo>
                    <a:pt x="62" y="60"/>
                    <a:pt x="62" y="60"/>
                    <a:pt x="62" y="60"/>
                  </a:cubicBezTo>
                  <a:cubicBezTo>
                    <a:pt x="64" y="91"/>
                    <a:pt x="65" y="119"/>
                    <a:pt x="65" y="142"/>
                  </a:cubicBezTo>
                  <a:cubicBezTo>
                    <a:pt x="65" y="318"/>
                    <a:pt x="65" y="318"/>
                    <a:pt x="65" y="318"/>
                  </a:cubicBezTo>
                  <a:cubicBezTo>
                    <a:pt x="0" y="318"/>
                    <a:pt x="0" y="318"/>
                    <a:pt x="0" y="318"/>
                  </a:cubicBezTo>
                  <a:cubicBezTo>
                    <a:pt x="0" y="0"/>
                    <a:pt x="0" y="0"/>
                    <a:pt x="0" y="0"/>
                  </a:cubicBezTo>
                  <a:cubicBezTo>
                    <a:pt x="105" y="0"/>
                    <a:pt x="105" y="0"/>
                    <a:pt x="105" y="0"/>
                  </a:cubicBezTo>
                  <a:cubicBezTo>
                    <a:pt x="170" y="189"/>
                    <a:pt x="170" y="189"/>
                    <a:pt x="170" y="189"/>
                  </a:cubicBezTo>
                  <a:cubicBezTo>
                    <a:pt x="175" y="204"/>
                    <a:pt x="179" y="219"/>
                    <a:pt x="181" y="234"/>
                  </a:cubicBezTo>
                  <a:cubicBezTo>
                    <a:pt x="183" y="234"/>
                    <a:pt x="183" y="234"/>
                    <a:pt x="183" y="234"/>
                  </a:cubicBezTo>
                  <a:cubicBezTo>
                    <a:pt x="187" y="216"/>
                    <a:pt x="191" y="201"/>
                    <a:pt x="195" y="188"/>
                  </a:cubicBezTo>
                  <a:cubicBezTo>
                    <a:pt x="260" y="0"/>
                    <a:pt x="260" y="0"/>
                    <a:pt x="260" y="0"/>
                  </a:cubicBezTo>
                  <a:cubicBezTo>
                    <a:pt x="362" y="0"/>
                    <a:pt x="362" y="0"/>
                    <a:pt x="362" y="0"/>
                  </a:cubicBezTo>
                  <a:lnTo>
                    <a:pt x="362" y="318"/>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grpSp>
        <p:nvGrpSpPr>
          <p:cNvPr id="94" name="Group 17" descr="People Icon">
            <a:extLst>
              <a:ext uri="{FF2B5EF4-FFF2-40B4-BE49-F238E27FC236}">
                <a16:creationId xmlns:a16="http://schemas.microsoft.com/office/drawing/2014/main" id="{5E1ADB9E-011D-4AA1-8C4D-57A1E7BDFC99}"/>
              </a:ext>
            </a:extLst>
          </p:cNvPr>
          <p:cNvGrpSpPr>
            <a:grpSpLocks noChangeAspect="1"/>
          </p:cNvGrpSpPr>
          <p:nvPr/>
        </p:nvGrpSpPr>
        <p:grpSpPr bwMode="auto">
          <a:xfrm>
            <a:off x="7357071" y="3195710"/>
            <a:ext cx="480511" cy="1020048"/>
            <a:chOff x="4897" y="1843"/>
            <a:chExt cx="407" cy="864"/>
          </a:xfrm>
        </p:grpSpPr>
        <p:sp>
          <p:nvSpPr>
            <p:cNvPr id="99" name="Freeform 18">
              <a:extLst>
                <a:ext uri="{FF2B5EF4-FFF2-40B4-BE49-F238E27FC236}">
                  <a16:creationId xmlns:a16="http://schemas.microsoft.com/office/drawing/2014/main" id="{FDDDE584-6C4F-4405-BD60-C867F3E5CEF5}"/>
                </a:ext>
              </a:extLst>
            </p:cNvPr>
            <p:cNvSpPr>
              <a:spLocks/>
            </p:cNvSpPr>
            <p:nvPr/>
          </p:nvSpPr>
          <p:spPr bwMode="auto">
            <a:xfrm>
              <a:off x="4897" y="2022"/>
              <a:ext cx="407" cy="685"/>
            </a:xfrm>
            <a:custGeom>
              <a:avLst/>
              <a:gdLst>
                <a:gd name="T0" fmla="*/ 273 w 304"/>
                <a:gd name="T1" fmla="*/ 97 h 515"/>
                <a:gd name="T2" fmla="*/ 253 w 304"/>
                <a:gd name="T3" fmla="*/ 50 h 515"/>
                <a:gd name="T4" fmla="*/ 143 w 304"/>
                <a:gd name="T5" fmla="*/ 2 h 515"/>
                <a:gd name="T6" fmla="*/ 38 w 304"/>
                <a:gd name="T7" fmla="*/ 67 h 515"/>
                <a:gd name="T8" fmla="*/ 4 w 304"/>
                <a:gd name="T9" fmla="*/ 187 h 515"/>
                <a:gd name="T10" fmla="*/ 18 w 304"/>
                <a:gd name="T11" fmla="*/ 227 h 515"/>
                <a:gd name="T12" fmla="*/ 54 w 304"/>
                <a:gd name="T13" fmla="*/ 199 h 515"/>
                <a:gd name="T14" fmla="*/ 84 w 304"/>
                <a:gd name="T15" fmla="*/ 101 h 515"/>
                <a:gd name="T16" fmla="*/ 84 w 304"/>
                <a:gd name="T17" fmla="*/ 479 h 515"/>
                <a:gd name="T18" fmla="*/ 110 w 304"/>
                <a:gd name="T19" fmla="*/ 514 h 515"/>
                <a:gd name="T20" fmla="*/ 136 w 304"/>
                <a:gd name="T21" fmla="*/ 479 h 515"/>
                <a:gd name="T22" fmla="*/ 137 w 304"/>
                <a:gd name="T23" fmla="*/ 316 h 515"/>
                <a:gd name="T24" fmla="*/ 151 w 304"/>
                <a:gd name="T25" fmla="*/ 277 h 515"/>
                <a:gd name="T26" fmla="*/ 166 w 304"/>
                <a:gd name="T27" fmla="*/ 317 h 515"/>
                <a:gd name="T28" fmla="*/ 166 w 304"/>
                <a:gd name="T29" fmla="*/ 480 h 515"/>
                <a:gd name="T30" fmla="*/ 190 w 304"/>
                <a:gd name="T31" fmla="*/ 512 h 515"/>
                <a:gd name="T32" fmla="*/ 218 w 304"/>
                <a:gd name="T33" fmla="*/ 479 h 515"/>
                <a:gd name="T34" fmla="*/ 218 w 304"/>
                <a:gd name="T35" fmla="*/ 437 h 515"/>
                <a:gd name="T36" fmla="*/ 218 w 304"/>
                <a:gd name="T37" fmla="*/ 102 h 515"/>
                <a:gd name="T38" fmla="*/ 242 w 304"/>
                <a:gd name="T39" fmla="*/ 186 h 515"/>
                <a:gd name="T40" fmla="*/ 279 w 304"/>
                <a:gd name="T41" fmla="*/ 226 h 515"/>
                <a:gd name="T42" fmla="*/ 290 w 304"/>
                <a:gd name="T43" fmla="*/ 171 h 515"/>
                <a:gd name="T44" fmla="*/ 273 w 304"/>
                <a:gd name="T45" fmla="*/ 97 h 515"/>
                <a:gd name="T46" fmla="*/ 273 w 304"/>
                <a:gd name="T47" fmla="*/ 97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515">
                  <a:moveTo>
                    <a:pt x="273" y="97"/>
                  </a:moveTo>
                  <a:cubicBezTo>
                    <a:pt x="269" y="80"/>
                    <a:pt x="262" y="64"/>
                    <a:pt x="253" y="50"/>
                  </a:cubicBezTo>
                  <a:cubicBezTo>
                    <a:pt x="227" y="15"/>
                    <a:pt x="190" y="0"/>
                    <a:pt x="143" y="2"/>
                  </a:cubicBezTo>
                  <a:cubicBezTo>
                    <a:pt x="98" y="4"/>
                    <a:pt x="55" y="20"/>
                    <a:pt x="38" y="67"/>
                  </a:cubicBezTo>
                  <a:cubicBezTo>
                    <a:pt x="23" y="106"/>
                    <a:pt x="15" y="147"/>
                    <a:pt x="4" y="187"/>
                  </a:cubicBezTo>
                  <a:cubicBezTo>
                    <a:pt x="0" y="203"/>
                    <a:pt x="0" y="222"/>
                    <a:pt x="18" y="227"/>
                  </a:cubicBezTo>
                  <a:cubicBezTo>
                    <a:pt x="39" y="234"/>
                    <a:pt x="47" y="216"/>
                    <a:pt x="54" y="199"/>
                  </a:cubicBezTo>
                  <a:cubicBezTo>
                    <a:pt x="64" y="178"/>
                    <a:pt x="60" y="120"/>
                    <a:pt x="84" y="101"/>
                  </a:cubicBezTo>
                  <a:cubicBezTo>
                    <a:pt x="84" y="220"/>
                    <a:pt x="84" y="364"/>
                    <a:pt x="84" y="479"/>
                  </a:cubicBezTo>
                  <a:cubicBezTo>
                    <a:pt x="84" y="497"/>
                    <a:pt x="83" y="515"/>
                    <a:pt x="110" y="514"/>
                  </a:cubicBezTo>
                  <a:cubicBezTo>
                    <a:pt x="137" y="513"/>
                    <a:pt x="136" y="497"/>
                    <a:pt x="136" y="479"/>
                  </a:cubicBezTo>
                  <a:cubicBezTo>
                    <a:pt x="136" y="424"/>
                    <a:pt x="135" y="370"/>
                    <a:pt x="137" y="316"/>
                  </a:cubicBezTo>
                  <a:cubicBezTo>
                    <a:pt x="137" y="302"/>
                    <a:pt x="134" y="277"/>
                    <a:pt x="151" y="277"/>
                  </a:cubicBezTo>
                  <a:cubicBezTo>
                    <a:pt x="168" y="277"/>
                    <a:pt x="166" y="303"/>
                    <a:pt x="166" y="317"/>
                  </a:cubicBezTo>
                  <a:cubicBezTo>
                    <a:pt x="167" y="372"/>
                    <a:pt x="166" y="426"/>
                    <a:pt x="166" y="480"/>
                  </a:cubicBezTo>
                  <a:cubicBezTo>
                    <a:pt x="166" y="496"/>
                    <a:pt x="166" y="512"/>
                    <a:pt x="190" y="512"/>
                  </a:cubicBezTo>
                  <a:cubicBezTo>
                    <a:pt x="214" y="512"/>
                    <a:pt x="219" y="499"/>
                    <a:pt x="218" y="479"/>
                  </a:cubicBezTo>
                  <a:cubicBezTo>
                    <a:pt x="217" y="465"/>
                    <a:pt x="218" y="450"/>
                    <a:pt x="218" y="437"/>
                  </a:cubicBezTo>
                  <a:cubicBezTo>
                    <a:pt x="218" y="340"/>
                    <a:pt x="218" y="199"/>
                    <a:pt x="218" y="102"/>
                  </a:cubicBezTo>
                  <a:cubicBezTo>
                    <a:pt x="233" y="114"/>
                    <a:pt x="238" y="171"/>
                    <a:pt x="242" y="186"/>
                  </a:cubicBezTo>
                  <a:cubicBezTo>
                    <a:pt x="247" y="207"/>
                    <a:pt x="253" y="233"/>
                    <a:pt x="279" y="226"/>
                  </a:cubicBezTo>
                  <a:cubicBezTo>
                    <a:pt x="304" y="218"/>
                    <a:pt x="294" y="190"/>
                    <a:pt x="290" y="171"/>
                  </a:cubicBezTo>
                  <a:cubicBezTo>
                    <a:pt x="273" y="97"/>
                    <a:pt x="273" y="97"/>
                    <a:pt x="273" y="97"/>
                  </a:cubicBezTo>
                  <a:cubicBezTo>
                    <a:pt x="273" y="97"/>
                    <a:pt x="273" y="97"/>
                    <a:pt x="273" y="9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0" name="Oval 19">
              <a:extLst>
                <a:ext uri="{FF2B5EF4-FFF2-40B4-BE49-F238E27FC236}">
                  <a16:creationId xmlns:a16="http://schemas.microsoft.com/office/drawing/2014/main" id="{629A1C73-4EE3-47D2-9B4F-F2B1A0EB1883}"/>
                </a:ext>
              </a:extLst>
            </p:cNvPr>
            <p:cNvSpPr>
              <a:spLocks noChangeArrowheads="1"/>
            </p:cNvSpPr>
            <p:nvPr/>
          </p:nvSpPr>
          <p:spPr bwMode="auto">
            <a:xfrm>
              <a:off x="5018" y="1843"/>
              <a:ext cx="157" cy="157"/>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1" name="Freeform 20">
              <a:extLst>
                <a:ext uri="{FF2B5EF4-FFF2-40B4-BE49-F238E27FC236}">
                  <a16:creationId xmlns:a16="http://schemas.microsoft.com/office/drawing/2014/main" id="{CA7D5F15-A32A-4B34-8851-AF653B550BFC}"/>
                </a:ext>
              </a:extLst>
            </p:cNvPr>
            <p:cNvSpPr>
              <a:spLocks noEditPoints="1"/>
            </p:cNvSpPr>
            <p:nvPr/>
          </p:nvSpPr>
          <p:spPr bwMode="auto">
            <a:xfrm>
              <a:off x="4941" y="2282"/>
              <a:ext cx="309" cy="421"/>
            </a:xfrm>
            <a:custGeom>
              <a:avLst/>
              <a:gdLst>
                <a:gd name="T0" fmla="*/ 72 w 231"/>
                <a:gd name="T1" fmla="*/ 208 h 316"/>
                <a:gd name="T2" fmla="*/ 72 w 231"/>
                <a:gd name="T3" fmla="*/ 316 h 316"/>
                <a:gd name="T4" fmla="*/ 0 w 231"/>
                <a:gd name="T5" fmla="*/ 316 h 316"/>
                <a:gd name="T6" fmla="*/ 0 w 231"/>
                <a:gd name="T7" fmla="*/ 0 h 316"/>
                <a:gd name="T8" fmla="*/ 112 w 231"/>
                <a:gd name="T9" fmla="*/ 0 h 316"/>
                <a:gd name="T10" fmla="*/ 231 w 231"/>
                <a:gd name="T11" fmla="*/ 101 h 316"/>
                <a:gd name="T12" fmla="*/ 197 w 231"/>
                <a:gd name="T13" fmla="*/ 178 h 316"/>
                <a:gd name="T14" fmla="*/ 106 w 231"/>
                <a:gd name="T15" fmla="*/ 208 h 316"/>
                <a:gd name="T16" fmla="*/ 72 w 231"/>
                <a:gd name="T17" fmla="*/ 208 h 316"/>
                <a:gd name="T18" fmla="*/ 72 w 231"/>
                <a:gd name="T19" fmla="*/ 55 h 316"/>
                <a:gd name="T20" fmla="*/ 72 w 231"/>
                <a:gd name="T21" fmla="*/ 154 h 316"/>
                <a:gd name="T22" fmla="*/ 100 w 231"/>
                <a:gd name="T23" fmla="*/ 154 h 316"/>
                <a:gd name="T24" fmla="*/ 156 w 231"/>
                <a:gd name="T25" fmla="*/ 104 h 316"/>
                <a:gd name="T26" fmla="*/ 100 w 231"/>
                <a:gd name="T27" fmla="*/ 55 h 316"/>
                <a:gd name="T28" fmla="*/ 72 w 231"/>
                <a:gd name="T29" fmla="*/ 5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316">
                  <a:moveTo>
                    <a:pt x="72" y="208"/>
                  </a:moveTo>
                  <a:cubicBezTo>
                    <a:pt x="72" y="316"/>
                    <a:pt x="72" y="316"/>
                    <a:pt x="72" y="316"/>
                  </a:cubicBezTo>
                  <a:cubicBezTo>
                    <a:pt x="0" y="316"/>
                    <a:pt x="0" y="316"/>
                    <a:pt x="0" y="316"/>
                  </a:cubicBezTo>
                  <a:cubicBezTo>
                    <a:pt x="0" y="0"/>
                    <a:pt x="0" y="0"/>
                    <a:pt x="0" y="0"/>
                  </a:cubicBezTo>
                  <a:cubicBezTo>
                    <a:pt x="112" y="0"/>
                    <a:pt x="112" y="0"/>
                    <a:pt x="112" y="0"/>
                  </a:cubicBezTo>
                  <a:cubicBezTo>
                    <a:pt x="192" y="0"/>
                    <a:pt x="231" y="34"/>
                    <a:pt x="231" y="101"/>
                  </a:cubicBezTo>
                  <a:cubicBezTo>
                    <a:pt x="231" y="133"/>
                    <a:pt x="220" y="158"/>
                    <a:pt x="197" y="178"/>
                  </a:cubicBezTo>
                  <a:cubicBezTo>
                    <a:pt x="174" y="198"/>
                    <a:pt x="144" y="208"/>
                    <a:pt x="106" y="208"/>
                  </a:cubicBezTo>
                  <a:lnTo>
                    <a:pt x="72" y="208"/>
                  </a:lnTo>
                  <a:close/>
                  <a:moveTo>
                    <a:pt x="72" y="55"/>
                  </a:moveTo>
                  <a:cubicBezTo>
                    <a:pt x="72" y="154"/>
                    <a:pt x="72" y="154"/>
                    <a:pt x="72" y="154"/>
                  </a:cubicBezTo>
                  <a:cubicBezTo>
                    <a:pt x="100" y="154"/>
                    <a:pt x="100" y="154"/>
                    <a:pt x="100" y="154"/>
                  </a:cubicBezTo>
                  <a:cubicBezTo>
                    <a:pt x="137" y="154"/>
                    <a:pt x="156" y="137"/>
                    <a:pt x="156" y="104"/>
                  </a:cubicBezTo>
                  <a:cubicBezTo>
                    <a:pt x="156" y="71"/>
                    <a:pt x="137" y="55"/>
                    <a:pt x="100" y="55"/>
                  </a:cubicBezTo>
                  <a:lnTo>
                    <a:pt x="72" y="55"/>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grpSp>
        <p:nvGrpSpPr>
          <p:cNvPr id="95" name="Group 23" descr="People Icon">
            <a:extLst>
              <a:ext uri="{FF2B5EF4-FFF2-40B4-BE49-F238E27FC236}">
                <a16:creationId xmlns:a16="http://schemas.microsoft.com/office/drawing/2014/main" id="{30651060-DEFE-4E55-A0A6-63E5F398653D}"/>
              </a:ext>
            </a:extLst>
          </p:cNvPr>
          <p:cNvGrpSpPr>
            <a:grpSpLocks noChangeAspect="1"/>
          </p:cNvGrpSpPr>
          <p:nvPr/>
        </p:nvGrpSpPr>
        <p:grpSpPr bwMode="auto">
          <a:xfrm>
            <a:off x="7356481" y="4871251"/>
            <a:ext cx="481691" cy="1020048"/>
            <a:chOff x="4897" y="2869"/>
            <a:chExt cx="408" cy="864"/>
          </a:xfrm>
        </p:grpSpPr>
        <p:sp>
          <p:nvSpPr>
            <p:cNvPr id="96" name="Freeform 24">
              <a:extLst>
                <a:ext uri="{FF2B5EF4-FFF2-40B4-BE49-F238E27FC236}">
                  <a16:creationId xmlns:a16="http://schemas.microsoft.com/office/drawing/2014/main" id="{4E8BA9AA-667A-4D15-B059-8BDA88CEC8C5}"/>
                </a:ext>
              </a:extLst>
            </p:cNvPr>
            <p:cNvSpPr>
              <a:spLocks/>
            </p:cNvSpPr>
            <p:nvPr/>
          </p:nvSpPr>
          <p:spPr bwMode="auto">
            <a:xfrm>
              <a:off x="4897" y="3048"/>
              <a:ext cx="408" cy="685"/>
            </a:xfrm>
            <a:custGeom>
              <a:avLst/>
              <a:gdLst>
                <a:gd name="T0" fmla="*/ 274 w 305"/>
                <a:gd name="T1" fmla="*/ 97 h 515"/>
                <a:gd name="T2" fmla="*/ 253 w 305"/>
                <a:gd name="T3" fmla="*/ 50 h 515"/>
                <a:gd name="T4" fmla="*/ 143 w 305"/>
                <a:gd name="T5" fmla="*/ 2 h 515"/>
                <a:gd name="T6" fmla="*/ 38 w 305"/>
                <a:gd name="T7" fmla="*/ 67 h 515"/>
                <a:gd name="T8" fmla="*/ 5 w 305"/>
                <a:gd name="T9" fmla="*/ 187 h 515"/>
                <a:gd name="T10" fmla="*/ 18 w 305"/>
                <a:gd name="T11" fmla="*/ 227 h 515"/>
                <a:gd name="T12" fmla="*/ 55 w 305"/>
                <a:gd name="T13" fmla="*/ 199 h 515"/>
                <a:gd name="T14" fmla="*/ 85 w 305"/>
                <a:gd name="T15" fmla="*/ 101 h 515"/>
                <a:gd name="T16" fmla="*/ 85 w 305"/>
                <a:gd name="T17" fmla="*/ 479 h 515"/>
                <a:gd name="T18" fmla="*/ 111 w 305"/>
                <a:gd name="T19" fmla="*/ 514 h 515"/>
                <a:gd name="T20" fmla="*/ 137 w 305"/>
                <a:gd name="T21" fmla="*/ 479 h 515"/>
                <a:gd name="T22" fmla="*/ 137 w 305"/>
                <a:gd name="T23" fmla="*/ 316 h 515"/>
                <a:gd name="T24" fmla="*/ 152 w 305"/>
                <a:gd name="T25" fmla="*/ 277 h 515"/>
                <a:gd name="T26" fmla="*/ 166 w 305"/>
                <a:gd name="T27" fmla="*/ 317 h 515"/>
                <a:gd name="T28" fmla="*/ 167 w 305"/>
                <a:gd name="T29" fmla="*/ 480 h 515"/>
                <a:gd name="T30" fmla="*/ 191 w 305"/>
                <a:gd name="T31" fmla="*/ 512 h 515"/>
                <a:gd name="T32" fmla="*/ 219 w 305"/>
                <a:gd name="T33" fmla="*/ 479 h 515"/>
                <a:gd name="T34" fmla="*/ 219 w 305"/>
                <a:gd name="T35" fmla="*/ 437 h 515"/>
                <a:gd name="T36" fmla="*/ 219 w 305"/>
                <a:gd name="T37" fmla="*/ 102 h 515"/>
                <a:gd name="T38" fmla="*/ 243 w 305"/>
                <a:gd name="T39" fmla="*/ 186 h 515"/>
                <a:gd name="T40" fmla="*/ 280 w 305"/>
                <a:gd name="T41" fmla="*/ 226 h 515"/>
                <a:gd name="T42" fmla="*/ 291 w 305"/>
                <a:gd name="T43" fmla="*/ 171 h 515"/>
                <a:gd name="T44" fmla="*/ 274 w 305"/>
                <a:gd name="T45" fmla="*/ 97 h 515"/>
                <a:gd name="T46" fmla="*/ 274 w 305"/>
                <a:gd name="T47" fmla="*/ 97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5" h="515">
                  <a:moveTo>
                    <a:pt x="274" y="97"/>
                  </a:moveTo>
                  <a:cubicBezTo>
                    <a:pt x="270" y="80"/>
                    <a:pt x="263" y="64"/>
                    <a:pt x="253" y="50"/>
                  </a:cubicBezTo>
                  <a:cubicBezTo>
                    <a:pt x="228" y="15"/>
                    <a:pt x="191" y="0"/>
                    <a:pt x="143" y="2"/>
                  </a:cubicBezTo>
                  <a:cubicBezTo>
                    <a:pt x="99" y="4"/>
                    <a:pt x="56" y="20"/>
                    <a:pt x="38" y="67"/>
                  </a:cubicBezTo>
                  <a:cubicBezTo>
                    <a:pt x="24" y="106"/>
                    <a:pt x="15" y="147"/>
                    <a:pt x="5" y="187"/>
                  </a:cubicBezTo>
                  <a:cubicBezTo>
                    <a:pt x="1" y="203"/>
                    <a:pt x="0" y="222"/>
                    <a:pt x="18" y="227"/>
                  </a:cubicBezTo>
                  <a:cubicBezTo>
                    <a:pt x="40" y="234"/>
                    <a:pt x="47" y="216"/>
                    <a:pt x="55" y="199"/>
                  </a:cubicBezTo>
                  <a:cubicBezTo>
                    <a:pt x="64" y="178"/>
                    <a:pt x="60" y="120"/>
                    <a:pt x="85" y="101"/>
                  </a:cubicBezTo>
                  <a:cubicBezTo>
                    <a:pt x="85" y="220"/>
                    <a:pt x="85" y="364"/>
                    <a:pt x="85" y="479"/>
                  </a:cubicBezTo>
                  <a:cubicBezTo>
                    <a:pt x="85" y="497"/>
                    <a:pt x="83" y="515"/>
                    <a:pt x="111" y="514"/>
                  </a:cubicBezTo>
                  <a:cubicBezTo>
                    <a:pt x="137" y="513"/>
                    <a:pt x="137" y="497"/>
                    <a:pt x="137" y="479"/>
                  </a:cubicBezTo>
                  <a:cubicBezTo>
                    <a:pt x="137" y="424"/>
                    <a:pt x="136" y="370"/>
                    <a:pt x="137" y="316"/>
                  </a:cubicBezTo>
                  <a:cubicBezTo>
                    <a:pt x="137" y="302"/>
                    <a:pt x="135" y="277"/>
                    <a:pt x="152" y="277"/>
                  </a:cubicBezTo>
                  <a:cubicBezTo>
                    <a:pt x="169" y="277"/>
                    <a:pt x="166" y="303"/>
                    <a:pt x="166" y="317"/>
                  </a:cubicBezTo>
                  <a:cubicBezTo>
                    <a:pt x="168" y="372"/>
                    <a:pt x="167" y="426"/>
                    <a:pt x="167" y="480"/>
                  </a:cubicBezTo>
                  <a:cubicBezTo>
                    <a:pt x="167" y="496"/>
                    <a:pt x="166" y="512"/>
                    <a:pt x="191" y="512"/>
                  </a:cubicBezTo>
                  <a:cubicBezTo>
                    <a:pt x="215" y="512"/>
                    <a:pt x="220" y="499"/>
                    <a:pt x="219" y="479"/>
                  </a:cubicBezTo>
                  <a:cubicBezTo>
                    <a:pt x="218" y="465"/>
                    <a:pt x="219" y="450"/>
                    <a:pt x="219" y="437"/>
                  </a:cubicBezTo>
                  <a:cubicBezTo>
                    <a:pt x="219" y="340"/>
                    <a:pt x="219" y="199"/>
                    <a:pt x="219" y="102"/>
                  </a:cubicBezTo>
                  <a:cubicBezTo>
                    <a:pt x="234" y="114"/>
                    <a:pt x="239" y="171"/>
                    <a:pt x="243" y="186"/>
                  </a:cubicBezTo>
                  <a:cubicBezTo>
                    <a:pt x="248" y="207"/>
                    <a:pt x="254" y="233"/>
                    <a:pt x="280" y="226"/>
                  </a:cubicBezTo>
                  <a:cubicBezTo>
                    <a:pt x="305" y="218"/>
                    <a:pt x="295" y="190"/>
                    <a:pt x="291" y="171"/>
                  </a:cubicBezTo>
                  <a:cubicBezTo>
                    <a:pt x="274" y="97"/>
                    <a:pt x="274" y="97"/>
                    <a:pt x="274" y="97"/>
                  </a:cubicBezTo>
                  <a:cubicBezTo>
                    <a:pt x="274" y="97"/>
                    <a:pt x="274" y="97"/>
                    <a:pt x="274" y="9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7" name="Oval 25">
              <a:extLst>
                <a:ext uri="{FF2B5EF4-FFF2-40B4-BE49-F238E27FC236}">
                  <a16:creationId xmlns:a16="http://schemas.microsoft.com/office/drawing/2014/main" id="{C3BFCB9F-C64F-4F71-8A8E-E0D0627EFC2A}"/>
                </a:ext>
              </a:extLst>
            </p:cNvPr>
            <p:cNvSpPr>
              <a:spLocks noChangeArrowheads="1"/>
            </p:cNvSpPr>
            <p:nvPr/>
          </p:nvSpPr>
          <p:spPr bwMode="auto">
            <a:xfrm>
              <a:off x="5019" y="2869"/>
              <a:ext cx="156" cy="157"/>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8" name="Freeform 26">
              <a:extLst>
                <a:ext uri="{FF2B5EF4-FFF2-40B4-BE49-F238E27FC236}">
                  <a16:creationId xmlns:a16="http://schemas.microsoft.com/office/drawing/2014/main" id="{DFFC4E9C-CA34-4184-AFF9-38AC194BACBB}"/>
                </a:ext>
              </a:extLst>
            </p:cNvPr>
            <p:cNvSpPr>
              <a:spLocks/>
            </p:cNvSpPr>
            <p:nvPr/>
          </p:nvSpPr>
          <p:spPr bwMode="auto">
            <a:xfrm>
              <a:off x="4929" y="3308"/>
              <a:ext cx="336" cy="421"/>
            </a:xfrm>
            <a:custGeom>
              <a:avLst/>
              <a:gdLst>
                <a:gd name="T0" fmla="*/ 336 w 336"/>
                <a:gd name="T1" fmla="*/ 78 h 421"/>
                <a:gd name="T2" fmla="*/ 216 w 336"/>
                <a:gd name="T3" fmla="*/ 78 h 421"/>
                <a:gd name="T4" fmla="*/ 216 w 336"/>
                <a:gd name="T5" fmla="*/ 421 h 421"/>
                <a:gd name="T6" fmla="*/ 121 w 336"/>
                <a:gd name="T7" fmla="*/ 421 h 421"/>
                <a:gd name="T8" fmla="*/ 121 w 336"/>
                <a:gd name="T9" fmla="*/ 78 h 421"/>
                <a:gd name="T10" fmla="*/ 0 w 336"/>
                <a:gd name="T11" fmla="*/ 78 h 421"/>
                <a:gd name="T12" fmla="*/ 0 w 336"/>
                <a:gd name="T13" fmla="*/ 0 h 421"/>
                <a:gd name="T14" fmla="*/ 336 w 336"/>
                <a:gd name="T15" fmla="*/ 0 h 421"/>
                <a:gd name="T16" fmla="*/ 336 w 336"/>
                <a:gd name="T17" fmla="*/ 7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421">
                  <a:moveTo>
                    <a:pt x="336" y="78"/>
                  </a:moveTo>
                  <a:lnTo>
                    <a:pt x="216" y="78"/>
                  </a:lnTo>
                  <a:lnTo>
                    <a:pt x="216" y="421"/>
                  </a:lnTo>
                  <a:lnTo>
                    <a:pt x="121" y="421"/>
                  </a:lnTo>
                  <a:lnTo>
                    <a:pt x="121" y="78"/>
                  </a:lnTo>
                  <a:lnTo>
                    <a:pt x="0" y="78"/>
                  </a:lnTo>
                  <a:lnTo>
                    <a:pt x="0" y="0"/>
                  </a:lnTo>
                  <a:lnTo>
                    <a:pt x="336" y="0"/>
                  </a:lnTo>
                  <a:lnTo>
                    <a:pt x="336" y="78"/>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sp>
        <p:nvSpPr>
          <p:cNvPr id="111" name="Oval 110">
            <a:extLst>
              <a:ext uri="{FF2B5EF4-FFF2-40B4-BE49-F238E27FC236}">
                <a16:creationId xmlns:a16="http://schemas.microsoft.com/office/drawing/2014/main" id="{97816E85-CA23-42C4-B116-3EA221A3BE2D}"/>
              </a:ext>
              <a:ext uri="{C183D7F6-B498-43B3-948B-1728B52AA6E4}">
                <adec:decorative xmlns:adec="http://schemas.microsoft.com/office/drawing/2017/decorative" val="1"/>
              </a:ext>
            </a:extLst>
          </p:cNvPr>
          <p:cNvSpPr/>
          <p:nvPr/>
        </p:nvSpPr>
        <p:spPr>
          <a:xfrm>
            <a:off x="6920225" y="1353091"/>
            <a:ext cx="1354203" cy="1354203"/>
          </a:xfrm>
          <a:prstGeom prst="ellipse">
            <a:avLst/>
          </a:prstGeom>
          <a:noFill/>
          <a:ln w="3492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alibri" panose="020F0502020204030204"/>
            </a:endParaRPr>
          </a:p>
        </p:txBody>
      </p:sp>
      <p:sp>
        <p:nvSpPr>
          <p:cNvPr id="112" name="Oval 111">
            <a:extLst>
              <a:ext uri="{FF2B5EF4-FFF2-40B4-BE49-F238E27FC236}">
                <a16:creationId xmlns:a16="http://schemas.microsoft.com/office/drawing/2014/main" id="{01D381F0-CB7F-494B-880C-159268DBEF52}"/>
              </a:ext>
              <a:ext uri="{C183D7F6-B498-43B3-948B-1728B52AA6E4}">
                <adec:decorative xmlns:adec="http://schemas.microsoft.com/office/drawing/2017/decorative" val="1"/>
              </a:ext>
            </a:extLst>
          </p:cNvPr>
          <p:cNvSpPr/>
          <p:nvPr/>
        </p:nvSpPr>
        <p:spPr>
          <a:xfrm>
            <a:off x="6920225" y="3028632"/>
            <a:ext cx="1354203" cy="1354203"/>
          </a:xfrm>
          <a:prstGeom prst="ellipse">
            <a:avLst/>
          </a:prstGeom>
          <a:noFill/>
          <a:ln w="3492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alibri" panose="020F0502020204030204"/>
            </a:endParaRPr>
          </a:p>
        </p:txBody>
      </p:sp>
      <p:sp>
        <p:nvSpPr>
          <p:cNvPr id="113" name="Oval 112">
            <a:extLst>
              <a:ext uri="{FF2B5EF4-FFF2-40B4-BE49-F238E27FC236}">
                <a16:creationId xmlns:a16="http://schemas.microsoft.com/office/drawing/2014/main" id="{14729BF4-F814-4166-953E-BA9084637A56}"/>
              </a:ext>
              <a:ext uri="{C183D7F6-B498-43B3-948B-1728B52AA6E4}">
                <adec:decorative xmlns:adec="http://schemas.microsoft.com/office/drawing/2017/decorative" val="1"/>
              </a:ext>
            </a:extLst>
          </p:cNvPr>
          <p:cNvSpPr/>
          <p:nvPr/>
        </p:nvSpPr>
        <p:spPr>
          <a:xfrm>
            <a:off x="6920225" y="4704174"/>
            <a:ext cx="1354203" cy="1354203"/>
          </a:xfrm>
          <a:prstGeom prst="ellipse">
            <a:avLst/>
          </a:prstGeom>
          <a:noFill/>
          <a:ln w="3492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alibri" panose="020F0502020204030204"/>
            </a:endParaRPr>
          </a:p>
        </p:txBody>
      </p:sp>
      <p:cxnSp>
        <p:nvCxnSpPr>
          <p:cNvPr id="115" name="Straight Connector 114">
            <a:extLst>
              <a:ext uri="{FF2B5EF4-FFF2-40B4-BE49-F238E27FC236}">
                <a16:creationId xmlns:a16="http://schemas.microsoft.com/office/drawing/2014/main" id="{FF6BCADB-E88A-4A9E-A167-A571B8A1A44E}"/>
              </a:ext>
              <a:ext uri="{C183D7F6-B498-43B3-948B-1728B52AA6E4}">
                <adec:decorative xmlns:adec="http://schemas.microsoft.com/office/drawing/2017/decorative" val="1"/>
              </a:ext>
            </a:extLst>
          </p:cNvPr>
          <p:cNvCxnSpPr>
            <a:stCxn id="111" idx="4"/>
            <a:endCxn id="112" idx="0"/>
          </p:cNvCxnSpPr>
          <p:nvPr/>
        </p:nvCxnSpPr>
        <p:spPr>
          <a:xfrm>
            <a:off x="7597327" y="2707294"/>
            <a:ext cx="0" cy="321338"/>
          </a:xfrm>
          <a:prstGeom prst="line">
            <a:avLst/>
          </a:prstGeom>
          <a:ln w="28575">
            <a:solidFill>
              <a:srgbClr val="D2D2D2"/>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B885BE2-3402-449A-AD73-524B6294446A}"/>
              </a:ext>
              <a:ext uri="{C183D7F6-B498-43B3-948B-1728B52AA6E4}">
                <adec:decorative xmlns:adec="http://schemas.microsoft.com/office/drawing/2017/decorative" val="1"/>
              </a:ext>
            </a:extLst>
          </p:cNvPr>
          <p:cNvCxnSpPr>
            <a:cxnSpLocks/>
            <a:stCxn id="112" idx="4"/>
            <a:endCxn id="113" idx="0"/>
          </p:cNvCxnSpPr>
          <p:nvPr/>
        </p:nvCxnSpPr>
        <p:spPr>
          <a:xfrm>
            <a:off x="7597327" y="4382836"/>
            <a:ext cx="0" cy="321338"/>
          </a:xfrm>
          <a:prstGeom prst="line">
            <a:avLst/>
          </a:prstGeom>
          <a:ln w="28575">
            <a:solidFill>
              <a:srgbClr val="D2D2D2"/>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11">
            <a:extLst>
              <a:ext uri="{FF2B5EF4-FFF2-40B4-BE49-F238E27FC236}">
                <a16:creationId xmlns:a16="http://schemas.microsoft.com/office/drawing/2014/main" id="{9AC61EB6-7FB7-4B40-84FA-287089F61DEE}"/>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6" name="Rectangle 13">
            <a:extLst>
              <a:ext uri="{FF2B5EF4-FFF2-40B4-BE49-F238E27FC236}">
                <a16:creationId xmlns:a16="http://schemas.microsoft.com/office/drawing/2014/main" id="{6DB21605-E10A-415B-8B68-76AA7E3B85EF}"/>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chemeClr val="bg1"/>
          </a:solidFill>
          <a:ln w="9525">
            <a:no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7" name="Rectangle 12">
            <a:extLst>
              <a:ext uri="{FF2B5EF4-FFF2-40B4-BE49-F238E27FC236}">
                <a16:creationId xmlns:a16="http://schemas.microsoft.com/office/drawing/2014/main" id="{CC6E30C2-D21B-4FCB-A300-0F2DB9D46A8C}"/>
              </a:ext>
              <a:ext uri="{C183D7F6-B498-43B3-948B-1728B52AA6E4}">
                <adec:decorative xmlns:adec="http://schemas.microsoft.com/office/drawing/2017/decorative" val="1"/>
              </a:ext>
            </a:extLst>
          </p:cNvPr>
          <p:cNvSpPr>
            <a:spLocks noChangeArrowheads="1"/>
          </p:cNvSpPr>
          <p:nvPr/>
        </p:nvSpPr>
        <p:spPr bwMode="auto">
          <a:xfrm>
            <a:off x="11421802" y="2327627"/>
            <a:ext cx="754323" cy="2273131"/>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62" name="Graphic 61" descr="Checklist">
            <a:extLst>
              <a:ext uri="{FF2B5EF4-FFF2-40B4-BE49-F238E27FC236}">
                <a16:creationId xmlns:a16="http://schemas.microsoft.com/office/drawing/2014/main" id="{383CCD74-7F01-40C0-87F2-F79553C523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83062" y="894218"/>
            <a:ext cx="457200" cy="457200"/>
          </a:xfrm>
          <a:prstGeom prst="rect">
            <a:avLst/>
          </a:prstGeom>
        </p:spPr>
      </p:pic>
      <p:pic>
        <p:nvPicPr>
          <p:cNvPr id="63" name="Graphic 62" descr="Trophy">
            <a:extLst>
              <a:ext uri="{FF2B5EF4-FFF2-40B4-BE49-F238E27FC236}">
                <a16:creationId xmlns:a16="http://schemas.microsoft.com/office/drawing/2014/main" id="{DCE45C9E-8AEA-40BB-880F-0C37F941CD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66215" y="5297779"/>
            <a:ext cx="594775" cy="594775"/>
          </a:xfrm>
          <a:prstGeom prst="rect">
            <a:avLst/>
          </a:prstGeom>
        </p:spPr>
      </p:pic>
      <p:pic>
        <p:nvPicPr>
          <p:cNvPr id="64" name="Graphic 63" descr="Questions">
            <a:extLst>
              <a:ext uri="{FF2B5EF4-FFF2-40B4-BE49-F238E27FC236}">
                <a16:creationId xmlns:a16="http://schemas.microsoft.com/office/drawing/2014/main" id="{9E5B08EC-C64C-4267-B690-B79BB58544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50039" y="3059101"/>
            <a:ext cx="565448" cy="565448"/>
          </a:xfrm>
          <a:prstGeom prst="rect">
            <a:avLst/>
          </a:prstGeom>
        </p:spPr>
      </p:pic>
    </p:spTree>
    <p:extLst>
      <p:ext uri="{BB962C8B-B14F-4D97-AF65-F5344CB8AC3E}">
        <p14:creationId xmlns:p14="http://schemas.microsoft.com/office/powerpoint/2010/main" val="173248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D63487-762E-44FB-8D08-CF25C5A2A111}"/>
              </a:ext>
            </a:extLst>
          </p:cNvPr>
          <p:cNvSpPr>
            <a:spLocks noGrp="1"/>
          </p:cNvSpPr>
          <p:nvPr>
            <p:ph type="title"/>
          </p:nvPr>
        </p:nvSpPr>
        <p:spPr/>
        <p:txBody>
          <a:bodyPr/>
          <a:lstStyle/>
          <a:p>
            <a:r>
              <a:rPr lang="en-US" dirty="0"/>
              <a:t>Roadmap to success</a:t>
            </a:r>
          </a:p>
        </p:txBody>
      </p:sp>
      <p:sp>
        <p:nvSpPr>
          <p:cNvPr id="7" name="Title 16" descr="Slide Title">
            <a:extLst>
              <a:ext uri="{FF2B5EF4-FFF2-40B4-BE49-F238E27FC236}">
                <a16:creationId xmlns:a16="http://schemas.microsoft.com/office/drawing/2014/main" id="{936802F8-34FB-492B-A773-9BD56747CDB9}"/>
              </a:ext>
            </a:extLst>
          </p:cNvPr>
          <p:cNvSpPr txBox="1">
            <a:spLocks/>
          </p:cNvSpPr>
          <p:nvPr/>
        </p:nvSpPr>
        <p:spPr>
          <a:xfrm>
            <a:off x="486142" y="189732"/>
            <a:ext cx="11558397" cy="912086"/>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endParaRPr lang="en-US" sz="3199" dirty="0">
              <a:solidFill>
                <a:prstClr val="black"/>
              </a:solidFill>
              <a:latin typeface="Segoe UI Semibold" panose="020B0702040204020203" pitchFamily="34" charset="0"/>
              <a:cs typeface="Segoe UI Semibold" panose="020B0702040204020203" pitchFamily="34" charset="0"/>
            </a:endParaRPr>
          </a:p>
        </p:txBody>
      </p:sp>
      <p:sp>
        <p:nvSpPr>
          <p:cNvPr id="49" name="Text Placeholder 48">
            <a:extLst>
              <a:ext uri="{FF2B5EF4-FFF2-40B4-BE49-F238E27FC236}">
                <a16:creationId xmlns:a16="http://schemas.microsoft.com/office/drawing/2014/main" id="{BAEB0BAA-90F7-457E-B908-1B69BBF09EBC}"/>
              </a:ext>
            </a:extLst>
          </p:cNvPr>
          <p:cNvSpPr>
            <a:spLocks noGrp="1"/>
          </p:cNvSpPr>
          <p:nvPr>
            <p:ph type="body" sz="quarter" idx="16"/>
          </p:nvPr>
        </p:nvSpPr>
        <p:spPr>
          <a:xfrm>
            <a:off x="518240" y="1082674"/>
            <a:ext cx="6167676" cy="1416503"/>
          </a:xfrm>
        </p:spPr>
        <p:txBody>
          <a:bodyPr/>
          <a:lstStyle/>
          <a:p>
            <a:pPr marL="0" indent="0">
              <a:buNone/>
            </a:pPr>
            <a:r>
              <a:rPr lang="en-US" sz="1400" dirty="0"/>
              <a:t>We want you to be successful, so here is a roadmap to help you make a successful and thriving network. While it's not required to have all of these roles or questions answered, we've found that the most successful networks invest in roles that include these responsibilities. </a:t>
            </a:r>
          </a:p>
          <a:p>
            <a:pPr marL="0" indent="0">
              <a:buNone/>
            </a:pPr>
            <a:r>
              <a:rPr lang="en-US" sz="1400" dirty="0"/>
              <a:t>By having specific roles and responsibilities and clear guidelines of expectations, members of the community know where to turn to when they need help. </a:t>
            </a:r>
          </a:p>
          <a:p>
            <a:pPr marL="0" indent="0">
              <a:buNone/>
            </a:pPr>
            <a:endParaRPr lang="en-US" sz="1400" dirty="0"/>
          </a:p>
          <a:p>
            <a:pPr marL="0" indent="0">
              <a:buNone/>
            </a:pPr>
            <a:endParaRPr lang="en-US" sz="1400" dirty="0"/>
          </a:p>
        </p:txBody>
      </p:sp>
      <p:sp>
        <p:nvSpPr>
          <p:cNvPr id="3" name="Content Placeholder 2">
            <a:extLst>
              <a:ext uri="{FF2B5EF4-FFF2-40B4-BE49-F238E27FC236}">
                <a16:creationId xmlns:a16="http://schemas.microsoft.com/office/drawing/2014/main" id="{5DB59A92-5D28-46E5-83F6-3FE1752CF878}"/>
              </a:ext>
            </a:extLst>
          </p:cNvPr>
          <p:cNvSpPr>
            <a:spLocks noGrp="1"/>
          </p:cNvSpPr>
          <p:nvPr>
            <p:ph idx="1"/>
          </p:nvPr>
        </p:nvSpPr>
        <p:spPr>
          <a:xfrm>
            <a:off x="1324626" y="3072436"/>
            <a:ext cx="4487287" cy="713127"/>
          </a:xfrm>
        </p:spPr>
        <p:txBody>
          <a:bodyPr vert="horz" lIns="91440" tIns="0" rIns="91440" bIns="45720" rtlCol="0">
            <a:noAutofit/>
          </a:bodyPr>
          <a:lstStyle/>
          <a:p>
            <a:pPr marL="0" indent="0">
              <a:lnSpc>
                <a:spcPct val="110000"/>
              </a:lnSpc>
              <a:buNone/>
            </a:pPr>
            <a:r>
              <a:rPr lang="en-US" sz="1400" dirty="0">
                <a:latin typeface="Segoe UI Semibold" panose="020B0702040204020203" pitchFamily="34" charset="0"/>
                <a:cs typeface="Segoe UI Semibold" panose="020B0702040204020203" pitchFamily="34" charset="0"/>
                <a:hlinkClick r:id="rId3" action="ppaction://hlinksldjump"/>
              </a:rPr>
              <a:t>Getting started </a:t>
            </a:r>
            <a:endParaRPr lang="en-US" sz="1400" dirty="0">
              <a:latin typeface="Segoe UI Semibold" panose="020B0702040204020203" pitchFamily="34" charset="0"/>
              <a:cs typeface="Segoe UI Semibold" panose="020B0702040204020203" pitchFamily="34" charset="0"/>
            </a:endParaRPr>
          </a:p>
          <a:p>
            <a:pPr marL="0" indent="0">
              <a:lnSpc>
                <a:spcPct val="110000"/>
              </a:lnSpc>
              <a:buNone/>
            </a:pPr>
            <a:r>
              <a:rPr lang="en-US" sz="1400" dirty="0">
                <a:latin typeface="Segoe UI" panose="020B0502040204020203" pitchFamily="34" charset="0"/>
                <a:cs typeface="Segoe UI" panose="020B0502040204020203" pitchFamily="34" charset="0"/>
              </a:rPr>
              <a:t>A great network starts with a great plan. Follow these five steps to make sure you’re ready for launch.</a:t>
            </a:r>
          </a:p>
        </p:txBody>
      </p:sp>
      <p:sp>
        <p:nvSpPr>
          <p:cNvPr id="28" name="Content Placeholder 27">
            <a:extLst>
              <a:ext uri="{FF2B5EF4-FFF2-40B4-BE49-F238E27FC236}">
                <a16:creationId xmlns:a16="http://schemas.microsoft.com/office/drawing/2014/main" id="{8E96FEAF-E4FF-4F9C-9F6F-17609B744A5B}"/>
              </a:ext>
            </a:extLst>
          </p:cNvPr>
          <p:cNvSpPr>
            <a:spLocks noGrp="1"/>
          </p:cNvSpPr>
          <p:nvPr>
            <p:ph idx="13"/>
          </p:nvPr>
        </p:nvSpPr>
        <p:spPr>
          <a:xfrm>
            <a:off x="1324626" y="4190963"/>
            <a:ext cx="4487287" cy="886270"/>
          </a:xfrm>
        </p:spPr>
        <p:txBody>
          <a:bodyPr vert="horz" lIns="91440" tIns="0" rIns="91440" bIns="45720" rtlCol="0">
            <a:noAutofit/>
          </a:bodyPr>
          <a:lstStyle/>
          <a:p>
            <a:pPr marL="0" indent="0">
              <a:lnSpc>
                <a:spcPct val="110000"/>
              </a:lnSpc>
              <a:buNone/>
            </a:pPr>
            <a:r>
              <a:rPr lang="en-US" sz="1400" dirty="0">
                <a:latin typeface="Segoe UI Semibold" panose="020B0702040204020203" pitchFamily="34" charset="0"/>
                <a:cs typeface="Segoe UI Semibold" panose="020B0702040204020203" pitchFamily="34" charset="0"/>
                <a:hlinkClick r:id="rId4" action="ppaction://hlinksldjump"/>
              </a:rPr>
              <a:t>Introducing Yammer to your organization</a:t>
            </a:r>
            <a:endParaRPr lang="en-US" sz="1400" dirty="0">
              <a:latin typeface="Segoe UI Semibold" panose="020B0702040204020203" pitchFamily="34" charset="0"/>
              <a:cs typeface="Segoe UI Semibold" panose="020B0702040204020203" pitchFamily="34" charset="0"/>
            </a:endParaRPr>
          </a:p>
          <a:p>
            <a:pPr marL="0" indent="0">
              <a:lnSpc>
                <a:spcPct val="110000"/>
              </a:lnSpc>
              <a:buNone/>
            </a:pPr>
            <a:r>
              <a:rPr lang="en-US" sz="1400" dirty="0">
                <a:latin typeface="Segoe UI" panose="020B0502040204020203" pitchFamily="34" charset="0"/>
                <a:cs typeface="Segoe UI" panose="020B0502040204020203" pitchFamily="34" charset="0"/>
              </a:rPr>
              <a:t>Starting with your champions, all the way up to the leadership team, get everyone on board and excited to use Yammer in four simple phases.</a:t>
            </a:r>
          </a:p>
        </p:txBody>
      </p:sp>
      <p:sp>
        <p:nvSpPr>
          <p:cNvPr id="31" name="Content Placeholder 2">
            <a:extLst>
              <a:ext uri="{FF2B5EF4-FFF2-40B4-BE49-F238E27FC236}">
                <a16:creationId xmlns:a16="http://schemas.microsoft.com/office/drawing/2014/main" id="{C689BCAF-3153-4695-B472-940810C83E9D}"/>
              </a:ext>
            </a:extLst>
          </p:cNvPr>
          <p:cNvSpPr txBox="1">
            <a:spLocks/>
          </p:cNvSpPr>
          <p:nvPr/>
        </p:nvSpPr>
        <p:spPr>
          <a:xfrm>
            <a:off x="1324626" y="5584115"/>
            <a:ext cx="4487287" cy="764214"/>
          </a:xfrm>
          <a:prstGeom prst="rect">
            <a:avLst/>
          </a:prstGeom>
        </p:spPr>
        <p:txBody>
          <a:bodyPr vert="horz" lIns="91416" tIns="0" rIns="91416" bIns="45708"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300"/>
              </a:spcBef>
            </a:pPr>
            <a:r>
              <a:rPr lang="en-US" sz="1400" dirty="0">
                <a:solidFill>
                  <a:prstClr val="black"/>
                </a:solidFill>
                <a:latin typeface="Segoe UI Semibold" panose="020B0702040204020203" pitchFamily="34" charset="0"/>
                <a:cs typeface="Segoe UI Semibold" panose="020B0702040204020203" pitchFamily="34" charset="0"/>
                <a:hlinkClick r:id="rId5" action="ppaction://hlinksldjump"/>
              </a:rPr>
              <a:t>Keeping the conversations going </a:t>
            </a:r>
            <a:endParaRPr lang="en-US" sz="1400" dirty="0">
              <a:solidFill>
                <a:prstClr val="black"/>
              </a:solidFill>
              <a:latin typeface="Segoe UI Semibold" panose="020B0702040204020203" pitchFamily="34" charset="0"/>
              <a:cs typeface="Segoe UI Semibold" panose="020B0702040204020203" pitchFamily="34" charset="0"/>
            </a:endParaRPr>
          </a:p>
          <a:p>
            <a:pPr defTabSz="914126">
              <a:lnSpc>
                <a:spcPct val="110000"/>
              </a:lnSpc>
              <a:spcBef>
                <a:spcPts val="300"/>
              </a:spcBef>
            </a:pPr>
            <a:r>
              <a:rPr lang="en-US" sz="1400" dirty="0">
                <a:solidFill>
                  <a:prstClr val="black"/>
                </a:solidFill>
              </a:rPr>
              <a:t>Now that you’ve launched, check out three ways to provide support and set up your Yammer network for success.  </a:t>
            </a:r>
          </a:p>
        </p:txBody>
      </p:sp>
      <p:grpSp>
        <p:nvGrpSpPr>
          <p:cNvPr id="2" name="Group 1">
            <a:extLst>
              <a:ext uri="{FF2B5EF4-FFF2-40B4-BE49-F238E27FC236}">
                <a16:creationId xmlns:a16="http://schemas.microsoft.com/office/drawing/2014/main" id="{E2F0705E-0D5C-4710-93E3-BED6E2A28C96}"/>
              </a:ext>
              <a:ext uri="{C183D7F6-B498-43B3-948B-1728B52AA6E4}">
                <adec:decorative xmlns:adec="http://schemas.microsoft.com/office/drawing/2017/decorative" val="1"/>
              </a:ext>
            </a:extLst>
          </p:cNvPr>
          <p:cNvGrpSpPr/>
          <p:nvPr/>
        </p:nvGrpSpPr>
        <p:grpSpPr>
          <a:xfrm>
            <a:off x="614956" y="4320636"/>
            <a:ext cx="557007" cy="558383"/>
            <a:chOff x="759366" y="3881816"/>
            <a:chExt cx="557007" cy="558383"/>
          </a:xfrm>
        </p:grpSpPr>
        <p:grpSp>
          <p:nvGrpSpPr>
            <p:cNvPr id="56" name="Group 55">
              <a:extLst>
                <a:ext uri="{FF2B5EF4-FFF2-40B4-BE49-F238E27FC236}">
                  <a16:creationId xmlns:a16="http://schemas.microsoft.com/office/drawing/2014/main" id="{C3BB08A4-7875-4A4C-8CCF-9FFE7BEE2E50}"/>
                </a:ext>
              </a:extLst>
            </p:cNvPr>
            <p:cNvGrpSpPr/>
            <p:nvPr/>
          </p:nvGrpSpPr>
          <p:grpSpPr>
            <a:xfrm>
              <a:off x="906525" y="4035944"/>
              <a:ext cx="276441" cy="272315"/>
              <a:chOff x="2968081" y="1057729"/>
              <a:chExt cx="276513" cy="272386"/>
            </a:xfrm>
          </p:grpSpPr>
          <p:sp>
            <p:nvSpPr>
              <p:cNvPr id="58" name="Line 5">
                <a:extLst>
                  <a:ext uri="{FF2B5EF4-FFF2-40B4-BE49-F238E27FC236}">
                    <a16:creationId xmlns:a16="http://schemas.microsoft.com/office/drawing/2014/main" id="{D73D1523-E1D3-4D1D-A45F-71F8E04B88B7}"/>
                  </a:ext>
                </a:extLst>
              </p:cNvPr>
              <p:cNvSpPr>
                <a:spLocks noChangeShapeType="1"/>
              </p:cNvSpPr>
              <p:nvPr/>
            </p:nvSpPr>
            <p:spPr bwMode="auto">
              <a:xfrm>
                <a:off x="2968081" y="1193922"/>
                <a:ext cx="268259" cy="0"/>
              </a:xfrm>
              <a:prstGeom prst="line">
                <a:avLst/>
              </a:prstGeom>
              <a:noFill/>
              <a:ln w="25400" cap="flat">
                <a:solidFill>
                  <a:srgbClr val="0563C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sp>
            <p:nvSpPr>
              <p:cNvPr id="59" name="Freeform 6">
                <a:extLst>
                  <a:ext uri="{FF2B5EF4-FFF2-40B4-BE49-F238E27FC236}">
                    <a16:creationId xmlns:a16="http://schemas.microsoft.com/office/drawing/2014/main" id="{E096737A-702F-457C-AA95-6DE657347567}"/>
                  </a:ext>
                </a:extLst>
              </p:cNvPr>
              <p:cNvSpPr>
                <a:spLocks/>
              </p:cNvSpPr>
              <p:nvPr/>
            </p:nvSpPr>
            <p:spPr bwMode="auto">
              <a:xfrm>
                <a:off x="3109777" y="1057729"/>
                <a:ext cx="134817" cy="272386"/>
              </a:xfrm>
              <a:custGeom>
                <a:avLst/>
                <a:gdLst>
                  <a:gd name="T0" fmla="*/ 0 w 98"/>
                  <a:gd name="T1" fmla="*/ 0 h 198"/>
                  <a:gd name="T2" fmla="*/ 98 w 98"/>
                  <a:gd name="T3" fmla="*/ 99 h 198"/>
                  <a:gd name="T4" fmla="*/ 0 w 98"/>
                  <a:gd name="T5" fmla="*/ 198 h 198"/>
                </a:gdLst>
                <a:ahLst/>
                <a:cxnLst>
                  <a:cxn ang="0">
                    <a:pos x="T0" y="T1"/>
                  </a:cxn>
                  <a:cxn ang="0">
                    <a:pos x="T2" y="T3"/>
                  </a:cxn>
                  <a:cxn ang="0">
                    <a:pos x="T4" y="T5"/>
                  </a:cxn>
                </a:cxnLst>
                <a:rect l="0" t="0" r="r" b="b"/>
                <a:pathLst>
                  <a:path w="98" h="198">
                    <a:moveTo>
                      <a:pt x="0" y="0"/>
                    </a:moveTo>
                    <a:lnTo>
                      <a:pt x="98" y="99"/>
                    </a:lnTo>
                    <a:lnTo>
                      <a:pt x="0" y="198"/>
                    </a:lnTo>
                  </a:path>
                </a:pathLst>
              </a:custGeom>
              <a:solidFill>
                <a:srgbClr val="FFFFFF"/>
              </a:solidFill>
              <a:ln w="25400" cap="flat">
                <a:solidFill>
                  <a:srgbClr val="0563C1"/>
                </a:solidFill>
                <a:prstDash val="solid"/>
                <a:miter lim="800000"/>
                <a:headEnd/>
                <a:tailEnd/>
              </a:ln>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grpSp>
        <p:sp>
          <p:nvSpPr>
            <p:cNvPr id="72" name="Oval 7">
              <a:hlinkClick r:id="rId4" action="ppaction://hlinksldjump"/>
              <a:extLst>
                <a:ext uri="{FF2B5EF4-FFF2-40B4-BE49-F238E27FC236}">
                  <a16:creationId xmlns:a16="http://schemas.microsoft.com/office/drawing/2014/main" id="{A70705C0-1C11-405B-A998-CD1492BCD2B7}"/>
                </a:ext>
              </a:extLst>
            </p:cNvPr>
            <p:cNvSpPr>
              <a:spLocks noChangeArrowheads="1"/>
            </p:cNvSpPr>
            <p:nvPr/>
          </p:nvSpPr>
          <p:spPr bwMode="auto">
            <a:xfrm>
              <a:off x="759366" y="3881816"/>
              <a:ext cx="557007" cy="558383"/>
            </a:xfrm>
            <a:prstGeom prst="ellipse">
              <a:avLst/>
            </a:prstGeom>
            <a:noFill/>
            <a:ln w="25400" cap="flat">
              <a:solidFill>
                <a:srgbClr val="2F2F2F"/>
              </a:solidFill>
              <a:prstDash val="solid"/>
              <a:miter lim="800000"/>
              <a:headEnd/>
              <a:tailEnd/>
            </a:ln>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grpSp>
      <p:grpSp>
        <p:nvGrpSpPr>
          <p:cNvPr id="90" name="Group 89">
            <a:extLst>
              <a:ext uri="{FF2B5EF4-FFF2-40B4-BE49-F238E27FC236}">
                <a16:creationId xmlns:a16="http://schemas.microsoft.com/office/drawing/2014/main" id="{DF41E869-0ABF-48B2-A9A3-78E6F40A157C}"/>
              </a:ext>
              <a:ext uri="{C183D7F6-B498-43B3-948B-1728B52AA6E4}">
                <adec:decorative xmlns:adec="http://schemas.microsoft.com/office/drawing/2017/decorative" val="1"/>
              </a:ext>
            </a:extLst>
          </p:cNvPr>
          <p:cNvGrpSpPr/>
          <p:nvPr/>
        </p:nvGrpSpPr>
        <p:grpSpPr>
          <a:xfrm>
            <a:off x="6685916" y="1489146"/>
            <a:ext cx="4601443" cy="3879709"/>
            <a:chOff x="6981825" y="1355725"/>
            <a:chExt cx="4554540" cy="3840163"/>
          </a:xfrm>
        </p:grpSpPr>
        <p:sp>
          <p:nvSpPr>
            <p:cNvPr id="91" name="Freeform 5">
              <a:extLst>
                <a:ext uri="{FF2B5EF4-FFF2-40B4-BE49-F238E27FC236}">
                  <a16:creationId xmlns:a16="http://schemas.microsoft.com/office/drawing/2014/main" id="{1A691E3A-0964-4E9F-9E8F-43E27D14C57A}"/>
                </a:ext>
              </a:extLst>
            </p:cNvPr>
            <p:cNvSpPr>
              <a:spLocks/>
            </p:cNvSpPr>
            <p:nvPr/>
          </p:nvSpPr>
          <p:spPr bwMode="auto">
            <a:xfrm>
              <a:off x="7561263" y="2376488"/>
              <a:ext cx="3338513" cy="2590800"/>
            </a:xfrm>
            <a:custGeom>
              <a:avLst/>
              <a:gdLst>
                <a:gd name="T0" fmla="*/ 891 w 891"/>
                <a:gd name="T1" fmla="*/ 690 h 690"/>
                <a:gd name="T2" fmla="*/ 85 w 891"/>
                <a:gd name="T3" fmla="*/ 690 h 690"/>
                <a:gd name="T4" fmla="*/ 0 w 891"/>
                <a:gd name="T5" fmla="*/ 605 h 690"/>
                <a:gd name="T6" fmla="*/ 0 w 891"/>
                <a:gd name="T7" fmla="*/ 601 h 690"/>
                <a:gd name="T8" fmla="*/ 85 w 891"/>
                <a:gd name="T9" fmla="*/ 516 h 690"/>
                <a:gd name="T10" fmla="*/ 649 w 891"/>
                <a:gd name="T11" fmla="*/ 516 h 690"/>
                <a:gd name="T12" fmla="*/ 734 w 891"/>
                <a:gd name="T13" fmla="*/ 431 h 690"/>
                <a:gd name="T14" fmla="*/ 734 w 891"/>
                <a:gd name="T15" fmla="*/ 431 h 690"/>
                <a:gd name="T16" fmla="*/ 649 w 891"/>
                <a:gd name="T17" fmla="*/ 346 h 690"/>
                <a:gd name="T18" fmla="*/ 203 w 891"/>
                <a:gd name="T19" fmla="*/ 346 h 690"/>
                <a:gd name="T20" fmla="*/ 118 w 891"/>
                <a:gd name="T21" fmla="*/ 261 h 690"/>
                <a:gd name="T22" fmla="*/ 118 w 891"/>
                <a:gd name="T23" fmla="*/ 258 h 690"/>
                <a:gd name="T24" fmla="*/ 203 w 891"/>
                <a:gd name="T25" fmla="*/ 173 h 690"/>
                <a:gd name="T26" fmla="*/ 806 w 891"/>
                <a:gd name="T27" fmla="*/ 173 h 690"/>
                <a:gd name="T28" fmla="*/ 891 w 891"/>
                <a:gd name="T29" fmla="*/ 88 h 690"/>
                <a:gd name="T30" fmla="*/ 891 w 891"/>
                <a:gd name="T31" fmla="*/ 85 h 690"/>
                <a:gd name="T32" fmla="*/ 806 w 891"/>
                <a:gd name="T33" fmla="*/ 0 h 690"/>
                <a:gd name="T34" fmla="*/ 0 w 891"/>
                <a:gd name="T35"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690">
                  <a:moveTo>
                    <a:pt x="891" y="690"/>
                  </a:moveTo>
                  <a:cubicBezTo>
                    <a:pt x="85" y="690"/>
                    <a:pt x="85" y="690"/>
                    <a:pt x="85" y="690"/>
                  </a:cubicBezTo>
                  <a:cubicBezTo>
                    <a:pt x="38" y="690"/>
                    <a:pt x="0" y="652"/>
                    <a:pt x="0" y="605"/>
                  </a:cubicBezTo>
                  <a:cubicBezTo>
                    <a:pt x="0" y="601"/>
                    <a:pt x="0" y="601"/>
                    <a:pt x="0" y="601"/>
                  </a:cubicBezTo>
                  <a:cubicBezTo>
                    <a:pt x="0" y="554"/>
                    <a:pt x="38" y="516"/>
                    <a:pt x="85" y="516"/>
                  </a:cubicBezTo>
                  <a:cubicBezTo>
                    <a:pt x="649" y="516"/>
                    <a:pt x="649" y="516"/>
                    <a:pt x="649" y="516"/>
                  </a:cubicBezTo>
                  <a:cubicBezTo>
                    <a:pt x="696" y="516"/>
                    <a:pt x="734" y="478"/>
                    <a:pt x="734" y="431"/>
                  </a:cubicBezTo>
                  <a:cubicBezTo>
                    <a:pt x="734" y="431"/>
                    <a:pt x="734" y="431"/>
                    <a:pt x="734" y="431"/>
                  </a:cubicBezTo>
                  <a:cubicBezTo>
                    <a:pt x="734" y="384"/>
                    <a:pt x="696" y="346"/>
                    <a:pt x="649" y="346"/>
                  </a:cubicBezTo>
                  <a:cubicBezTo>
                    <a:pt x="203" y="346"/>
                    <a:pt x="203" y="346"/>
                    <a:pt x="203" y="346"/>
                  </a:cubicBezTo>
                  <a:cubicBezTo>
                    <a:pt x="156" y="346"/>
                    <a:pt x="118" y="308"/>
                    <a:pt x="118" y="261"/>
                  </a:cubicBezTo>
                  <a:cubicBezTo>
                    <a:pt x="118" y="258"/>
                    <a:pt x="118" y="258"/>
                    <a:pt x="118" y="258"/>
                  </a:cubicBezTo>
                  <a:cubicBezTo>
                    <a:pt x="118" y="211"/>
                    <a:pt x="156" y="173"/>
                    <a:pt x="203" y="173"/>
                  </a:cubicBezTo>
                  <a:cubicBezTo>
                    <a:pt x="373" y="173"/>
                    <a:pt x="636" y="173"/>
                    <a:pt x="806" y="173"/>
                  </a:cubicBezTo>
                  <a:cubicBezTo>
                    <a:pt x="853" y="173"/>
                    <a:pt x="891" y="135"/>
                    <a:pt x="891" y="88"/>
                  </a:cubicBezTo>
                  <a:cubicBezTo>
                    <a:pt x="891" y="85"/>
                    <a:pt x="891" y="85"/>
                    <a:pt x="891" y="85"/>
                  </a:cubicBezTo>
                  <a:cubicBezTo>
                    <a:pt x="891" y="38"/>
                    <a:pt x="853" y="0"/>
                    <a:pt x="806" y="0"/>
                  </a:cubicBezTo>
                  <a:cubicBezTo>
                    <a:pt x="0" y="0"/>
                    <a:pt x="0" y="0"/>
                    <a:pt x="0" y="0"/>
                  </a:cubicBezTo>
                </a:path>
              </a:pathLst>
            </a:custGeom>
            <a:noFill/>
            <a:ln w="66675" cap="flat">
              <a:solidFill>
                <a:srgbClr val="D2D2D2"/>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nvGrpSpPr>
            <p:cNvPr id="92" name="Group 91">
              <a:extLst>
                <a:ext uri="{FF2B5EF4-FFF2-40B4-BE49-F238E27FC236}">
                  <a16:creationId xmlns:a16="http://schemas.microsoft.com/office/drawing/2014/main" id="{5DBC3203-3B2B-4D43-87E0-895BE7556187}"/>
                </a:ext>
              </a:extLst>
            </p:cNvPr>
            <p:cNvGrpSpPr/>
            <p:nvPr/>
          </p:nvGrpSpPr>
          <p:grpSpPr>
            <a:xfrm>
              <a:off x="6981825" y="1355725"/>
              <a:ext cx="693738" cy="1249363"/>
              <a:chOff x="6981825" y="1355725"/>
              <a:chExt cx="693738" cy="1249363"/>
            </a:xfrm>
          </p:grpSpPr>
          <p:sp>
            <p:nvSpPr>
              <p:cNvPr id="96" name="Oval 6">
                <a:extLst>
                  <a:ext uri="{FF2B5EF4-FFF2-40B4-BE49-F238E27FC236}">
                    <a16:creationId xmlns:a16="http://schemas.microsoft.com/office/drawing/2014/main" id="{E3117826-9082-43A3-908D-D615153CDF68}"/>
                  </a:ext>
                </a:extLst>
              </p:cNvPr>
              <p:cNvSpPr>
                <a:spLocks noChangeArrowheads="1"/>
              </p:cNvSpPr>
              <p:nvPr/>
            </p:nvSpPr>
            <p:spPr bwMode="auto">
              <a:xfrm>
                <a:off x="7097713" y="2143125"/>
                <a:ext cx="460375" cy="461963"/>
              </a:xfrm>
              <a:prstGeom prst="ellipse">
                <a:avLst/>
              </a:prstGeom>
              <a:solidFill>
                <a:schemeClr val="tx1"/>
              </a:solidFill>
              <a:ln>
                <a:no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7" name="Freeform 8">
                <a:extLst>
                  <a:ext uri="{FF2B5EF4-FFF2-40B4-BE49-F238E27FC236}">
                    <a16:creationId xmlns:a16="http://schemas.microsoft.com/office/drawing/2014/main" id="{A70DAF7C-A672-4554-9626-D12DE2313427}"/>
                  </a:ext>
                </a:extLst>
              </p:cNvPr>
              <p:cNvSpPr>
                <a:spLocks noEditPoints="1"/>
              </p:cNvSpPr>
              <p:nvPr/>
            </p:nvSpPr>
            <p:spPr bwMode="auto">
              <a:xfrm>
                <a:off x="6981825" y="1355725"/>
                <a:ext cx="693738" cy="1020763"/>
              </a:xfrm>
              <a:custGeom>
                <a:avLst/>
                <a:gdLst>
                  <a:gd name="T0" fmla="*/ 161 w 185"/>
                  <a:gd name="T1" fmla="*/ 45 h 272"/>
                  <a:gd name="T2" fmla="*/ 161 w 185"/>
                  <a:gd name="T3" fmla="*/ 45 h 272"/>
                  <a:gd name="T4" fmla="*/ 24 w 185"/>
                  <a:gd name="T5" fmla="*/ 45 h 272"/>
                  <a:gd name="T6" fmla="*/ 24 w 185"/>
                  <a:gd name="T7" fmla="*/ 45 h 272"/>
                  <a:gd name="T8" fmla="*/ 17 w 185"/>
                  <a:gd name="T9" fmla="*/ 142 h 272"/>
                  <a:gd name="T10" fmla="*/ 40 w 185"/>
                  <a:gd name="T11" fmla="*/ 181 h 272"/>
                  <a:gd name="T12" fmla="*/ 92 w 185"/>
                  <a:gd name="T13" fmla="*/ 272 h 272"/>
                  <a:gd name="T14" fmla="*/ 144 w 185"/>
                  <a:gd name="T15" fmla="*/ 181 h 272"/>
                  <a:gd name="T16" fmla="*/ 167 w 185"/>
                  <a:gd name="T17" fmla="*/ 142 h 272"/>
                  <a:gd name="T18" fmla="*/ 161 w 185"/>
                  <a:gd name="T19" fmla="*/ 45 h 272"/>
                  <a:gd name="T20" fmla="*/ 92 w 185"/>
                  <a:gd name="T21" fmla="*/ 144 h 272"/>
                  <a:gd name="T22" fmla="*/ 47 w 185"/>
                  <a:gd name="T23" fmla="*/ 98 h 272"/>
                  <a:gd name="T24" fmla="*/ 92 w 185"/>
                  <a:gd name="T25" fmla="*/ 53 h 272"/>
                  <a:gd name="T26" fmla="*/ 138 w 185"/>
                  <a:gd name="T27" fmla="*/ 98 h 272"/>
                  <a:gd name="T28" fmla="*/ 92 w 185"/>
                  <a:gd name="T29" fmla="*/ 14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272">
                    <a:moveTo>
                      <a:pt x="161" y="45"/>
                    </a:moveTo>
                    <a:cubicBezTo>
                      <a:pt x="161" y="45"/>
                      <a:pt x="161" y="45"/>
                      <a:pt x="161" y="45"/>
                    </a:cubicBezTo>
                    <a:cubicBezTo>
                      <a:pt x="126" y="0"/>
                      <a:pt x="59" y="0"/>
                      <a:pt x="24" y="45"/>
                    </a:cubicBezTo>
                    <a:cubicBezTo>
                      <a:pt x="24" y="45"/>
                      <a:pt x="24" y="45"/>
                      <a:pt x="24" y="45"/>
                    </a:cubicBezTo>
                    <a:cubicBezTo>
                      <a:pt x="2" y="73"/>
                      <a:pt x="0" y="111"/>
                      <a:pt x="17" y="142"/>
                    </a:cubicBezTo>
                    <a:cubicBezTo>
                      <a:pt x="40" y="181"/>
                      <a:pt x="40" y="181"/>
                      <a:pt x="40" y="181"/>
                    </a:cubicBezTo>
                    <a:cubicBezTo>
                      <a:pt x="92" y="272"/>
                      <a:pt x="92" y="272"/>
                      <a:pt x="92" y="272"/>
                    </a:cubicBezTo>
                    <a:cubicBezTo>
                      <a:pt x="144" y="181"/>
                      <a:pt x="144" y="181"/>
                      <a:pt x="144" y="181"/>
                    </a:cubicBezTo>
                    <a:cubicBezTo>
                      <a:pt x="167" y="142"/>
                      <a:pt x="167" y="142"/>
                      <a:pt x="167" y="142"/>
                    </a:cubicBezTo>
                    <a:cubicBezTo>
                      <a:pt x="185" y="111"/>
                      <a:pt x="182" y="73"/>
                      <a:pt x="161" y="45"/>
                    </a:cubicBezTo>
                    <a:close/>
                    <a:moveTo>
                      <a:pt x="92" y="144"/>
                    </a:moveTo>
                    <a:cubicBezTo>
                      <a:pt x="67" y="144"/>
                      <a:pt x="47" y="123"/>
                      <a:pt x="47" y="98"/>
                    </a:cubicBezTo>
                    <a:cubicBezTo>
                      <a:pt x="47" y="73"/>
                      <a:pt x="67" y="53"/>
                      <a:pt x="92" y="53"/>
                    </a:cubicBezTo>
                    <a:cubicBezTo>
                      <a:pt x="117" y="53"/>
                      <a:pt x="138" y="73"/>
                      <a:pt x="138" y="98"/>
                    </a:cubicBezTo>
                    <a:cubicBezTo>
                      <a:pt x="138" y="123"/>
                      <a:pt x="117" y="144"/>
                      <a:pt x="92" y="144"/>
                    </a:cubicBezTo>
                    <a:close/>
                  </a:path>
                </a:pathLst>
              </a:custGeom>
              <a:solidFill>
                <a:srgbClr val="0563C1"/>
              </a:solidFill>
              <a:ln>
                <a:no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grpSp>
          <p:nvGrpSpPr>
            <p:cNvPr id="93" name="Group 92">
              <a:extLst>
                <a:ext uri="{FF2B5EF4-FFF2-40B4-BE49-F238E27FC236}">
                  <a16:creationId xmlns:a16="http://schemas.microsoft.com/office/drawing/2014/main" id="{CA3F7173-E4D8-46E7-97CA-5EFFD5D3BFF4}"/>
                </a:ext>
              </a:extLst>
            </p:cNvPr>
            <p:cNvGrpSpPr/>
            <p:nvPr/>
          </p:nvGrpSpPr>
          <p:grpSpPr>
            <a:xfrm>
              <a:off x="10839452" y="3946525"/>
              <a:ext cx="696913" cy="1249363"/>
              <a:chOff x="10839452" y="3946525"/>
              <a:chExt cx="696913" cy="1249363"/>
            </a:xfrm>
          </p:grpSpPr>
          <p:sp>
            <p:nvSpPr>
              <p:cNvPr id="94" name="Oval 7">
                <a:extLst>
                  <a:ext uri="{FF2B5EF4-FFF2-40B4-BE49-F238E27FC236}">
                    <a16:creationId xmlns:a16="http://schemas.microsoft.com/office/drawing/2014/main" id="{4AFDD96E-933E-47AB-94CE-05A1CF79FE92}"/>
                  </a:ext>
                </a:extLst>
              </p:cNvPr>
              <p:cNvSpPr>
                <a:spLocks noChangeArrowheads="1"/>
              </p:cNvSpPr>
              <p:nvPr/>
            </p:nvSpPr>
            <p:spPr bwMode="auto">
              <a:xfrm>
                <a:off x="10955339" y="4733925"/>
                <a:ext cx="465138" cy="461963"/>
              </a:xfrm>
              <a:prstGeom prst="ellipse">
                <a:avLst/>
              </a:prstGeom>
              <a:solidFill>
                <a:schemeClr val="tx1"/>
              </a:solidFill>
              <a:ln>
                <a:no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5" name="Freeform 9">
                <a:extLst>
                  <a:ext uri="{FF2B5EF4-FFF2-40B4-BE49-F238E27FC236}">
                    <a16:creationId xmlns:a16="http://schemas.microsoft.com/office/drawing/2014/main" id="{68266248-C4BF-45E9-966F-9F6B4C0AC2A7}"/>
                  </a:ext>
                </a:extLst>
              </p:cNvPr>
              <p:cNvSpPr>
                <a:spLocks noEditPoints="1"/>
              </p:cNvSpPr>
              <p:nvPr/>
            </p:nvSpPr>
            <p:spPr bwMode="auto">
              <a:xfrm>
                <a:off x="10839452" y="3946525"/>
                <a:ext cx="696913" cy="1020763"/>
              </a:xfrm>
              <a:custGeom>
                <a:avLst/>
                <a:gdLst>
                  <a:gd name="T0" fmla="*/ 161 w 186"/>
                  <a:gd name="T1" fmla="*/ 45 h 272"/>
                  <a:gd name="T2" fmla="*/ 161 w 186"/>
                  <a:gd name="T3" fmla="*/ 45 h 272"/>
                  <a:gd name="T4" fmla="*/ 25 w 186"/>
                  <a:gd name="T5" fmla="*/ 45 h 272"/>
                  <a:gd name="T6" fmla="*/ 25 w 186"/>
                  <a:gd name="T7" fmla="*/ 45 h 272"/>
                  <a:gd name="T8" fmla="*/ 18 w 186"/>
                  <a:gd name="T9" fmla="*/ 142 h 272"/>
                  <a:gd name="T10" fmla="*/ 41 w 186"/>
                  <a:gd name="T11" fmla="*/ 181 h 272"/>
                  <a:gd name="T12" fmla="*/ 93 w 186"/>
                  <a:gd name="T13" fmla="*/ 272 h 272"/>
                  <a:gd name="T14" fmla="*/ 145 w 186"/>
                  <a:gd name="T15" fmla="*/ 181 h 272"/>
                  <a:gd name="T16" fmla="*/ 168 w 186"/>
                  <a:gd name="T17" fmla="*/ 142 h 272"/>
                  <a:gd name="T18" fmla="*/ 161 w 186"/>
                  <a:gd name="T19" fmla="*/ 45 h 272"/>
                  <a:gd name="T20" fmla="*/ 93 w 186"/>
                  <a:gd name="T21" fmla="*/ 144 h 272"/>
                  <a:gd name="T22" fmla="*/ 47 w 186"/>
                  <a:gd name="T23" fmla="*/ 98 h 272"/>
                  <a:gd name="T24" fmla="*/ 93 w 186"/>
                  <a:gd name="T25" fmla="*/ 53 h 272"/>
                  <a:gd name="T26" fmla="*/ 139 w 186"/>
                  <a:gd name="T27" fmla="*/ 98 h 272"/>
                  <a:gd name="T28" fmla="*/ 93 w 186"/>
                  <a:gd name="T29" fmla="*/ 14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 h="272">
                    <a:moveTo>
                      <a:pt x="161" y="45"/>
                    </a:moveTo>
                    <a:cubicBezTo>
                      <a:pt x="161" y="45"/>
                      <a:pt x="161" y="45"/>
                      <a:pt x="161" y="45"/>
                    </a:cubicBezTo>
                    <a:cubicBezTo>
                      <a:pt x="127" y="0"/>
                      <a:pt x="59" y="0"/>
                      <a:pt x="25" y="45"/>
                    </a:cubicBezTo>
                    <a:cubicBezTo>
                      <a:pt x="25" y="45"/>
                      <a:pt x="25" y="45"/>
                      <a:pt x="25" y="45"/>
                    </a:cubicBezTo>
                    <a:cubicBezTo>
                      <a:pt x="3" y="73"/>
                      <a:pt x="0" y="111"/>
                      <a:pt x="18" y="142"/>
                    </a:cubicBezTo>
                    <a:cubicBezTo>
                      <a:pt x="41" y="181"/>
                      <a:pt x="41" y="181"/>
                      <a:pt x="41" y="181"/>
                    </a:cubicBezTo>
                    <a:cubicBezTo>
                      <a:pt x="93" y="272"/>
                      <a:pt x="93" y="272"/>
                      <a:pt x="93" y="272"/>
                    </a:cubicBezTo>
                    <a:cubicBezTo>
                      <a:pt x="145" y="181"/>
                      <a:pt x="145" y="181"/>
                      <a:pt x="145" y="181"/>
                    </a:cubicBezTo>
                    <a:cubicBezTo>
                      <a:pt x="168" y="142"/>
                      <a:pt x="168" y="142"/>
                      <a:pt x="168" y="142"/>
                    </a:cubicBezTo>
                    <a:cubicBezTo>
                      <a:pt x="186" y="111"/>
                      <a:pt x="183" y="73"/>
                      <a:pt x="161" y="45"/>
                    </a:cubicBezTo>
                    <a:close/>
                    <a:moveTo>
                      <a:pt x="93" y="144"/>
                    </a:moveTo>
                    <a:cubicBezTo>
                      <a:pt x="68" y="144"/>
                      <a:pt x="47" y="123"/>
                      <a:pt x="47" y="98"/>
                    </a:cubicBezTo>
                    <a:cubicBezTo>
                      <a:pt x="47" y="73"/>
                      <a:pt x="68" y="53"/>
                      <a:pt x="93" y="53"/>
                    </a:cubicBezTo>
                    <a:cubicBezTo>
                      <a:pt x="118" y="53"/>
                      <a:pt x="139" y="73"/>
                      <a:pt x="139" y="98"/>
                    </a:cubicBezTo>
                    <a:cubicBezTo>
                      <a:pt x="139" y="123"/>
                      <a:pt x="118" y="144"/>
                      <a:pt x="93" y="144"/>
                    </a:cubicBezTo>
                    <a:close/>
                  </a:path>
                </a:pathLst>
              </a:custGeom>
              <a:solidFill>
                <a:srgbClr val="D83B01"/>
              </a:solidFill>
              <a:ln>
                <a:no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grpSp>
      <p:grpSp>
        <p:nvGrpSpPr>
          <p:cNvPr id="32" name="Group 31">
            <a:extLst>
              <a:ext uri="{FF2B5EF4-FFF2-40B4-BE49-F238E27FC236}">
                <a16:creationId xmlns:a16="http://schemas.microsoft.com/office/drawing/2014/main" id="{BDE60139-4101-42E0-8E43-9F74633A3756}"/>
              </a:ext>
              <a:ext uri="{C183D7F6-B498-43B3-948B-1728B52AA6E4}">
                <adec:decorative xmlns:adec="http://schemas.microsoft.com/office/drawing/2017/decorative" val="1"/>
              </a:ext>
            </a:extLst>
          </p:cNvPr>
          <p:cNvGrpSpPr/>
          <p:nvPr/>
        </p:nvGrpSpPr>
        <p:grpSpPr>
          <a:xfrm>
            <a:off x="611822" y="3371760"/>
            <a:ext cx="557007" cy="558383"/>
            <a:chOff x="759366" y="3881816"/>
            <a:chExt cx="557007" cy="558383"/>
          </a:xfrm>
        </p:grpSpPr>
        <p:grpSp>
          <p:nvGrpSpPr>
            <p:cNvPr id="33" name="Group 32">
              <a:extLst>
                <a:ext uri="{FF2B5EF4-FFF2-40B4-BE49-F238E27FC236}">
                  <a16:creationId xmlns:a16="http://schemas.microsoft.com/office/drawing/2014/main" id="{59B5FF2D-B9B3-42F6-8F31-E03DDCE32495}"/>
                </a:ext>
              </a:extLst>
            </p:cNvPr>
            <p:cNvGrpSpPr/>
            <p:nvPr/>
          </p:nvGrpSpPr>
          <p:grpSpPr>
            <a:xfrm>
              <a:off x="906525" y="4035944"/>
              <a:ext cx="276441" cy="272315"/>
              <a:chOff x="2968081" y="1057729"/>
              <a:chExt cx="276513" cy="272386"/>
            </a:xfrm>
          </p:grpSpPr>
          <p:sp>
            <p:nvSpPr>
              <p:cNvPr id="35" name="Line 5">
                <a:extLst>
                  <a:ext uri="{FF2B5EF4-FFF2-40B4-BE49-F238E27FC236}">
                    <a16:creationId xmlns:a16="http://schemas.microsoft.com/office/drawing/2014/main" id="{5717C6DD-1FA1-460F-98FB-F1D2E2299DF9}"/>
                  </a:ext>
                </a:extLst>
              </p:cNvPr>
              <p:cNvSpPr>
                <a:spLocks noChangeShapeType="1"/>
              </p:cNvSpPr>
              <p:nvPr/>
            </p:nvSpPr>
            <p:spPr bwMode="auto">
              <a:xfrm>
                <a:off x="2968081" y="1193922"/>
                <a:ext cx="268259" cy="0"/>
              </a:xfrm>
              <a:prstGeom prst="line">
                <a:avLst/>
              </a:prstGeom>
              <a:noFill/>
              <a:ln w="25400" cap="flat">
                <a:solidFill>
                  <a:srgbClr val="0563C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sp>
            <p:nvSpPr>
              <p:cNvPr id="36" name="Freeform 6">
                <a:extLst>
                  <a:ext uri="{FF2B5EF4-FFF2-40B4-BE49-F238E27FC236}">
                    <a16:creationId xmlns:a16="http://schemas.microsoft.com/office/drawing/2014/main" id="{8B09DFCA-3D34-42F8-983E-1791ABEBCFEA}"/>
                  </a:ext>
                </a:extLst>
              </p:cNvPr>
              <p:cNvSpPr>
                <a:spLocks/>
              </p:cNvSpPr>
              <p:nvPr/>
            </p:nvSpPr>
            <p:spPr bwMode="auto">
              <a:xfrm>
                <a:off x="3109777" y="1057729"/>
                <a:ext cx="134817" cy="272386"/>
              </a:xfrm>
              <a:custGeom>
                <a:avLst/>
                <a:gdLst>
                  <a:gd name="T0" fmla="*/ 0 w 98"/>
                  <a:gd name="T1" fmla="*/ 0 h 198"/>
                  <a:gd name="T2" fmla="*/ 98 w 98"/>
                  <a:gd name="T3" fmla="*/ 99 h 198"/>
                  <a:gd name="T4" fmla="*/ 0 w 98"/>
                  <a:gd name="T5" fmla="*/ 198 h 198"/>
                </a:gdLst>
                <a:ahLst/>
                <a:cxnLst>
                  <a:cxn ang="0">
                    <a:pos x="T0" y="T1"/>
                  </a:cxn>
                  <a:cxn ang="0">
                    <a:pos x="T2" y="T3"/>
                  </a:cxn>
                  <a:cxn ang="0">
                    <a:pos x="T4" y="T5"/>
                  </a:cxn>
                </a:cxnLst>
                <a:rect l="0" t="0" r="r" b="b"/>
                <a:pathLst>
                  <a:path w="98" h="198">
                    <a:moveTo>
                      <a:pt x="0" y="0"/>
                    </a:moveTo>
                    <a:lnTo>
                      <a:pt x="98" y="99"/>
                    </a:lnTo>
                    <a:lnTo>
                      <a:pt x="0" y="198"/>
                    </a:lnTo>
                  </a:path>
                </a:pathLst>
              </a:custGeom>
              <a:solidFill>
                <a:srgbClr val="FFFFFF"/>
              </a:solidFill>
              <a:ln w="25400" cap="flat">
                <a:solidFill>
                  <a:srgbClr val="0563C1"/>
                </a:solidFill>
                <a:prstDash val="solid"/>
                <a:miter lim="800000"/>
                <a:headEnd/>
                <a:tailEnd/>
              </a:ln>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grpSp>
        <p:sp>
          <p:nvSpPr>
            <p:cNvPr id="34" name="Oval 7">
              <a:hlinkClick r:id="rId4" action="ppaction://hlinksldjump"/>
              <a:extLst>
                <a:ext uri="{FF2B5EF4-FFF2-40B4-BE49-F238E27FC236}">
                  <a16:creationId xmlns:a16="http://schemas.microsoft.com/office/drawing/2014/main" id="{86F7D482-6A71-42B3-BE86-82A0406ADDF8}"/>
                </a:ext>
              </a:extLst>
            </p:cNvPr>
            <p:cNvSpPr>
              <a:spLocks noChangeArrowheads="1"/>
            </p:cNvSpPr>
            <p:nvPr/>
          </p:nvSpPr>
          <p:spPr bwMode="auto">
            <a:xfrm>
              <a:off x="759366" y="3881816"/>
              <a:ext cx="557007" cy="558383"/>
            </a:xfrm>
            <a:prstGeom prst="ellipse">
              <a:avLst/>
            </a:prstGeom>
            <a:noFill/>
            <a:ln w="25400" cap="flat">
              <a:solidFill>
                <a:srgbClr val="2F2F2F"/>
              </a:solidFill>
              <a:prstDash val="solid"/>
              <a:miter lim="800000"/>
              <a:headEnd/>
              <a:tailEnd/>
            </a:ln>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grpSp>
      <p:grpSp>
        <p:nvGrpSpPr>
          <p:cNvPr id="37" name="Group 36">
            <a:extLst>
              <a:ext uri="{FF2B5EF4-FFF2-40B4-BE49-F238E27FC236}">
                <a16:creationId xmlns:a16="http://schemas.microsoft.com/office/drawing/2014/main" id="{8D890B3D-EB91-4301-B690-3F8E38C3653E}"/>
              </a:ext>
              <a:ext uri="{C183D7F6-B498-43B3-948B-1728B52AA6E4}">
                <adec:decorative xmlns:adec="http://schemas.microsoft.com/office/drawing/2017/decorative" val="1"/>
              </a:ext>
            </a:extLst>
          </p:cNvPr>
          <p:cNvGrpSpPr/>
          <p:nvPr/>
        </p:nvGrpSpPr>
        <p:grpSpPr>
          <a:xfrm>
            <a:off x="609107" y="5687030"/>
            <a:ext cx="557007" cy="558383"/>
            <a:chOff x="759366" y="3881816"/>
            <a:chExt cx="557007" cy="558383"/>
          </a:xfrm>
        </p:grpSpPr>
        <p:grpSp>
          <p:nvGrpSpPr>
            <p:cNvPr id="38" name="Group 37">
              <a:extLst>
                <a:ext uri="{FF2B5EF4-FFF2-40B4-BE49-F238E27FC236}">
                  <a16:creationId xmlns:a16="http://schemas.microsoft.com/office/drawing/2014/main" id="{DC416AF5-8A9E-4F6E-9E0B-A1DEA4FC4084}"/>
                </a:ext>
              </a:extLst>
            </p:cNvPr>
            <p:cNvGrpSpPr/>
            <p:nvPr/>
          </p:nvGrpSpPr>
          <p:grpSpPr>
            <a:xfrm>
              <a:off x="906525" y="4035944"/>
              <a:ext cx="276441" cy="272315"/>
              <a:chOff x="2968081" y="1057729"/>
              <a:chExt cx="276513" cy="272386"/>
            </a:xfrm>
          </p:grpSpPr>
          <p:sp>
            <p:nvSpPr>
              <p:cNvPr id="40" name="Line 5">
                <a:extLst>
                  <a:ext uri="{FF2B5EF4-FFF2-40B4-BE49-F238E27FC236}">
                    <a16:creationId xmlns:a16="http://schemas.microsoft.com/office/drawing/2014/main" id="{22A22FA7-BE3F-496F-B62D-26B71AAD21AD}"/>
                  </a:ext>
                </a:extLst>
              </p:cNvPr>
              <p:cNvSpPr>
                <a:spLocks noChangeShapeType="1"/>
              </p:cNvSpPr>
              <p:nvPr/>
            </p:nvSpPr>
            <p:spPr bwMode="auto">
              <a:xfrm>
                <a:off x="2968081" y="1193922"/>
                <a:ext cx="268259" cy="0"/>
              </a:xfrm>
              <a:prstGeom prst="line">
                <a:avLst/>
              </a:prstGeom>
              <a:noFill/>
              <a:ln w="25400" cap="flat">
                <a:solidFill>
                  <a:srgbClr val="0563C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sp>
            <p:nvSpPr>
              <p:cNvPr id="41" name="Freeform 6">
                <a:extLst>
                  <a:ext uri="{FF2B5EF4-FFF2-40B4-BE49-F238E27FC236}">
                    <a16:creationId xmlns:a16="http://schemas.microsoft.com/office/drawing/2014/main" id="{92139725-EB23-4B4F-9774-B13CB5625499}"/>
                  </a:ext>
                </a:extLst>
              </p:cNvPr>
              <p:cNvSpPr>
                <a:spLocks/>
              </p:cNvSpPr>
              <p:nvPr/>
            </p:nvSpPr>
            <p:spPr bwMode="auto">
              <a:xfrm>
                <a:off x="3109777" y="1057729"/>
                <a:ext cx="134817" cy="272386"/>
              </a:xfrm>
              <a:custGeom>
                <a:avLst/>
                <a:gdLst>
                  <a:gd name="T0" fmla="*/ 0 w 98"/>
                  <a:gd name="T1" fmla="*/ 0 h 198"/>
                  <a:gd name="T2" fmla="*/ 98 w 98"/>
                  <a:gd name="T3" fmla="*/ 99 h 198"/>
                  <a:gd name="T4" fmla="*/ 0 w 98"/>
                  <a:gd name="T5" fmla="*/ 198 h 198"/>
                </a:gdLst>
                <a:ahLst/>
                <a:cxnLst>
                  <a:cxn ang="0">
                    <a:pos x="T0" y="T1"/>
                  </a:cxn>
                  <a:cxn ang="0">
                    <a:pos x="T2" y="T3"/>
                  </a:cxn>
                  <a:cxn ang="0">
                    <a:pos x="T4" y="T5"/>
                  </a:cxn>
                </a:cxnLst>
                <a:rect l="0" t="0" r="r" b="b"/>
                <a:pathLst>
                  <a:path w="98" h="198">
                    <a:moveTo>
                      <a:pt x="0" y="0"/>
                    </a:moveTo>
                    <a:lnTo>
                      <a:pt x="98" y="99"/>
                    </a:lnTo>
                    <a:lnTo>
                      <a:pt x="0" y="198"/>
                    </a:lnTo>
                  </a:path>
                </a:pathLst>
              </a:custGeom>
              <a:solidFill>
                <a:srgbClr val="FFFFFF"/>
              </a:solidFill>
              <a:ln w="25400" cap="flat">
                <a:solidFill>
                  <a:srgbClr val="0563C1"/>
                </a:solidFill>
                <a:prstDash val="solid"/>
                <a:miter lim="800000"/>
                <a:headEnd/>
                <a:tailEnd/>
              </a:ln>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grpSp>
        <p:sp>
          <p:nvSpPr>
            <p:cNvPr id="39" name="Oval 7">
              <a:hlinkClick r:id="rId4" action="ppaction://hlinksldjump"/>
              <a:extLst>
                <a:ext uri="{FF2B5EF4-FFF2-40B4-BE49-F238E27FC236}">
                  <a16:creationId xmlns:a16="http://schemas.microsoft.com/office/drawing/2014/main" id="{813D3ED6-E881-4942-BE06-CE3D9047DF09}"/>
                </a:ext>
              </a:extLst>
            </p:cNvPr>
            <p:cNvSpPr>
              <a:spLocks noChangeArrowheads="1"/>
            </p:cNvSpPr>
            <p:nvPr/>
          </p:nvSpPr>
          <p:spPr bwMode="auto">
            <a:xfrm>
              <a:off x="759366" y="3881816"/>
              <a:ext cx="557007" cy="558383"/>
            </a:xfrm>
            <a:prstGeom prst="ellipse">
              <a:avLst/>
            </a:prstGeom>
            <a:noFill/>
            <a:ln w="25400" cap="flat">
              <a:solidFill>
                <a:srgbClr val="2F2F2F"/>
              </a:solidFill>
              <a:prstDash val="solid"/>
              <a:miter lim="800000"/>
              <a:headEnd/>
              <a:tailEnd/>
            </a:ln>
          </p:spPr>
          <p:txBody>
            <a:bodyPr vert="horz" wrap="square" lIns="89619" tIns="44809" rIns="89619" bIns="44809" numCol="1" anchor="t" anchorCtr="0" compatLnSpc="1">
              <a:prstTxWarp prst="textNoShape">
                <a:avLst/>
              </a:prstTxWarp>
            </a:bodyPr>
            <a:lstStyle/>
            <a:p>
              <a:pPr defTabSz="896117"/>
              <a:endParaRPr lang="en-US" sz="1764" kern="0">
                <a:solidFill>
                  <a:sysClr val="windowText" lastClr="000000"/>
                </a:solidFill>
                <a:latin typeface="Calibri" panose="020F0502020204030204"/>
              </a:endParaRPr>
            </a:p>
          </p:txBody>
        </p:sp>
      </p:grpSp>
    </p:spTree>
    <p:extLst>
      <p:ext uri="{BB962C8B-B14F-4D97-AF65-F5344CB8AC3E}">
        <p14:creationId xmlns:p14="http://schemas.microsoft.com/office/powerpoint/2010/main" val="75061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9EE5DFF-DEB6-4B64-A8DF-B92E4F1CE5C1}"/>
              </a:ext>
            </a:extLst>
          </p:cNvPr>
          <p:cNvSpPr>
            <a:spLocks noGrp="1"/>
          </p:cNvSpPr>
          <p:nvPr>
            <p:ph type="title"/>
          </p:nvPr>
        </p:nvSpPr>
        <p:spPr>
          <a:xfrm>
            <a:off x="521072" y="365761"/>
            <a:ext cx="5105028" cy="502920"/>
          </a:xfrm>
        </p:spPr>
        <p:txBody>
          <a:bodyPr/>
          <a:lstStyle/>
          <a:p>
            <a:r>
              <a:rPr lang="en-US" dirty="0">
                <a:solidFill>
                  <a:srgbClr val="0078D4"/>
                </a:solidFill>
                <a:latin typeface="Segoe UI Semibold" panose="020B0702040204020203" pitchFamily="34" charset="0"/>
                <a:cs typeface="Segoe UI Semibold" panose="020B0702040204020203" pitchFamily="34" charset="0"/>
              </a:rPr>
              <a:t>Enable champions to provide additional training and support</a:t>
            </a: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24" name="Text Placeholder 23">
            <a:extLst>
              <a:ext uri="{FF2B5EF4-FFF2-40B4-BE49-F238E27FC236}">
                <a16:creationId xmlns:a16="http://schemas.microsoft.com/office/drawing/2014/main" id="{38EBC154-413D-4457-94A5-89A15CD5935C}"/>
              </a:ext>
            </a:extLst>
          </p:cNvPr>
          <p:cNvSpPr>
            <a:spLocks noGrp="1"/>
          </p:cNvSpPr>
          <p:nvPr>
            <p:ph type="body" sz="quarter" idx="16"/>
          </p:nvPr>
        </p:nvSpPr>
        <p:spPr>
          <a:xfrm>
            <a:off x="521072" y="3066352"/>
            <a:ext cx="4754523" cy="825500"/>
          </a:xfrm>
        </p:spPr>
        <p:txBody>
          <a:bodyPr/>
          <a:lstStyle/>
          <a:p>
            <a:pPr marL="0" indent="0">
              <a:buNone/>
            </a:pPr>
            <a:r>
              <a:rPr lang="en-US" sz="1600" dirty="0"/>
              <a:t>Give your champions the confidence and knowledge to be active on Yammer from day one with up-front training sessions and resources for getting set up.</a:t>
            </a:r>
          </a:p>
        </p:txBody>
      </p:sp>
      <p:pic>
        <p:nvPicPr>
          <p:cNvPr id="47" name="Graphic 46" descr="Important note">
            <a:extLst>
              <a:ext uri="{FF2B5EF4-FFF2-40B4-BE49-F238E27FC236}">
                <a16:creationId xmlns:a16="http://schemas.microsoft.com/office/drawing/2014/main" id="{41E810AC-BFFD-4E89-831E-6FC7019B7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7093" y="4735010"/>
            <a:ext cx="171707" cy="228540"/>
          </a:xfrm>
          <a:prstGeom prst="rect">
            <a:avLst/>
          </a:prstGeom>
        </p:spPr>
      </p:pic>
      <p:sp>
        <p:nvSpPr>
          <p:cNvPr id="49" name="Content Placeholder 27">
            <a:extLst>
              <a:ext uri="{FF2B5EF4-FFF2-40B4-BE49-F238E27FC236}">
                <a16:creationId xmlns:a16="http://schemas.microsoft.com/office/drawing/2014/main" id="{604BBBF4-FF06-4C90-B93D-DC0A4449758E}"/>
              </a:ext>
            </a:extLst>
          </p:cNvPr>
          <p:cNvSpPr txBox="1">
            <a:spLocks/>
          </p:cNvSpPr>
          <p:nvPr/>
        </p:nvSpPr>
        <p:spPr>
          <a:xfrm>
            <a:off x="368021" y="4664031"/>
            <a:ext cx="2828358" cy="1656651"/>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dirty="0">
                <a:solidFill>
                  <a:prstClr val="black"/>
                </a:solidFill>
                <a:latin typeface="Segoe UI Semibold" panose="020B0702040204020203" pitchFamily="34" charset="0"/>
                <a:cs typeface="Segoe UI Semibold" panose="020B0702040204020203" pitchFamily="34" charset="0"/>
              </a:rPr>
              <a:t>Resources:</a:t>
            </a:r>
          </a:p>
          <a:p>
            <a:pPr defTabSz="914126">
              <a:lnSpc>
                <a:spcPct val="110000"/>
              </a:lnSpc>
              <a:spcBef>
                <a:spcPts val="0"/>
              </a:spcBef>
              <a:spcAft>
                <a:spcPts val="600"/>
              </a:spcAft>
            </a:pPr>
            <a:r>
              <a:rPr lang="en-US" dirty="0">
                <a:solidFill>
                  <a:prstClr val="black"/>
                </a:solidFill>
              </a:rPr>
              <a:t>Review and repurpose the </a:t>
            </a:r>
            <a:r>
              <a:rPr lang="en-US" dirty="0">
                <a:solidFill>
                  <a:prstClr val="black"/>
                </a:solidFill>
                <a:hlinkClick r:id="rId5"/>
              </a:rPr>
              <a:t>End User Training Guide</a:t>
            </a:r>
            <a:r>
              <a:rPr lang="en-US" dirty="0">
                <a:solidFill>
                  <a:prstClr val="black"/>
                </a:solidFill>
              </a:rPr>
              <a:t> to help with any internal presentations, and share with employees</a:t>
            </a:r>
          </a:p>
          <a:p>
            <a:pPr defTabSz="914126">
              <a:lnSpc>
                <a:spcPct val="110000"/>
              </a:lnSpc>
              <a:spcBef>
                <a:spcPts val="0"/>
              </a:spcBef>
              <a:spcAft>
                <a:spcPts val="600"/>
              </a:spcAft>
            </a:pPr>
            <a:r>
              <a:rPr lang="en-US" dirty="0">
                <a:solidFill>
                  <a:prstClr val="black"/>
                </a:solidFill>
              </a:rPr>
              <a:t>Check out these </a:t>
            </a:r>
            <a:r>
              <a:rPr lang="en-US" dirty="0">
                <a:solidFill>
                  <a:prstClr val="black"/>
                </a:solidFill>
                <a:hlinkClick r:id="rId6"/>
              </a:rPr>
              <a:t>training videos</a:t>
            </a:r>
            <a:r>
              <a:rPr lang="en-US" dirty="0">
                <a:solidFill>
                  <a:prstClr val="black"/>
                </a:solidFill>
              </a:rPr>
              <a:t> and post them in your Yammer network.</a:t>
            </a:r>
          </a:p>
          <a:p>
            <a:pPr defTabSz="914126"/>
            <a:endParaRPr lang="en-US" dirty="0">
              <a:solidFill>
                <a:prstClr val="black"/>
              </a:solidFill>
            </a:endParaRPr>
          </a:p>
        </p:txBody>
      </p:sp>
      <p:sp>
        <p:nvSpPr>
          <p:cNvPr id="50" name="Content Placeholder 28">
            <a:extLst>
              <a:ext uri="{FF2B5EF4-FFF2-40B4-BE49-F238E27FC236}">
                <a16:creationId xmlns:a16="http://schemas.microsoft.com/office/drawing/2014/main" id="{67C4C4D0-FA5C-432F-B768-03A371B7FBB3}"/>
              </a:ext>
            </a:extLst>
          </p:cNvPr>
          <p:cNvSpPr txBox="1">
            <a:spLocks/>
          </p:cNvSpPr>
          <p:nvPr/>
        </p:nvSpPr>
        <p:spPr>
          <a:xfrm>
            <a:off x="3543048" y="4664031"/>
            <a:ext cx="2361917" cy="1656651"/>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dirty="0">
                <a:solidFill>
                  <a:prstClr val="black"/>
                </a:solidFill>
                <a:latin typeface="Segoe UI Semibold" panose="020B0702040204020203" pitchFamily="34" charset="0"/>
                <a:cs typeface="Segoe UI Semibold" panose="020B0702040204020203" pitchFamily="34" charset="0"/>
              </a:rPr>
              <a:t>Pro tip: </a:t>
            </a:r>
          </a:p>
          <a:p>
            <a:pPr defTabSz="914126">
              <a:lnSpc>
                <a:spcPct val="110000"/>
              </a:lnSpc>
              <a:spcBef>
                <a:spcPts val="0"/>
              </a:spcBef>
              <a:spcAft>
                <a:spcPts val="600"/>
              </a:spcAft>
            </a:pPr>
            <a:r>
              <a:rPr lang="en-US" dirty="0">
                <a:solidFill>
                  <a:prstClr val="black"/>
                </a:solidFill>
              </a:rPr>
              <a:t>Create a Yammer 101 Community in your network </a:t>
            </a:r>
          </a:p>
          <a:p>
            <a:pPr defTabSz="914126">
              <a:lnSpc>
                <a:spcPct val="110000"/>
              </a:lnSpc>
              <a:spcBef>
                <a:spcPts val="0"/>
              </a:spcBef>
              <a:spcAft>
                <a:spcPts val="600"/>
              </a:spcAft>
            </a:pPr>
            <a:r>
              <a:rPr lang="en-US" dirty="0">
                <a:solidFill>
                  <a:prstClr val="black"/>
                </a:solidFill>
              </a:rPr>
              <a:t>Employees can post questions and request guidance</a:t>
            </a:r>
          </a:p>
          <a:p>
            <a:pPr defTabSz="914126">
              <a:lnSpc>
                <a:spcPct val="110000"/>
              </a:lnSpc>
              <a:spcBef>
                <a:spcPts val="0"/>
              </a:spcBef>
              <a:spcAft>
                <a:spcPts val="600"/>
              </a:spcAft>
            </a:pPr>
            <a:r>
              <a:rPr lang="en-US" dirty="0">
                <a:solidFill>
                  <a:prstClr val="black"/>
                </a:solidFill>
              </a:rPr>
              <a:t>Admins can upload “Getting Started” resources and tutorials</a:t>
            </a:r>
          </a:p>
        </p:txBody>
      </p:sp>
      <p:grpSp>
        <p:nvGrpSpPr>
          <p:cNvPr id="51" name="Group 50">
            <a:extLst>
              <a:ext uri="{FF2B5EF4-FFF2-40B4-BE49-F238E27FC236}">
                <a16:creationId xmlns:a16="http://schemas.microsoft.com/office/drawing/2014/main" id="{F61CD489-7A8B-4D8C-9E1B-C5BF2263A056}"/>
              </a:ext>
              <a:ext uri="{C183D7F6-B498-43B3-948B-1728B52AA6E4}">
                <adec:decorative xmlns:adec="http://schemas.microsoft.com/office/drawing/2017/decorative" val="1"/>
              </a:ext>
            </a:extLst>
          </p:cNvPr>
          <p:cNvGrpSpPr/>
          <p:nvPr/>
        </p:nvGrpSpPr>
        <p:grpSpPr>
          <a:xfrm>
            <a:off x="444276" y="4448071"/>
            <a:ext cx="5381842" cy="2044168"/>
            <a:chOff x="594650" y="4273728"/>
            <a:chExt cx="5852160" cy="2044700"/>
          </a:xfrm>
        </p:grpSpPr>
        <p:cxnSp>
          <p:nvCxnSpPr>
            <p:cNvPr id="52" name="Straight Connector 51">
              <a:extLst>
                <a:ext uri="{FF2B5EF4-FFF2-40B4-BE49-F238E27FC236}">
                  <a16:creationId xmlns:a16="http://schemas.microsoft.com/office/drawing/2014/main" id="{01615E4A-60A1-47FA-9151-D62A3034D872}"/>
                </a:ext>
              </a:extLst>
            </p:cNvPr>
            <p:cNvCxnSpPr>
              <a:cxnSpLocks/>
            </p:cNvCxnSpPr>
            <p:nvPr/>
          </p:nvCxnSpPr>
          <p:spPr>
            <a:xfrm>
              <a:off x="594650" y="4273728"/>
              <a:ext cx="585216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4ACF324-B1DB-4A3C-A21E-5B0F7179A8FC}"/>
                </a:ext>
              </a:extLst>
            </p:cNvPr>
            <p:cNvCxnSpPr>
              <a:cxnSpLocks/>
            </p:cNvCxnSpPr>
            <p:nvPr/>
          </p:nvCxnSpPr>
          <p:spPr>
            <a:xfrm>
              <a:off x="594650" y="6318428"/>
              <a:ext cx="585216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sp>
        <p:nvSpPr>
          <p:cNvPr id="30" name="Rectangle 11">
            <a:extLst>
              <a:ext uri="{FF2B5EF4-FFF2-40B4-BE49-F238E27FC236}">
                <a16:creationId xmlns:a16="http://schemas.microsoft.com/office/drawing/2014/main" id="{1F9224F3-42F2-4E9A-8BAD-82CBBC211E8A}"/>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1" name="Rectangle 13">
            <a:extLst>
              <a:ext uri="{FF2B5EF4-FFF2-40B4-BE49-F238E27FC236}">
                <a16:creationId xmlns:a16="http://schemas.microsoft.com/office/drawing/2014/main" id="{16FC8F1E-4E16-48BC-8BEC-E5BE4FABBD10}"/>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chemeClr val="bg1"/>
          </a:solidFill>
          <a:ln w="9525">
            <a:no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2" name="Rectangle 12">
            <a:extLst>
              <a:ext uri="{FF2B5EF4-FFF2-40B4-BE49-F238E27FC236}">
                <a16:creationId xmlns:a16="http://schemas.microsoft.com/office/drawing/2014/main" id="{2AB42754-4913-4F48-A575-2078A41B2839}"/>
              </a:ext>
              <a:ext uri="{C183D7F6-B498-43B3-948B-1728B52AA6E4}">
                <adec:decorative xmlns:adec="http://schemas.microsoft.com/office/drawing/2017/decorative" val="1"/>
              </a:ext>
            </a:extLst>
          </p:cNvPr>
          <p:cNvSpPr>
            <a:spLocks noChangeArrowheads="1"/>
          </p:cNvSpPr>
          <p:nvPr/>
        </p:nvSpPr>
        <p:spPr bwMode="auto">
          <a:xfrm>
            <a:off x="11421802" y="2327627"/>
            <a:ext cx="754323" cy="2273131"/>
          </a:xfrm>
          <a:prstGeom prst="rect">
            <a:avLst/>
          </a:prstGeom>
          <a:solidFill>
            <a:srgbClr val="0078D4"/>
          </a:solidFill>
          <a:ln w="9525">
            <a:solidFill>
              <a:srgbClr val="0078D4"/>
            </a:solidFill>
            <a:miter lim="800000"/>
            <a:headEnd/>
            <a:tailEnd/>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33" name="Graphic 32" descr="Checklist">
            <a:extLst>
              <a:ext uri="{FF2B5EF4-FFF2-40B4-BE49-F238E27FC236}">
                <a16:creationId xmlns:a16="http://schemas.microsoft.com/office/drawing/2014/main" id="{96CE0BED-B0A0-4879-A6E5-F8CB9A16A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83062" y="894218"/>
            <a:ext cx="457200" cy="457200"/>
          </a:xfrm>
          <a:prstGeom prst="rect">
            <a:avLst/>
          </a:prstGeom>
        </p:spPr>
      </p:pic>
      <p:pic>
        <p:nvPicPr>
          <p:cNvPr id="34" name="Graphic 33" descr="Trophy">
            <a:extLst>
              <a:ext uri="{FF2B5EF4-FFF2-40B4-BE49-F238E27FC236}">
                <a16:creationId xmlns:a16="http://schemas.microsoft.com/office/drawing/2014/main" id="{69052A70-9E9F-4466-A781-96D187D228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66215" y="5297779"/>
            <a:ext cx="594775" cy="594775"/>
          </a:xfrm>
          <a:prstGeom prst="rect">
            <a:avLst/>
          </a:prstGeom>
        </p:spPr>
      </p:pic>
      <p:pic>
        <p:nvPicPr>
          <p:cNvPr id="35" name="Graphic 34" descr="Questions">
            <a:extLst>
              <a:ext uri="{FF2B5EF4-FFF2-40B4-BE49-F238E27FC236}">
                <a16:creationId xmlns:a16="http://schemas.microsoft.com/office/drawing/2014/main" id="{D391D986-A550-4D10-804C-B6B9D21D42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50039" y="3059101"/>
            <a:ext cx="565448" cy="565448"/>
          </a:xfrm>
          <a:prstGeom prst="rect">
            <a:avLst/>
          </a:prstGeom>
        </p:spPr>
      </p:pic>
      <p:pic>
        <p:nvPicPr>
          <p:cNvPr id="2" name="Picture 1" descr="A picture containing wall, person, standing&#10;&#10;Description automatically generated">
            <a:extLst>
              <a:ext uri="{FF2B5EF4-FFF2-40B4-BE49-F238E27FC236}">
                <a16:creationId xmlns:a16="http://schemas.microsoft.com/office/drawing/2014/main" id="{C264C03B-E909-4069-9397-58F4393E0E3B}"/>
              </a:ext>
            </a:extLst>
          </p:cNvPr>
          <p:cNvPicPr>
            <a:picLocks noChangeAspect="1"/>
          </p:cNvPicPr>
          <p:nvPr/>
        </p:nvPicPr>
        <p:blipFill rotWithShape="1">
          <a:blip r:embed="rId13">
            <a:extLst>
              <a:ext uri="{28A0092B-C50C-407E-A947-70E740481C1C}">
                <a14:useLocalDpi xmlns:a14="http://schemas.microsoft.com/office/drawing/2010/main" val="0"/>
              </a:ext>
            </a:extLst>
          </a:blip>
          <a:srcRect l="11638" t="4570" r="44906" b="12368"/>
          <a:stretch/>
        </p:blipFill>
        <p:spPr>
          <a:xfrm>
            <a:off x="6033202" y="-2911"/>
            <a:ext cx="5384826" cy="6860016"/>
          </a:xfrm>
          <a:prstGeom prst="rect">
            <a:avLst/>
          </a:prstGeom>
        </p:spPr>
      </p:pic>
    </p:spTree>
    <p:extLst>
      <p:ext uri="{BB962C8B-B14F-4D97-AF65-F5344CB8AC3E}">
        <p14:creationId xmlns:p14="http://schemas.microsoft.com/office/powerpoint/2010/main" val="409101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A7CC8D4-09E2-479E-A145-0AEAD05D8129}"/>
              </a:ext>
            </a:extLst>
          </p:cNvPr>
          <p:cNvSpPr txBox="1"/>
          <p:nvPr/>
        </p:nvSpPr>
        <p:spPr>
          <a:xfrm>
            <a:off x="8971588" y="2766956"/>
            <a:ext cx="2834507" cy="341864"/>
          </a:xfrm>
          <a:prstGeom prst="rect">
            <a:avLst/>
          </a:prstGeom>
          <a:noFill/>
        </p:spPr>
        <p:txBody>
          <a:bodyPr wrap="square" rtlCol="0">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Provide day to day support</a:t>
            </a:r>
          </a:p>
        </p:txBody>
      </p:sp>
      <p:cxnSp>
        <p:nvCxnSpPr>
          <p:cNvPr id="36" name="Straight Connector 35">
            <a:extLst>
              <a:ext uri="{FF2B5EF4-FFF2-40B4-BE49-F238E27FC236}">
                <a16:creationId xmlns:a16="http://schemas.microsoft.com/office/drawing/2014/main" id="{21378500-01AC-4956-870C-F628C0B282F3}"/>
              </a:ext>
              <a:ext uri="{C183D7F6-B498-43B3-948B-1728B52AA6E4}">
                <adec:decorative xmlns:adec="http://schemas.microsoft.com/office/drawing/2017/decorative" val="1"/>
              </a:ext>
            </a:extLst>
          </p:cNvPr>
          <p:cNvCxnSpPr/>
          <p:nvPr/>
        </p:nvCxnSpPr>
        <p:spPr>
          <a:xfrm>
            <a:off x="8429127" y="5235934"/>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4CF88A-D7C8-4CC4-954B-2C867F429EF3}"/>
              </a:ext>
              <a:ext uri="{C183D7F6-B498-43B3-948B-1728B52AA6E4}">
                <adec:decorative xmlns:adec="http://schemas.microsoft.com/office/drawing/2017/decorative" val="1"/>
              </a:ext>
            </a:extLst>
          </p:cNvPr>
          <p:cNvCxnSpPr/>
          <p:nvPr/>
        </p:nvCxnSpPr>
        <p:spPr>
          <a:xfrm>
            <a:off x="8429127" y="4312304"/>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D8D07B-B503-4629-960B-5927E5C9FDD9}"/>
              </a:ext>
              <a:ext uri="{C183D7F6-B498-43B3-948B-1728B52AA6E4}">
                <adec:decorative xmlns:adec="http://schemas.microsoft.com/office/drawing/2017/decorative" val="1"/>
              </a:ext>
            </a:extLst>
          </p:cNvPr>
          <p:cNvCxnSpPr/>
          <p:nvPr/>
        </p:nvCxnSpPr>
        <p:spPr>
          <a:xfrm>
            <a:off x="8429127" y="3404491"/>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06FB545-6C8E-4AEC-8626-6C033D4B01DC}"/>
              </a:ext>
              <a:ext uri="{C183D7F6-B498-43B3-948B-1728B52AA6E4}">
                <adec:decorative xmlns:adec="http://schemas.microsoft.com/office/drawing/2017/decorative" val="1"/>
              </a:ext>
            </a:extLst>
          </p:cNvPr>
          <p:cNvCxnSpPr/>
          <p:nvPr/>
        </p:nvCxnSpPr>
        <p:spPr>
          <a:xfrm>
            <a:off x="8429127" y="2483981"/>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34F0AB5-A07C-4136-B7FB-2A296A8425A0}"/>
              </a:ext>
            </a:extLst>
          </p:cNvPr>
          <p:cNvSpPr/>
          <p:nvPr/>
        </p:nvSpPr>
        <p:spPr>
          <a:xfrm>
            <a:off x="8971588" y="4603188"/>
            <a:ext cx="2502455" cy="341864"/>
          </a:xfrm>
          <a:prstGeom prst="rect">
            <a:avLst/>
          </a:prstGeom>
        </p:spPr>
        <p:txBody>
          <a:bodyPr wrap="squar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Drive ongoing usage</a:t>
            </a:r>
          </a:p>
        </p:txBody>
      </p:sp>
      <p:sp>
        <p:nvSpPr>
          <p:cNvPr id="42" name="Rectangle 41">
            <a:extLst>
              <a:ext uri="{FF2B5EF4-FFF2-40B4-BE49-F238E27FC236}">
                <a16:creationId xmlns:a16="http://schemas.microsoft.com/office/drawing/2014/main" id="{241D1943-592D-4435-BB62-B3395912AD9F}"/>
              </a:ext>
            </a:extLst>
          </p:cNvPr>
          <p:cNvSpPr/>
          <p:nvPr/>
        </p:nvSpPr>
        <p:spPr>
          <a:xfrm>
            <a:off x="8971588" y="3548570"/>
            <a:ext cx="2502455" cy="633855"/>
          </a:xfrm>
          <a:prstGeom prst="rect">
            <a:avLst/>
          </a:prstGeom>
        </p:spPr>
        <p:txBody>
          <a:bodyPr wrap="squar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Monitor and optimize your network</a:t>
            </a:r>
          </a:p>
        </p:txBody>
      </p:sp>
      <p:sp>
        <p:nvSpPr>
          <p:cNvPr id="43" name="Title 3">
            <a:extLst>
              <a:ext uri="{FF2B5EF4-FFF2-40B4-BE49-F238E27FC236}">
                <a16:creationId xmlns:a16="http://schemas.microsoft.com/office/drawing/2014/main" id="{543CBC04-A165-4563-9054-74FE5D758581}"/>
              </a:ext>
            </a:extLst>
          </p:cNvPr>
          <p:cNvSpPr txBox="1">
            <a:spLocks noGrp="1"/>
          </p:cNvSpPr>
          <p:nvPr>
            <p:ph type="title" idx="4294967295"/>
          </p:nvPr>
        </p:nvSpPr>
        <p:spPr>
          <a:xfrm>
            <a:off x="8244052" y="686514"/>
            <a:ext cx="3413882" cy="109779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0078D4"/>
                </a:solidFill>
                <a:effectLst/>
                <a:uLnTx/>
                <a:uFillTx/>
                <a:latin typeface="Segoe UI Semibold" panose="020B0702040204020203" pitchFamily="34" charset="0"/>
                <a:ea typeface="+mj-ea"/>
                <a:cs typeface="Segoe UI Semibold" panose="020B0702040204020203" pitchFamily="34" charset="0"/>
              </a:rPr>
              <a:t>Keeping the conversations going</a:t>
            </a:r>
          </a:p>
        </p:txBody>
      </p:sp>
      <p:pic>
        <p:nvPicPr>
          <p:cNvPr id="21" name="Picture 20" descr="A group of people standing by a window&#10;&#10;">
            <a:extLst>
              <a:ext uri="{FF2B5EF4-FFF2-40B4-BE49-F238E27FC236}">
                <a16:creationId xmlns:a16="http://schemas.microsoft.com/office/drawing/2014/main" id="{75783A5C-35FE-481D-A1E8-3069F95AF8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21288" r="49329"/>
          <a:stretch/>
        </p:blipFill>
        <p:spPr>
          <a:xfrm>
            <a:off x="0" y="-24295"/>
            <a:ext cx="7876739" cy="6881402"/>
          </a:xfrm>
          <a:prstGeom prst="rect">
            <a:avLst/>
          </a:prstGeom>
        </p:spPr>
      </p:pic>
      <p:pic>
        <p:nvPicPr>
          <p:cNvPr id="7" name="Graphic 6" descr="Upward trend">
            <a:extLst>
              <a:ext uri="{FF2B5EF4-FFF2-40B4-BE49-F238E27FC236}">
                <a16:creationId xmlns:a16="http://schemas.microsoft.com/office/drawing/2014/main" id="{9303E2A8-D89D-4FB3-9F76-396626623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4052" y="4430990"/>
            <a:ext cx="642707" cy="642707"/>
          </a:xfrm>
          <a:prstGeom prst="rect">
            <a:avLst/>
          </a:prstGeom>
        </p:spPr>
      </p:pic>
      <p:pic>
        <p:nvPicPr>
          <p:cNvPr id="12" name="Graphic 11" descr="Bullseye">
            <a:extLst>
              <a:ext uri="{FF2B5EF4-FFF2-40B4-BE49-F238E27FC236}">
                <a16:creationId xmlns:a16="http://schemas.microsoft.com/office/drawing/2014/main" id="{525744F7-5215-42FA-8164-38914E933B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4052" y="3461436"/>
            <a:ext cx="642707" cy="642707"/>
          </a:xfrm>
          <a:prstGeom prst="rect">
            <a:avLst/>
          </a:prstGeom>
        </p:spPr>
      </p:pic>
      <p:pic>
        <p:nvPicPr>
          <p:cNvPr id="14" name="Graphic 13" descr="Customer review">
            <a:extLst>
              <a:ext uri="{FF2B5EF4-FFF2-40B4-BE49-F238E27FC236}">
                <a16:creationId xmlns:a16="http://schemas.microsoft.com/office/drawing/2014/main" id="{4A3E8085-888E-4B2D-810E-E2672FEF92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7237" y="2615200"/>
            <a:ext cx="724351" cy="724351"/>
          </a:xfrm>
          <a:prstGeom prst="rect">
            <a:avLst/>
          </a:prstGeom>
        </p:spPr>
      </p:pic>
    </p:spTree>
    <p:extLst>
      <p:ext uri="{BB962C8B-B14F-4D97-AF65-F5344CB8AC3E}">
        <p14:creationId xmlns:p14="http://schemas.microsoft.com/office/powerpoint/2010/main" val="3384184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7D6FF7-89F5-4DD7-AEB7-6BB1322E811E}"/>
              </a:ext>
            </a:extLst>
          </p:cNvPr>
          <p:cNvSpPr>
            <a:spLocks noGrp="1"/>
          </p:cNvSpPr>
          <p:nvPr>
            <p:ph type="body" sz="quarter" idx="10"/>
          </p:nvPr>
        </p:nvSpPr>
        <p:spPr>
          <a:xfrm>
            <a:off x="269171" y="1189177"/>
            <a:ext cx="5585530" cy="1723549"/>
          </a:xfrm>
        </p:spPr>
        <p:txBody>
          <a:bodyPr/>
          <a:lstStyle/>
          <a:p>
            <a:r>
              <a:rPr lang="en-US" sz="1600" dirty="0">
                <a:latin typeface="Segoe UI Semibold" panose="020B0702040204020203" pitchFamily="34" charset="0"/>
              </a:rPr>
              <a:t>As a Yammer Community Manager, you can inform and shape the way that the members in your Yammer network share information. </a:t>
            </a:r>
          </a:p>
          <a:p>
            <a:endParaRPr lang="en-US" sz="1600" dirty="0">
              <a:latin typeface="Segoe UI Semibold" panose="020B0702040204020203" pitchFamily="34" charset="0"/>
            </a:endParaRPr>
          </a:p>
          <a:p>
            <a:r>
              <a:rPr lang="en-US" sz="1600" dirty="0">
                <a:latin typeface="Segoe UI Semibold" panose="020B0702040204020203" pitchFamily="34" charset="0"/>
              </a:rPr>
              <a:t>Often these guides to help new members understand how they share is as important as what they share. </a:t>
            </a:r>
          </a:p>
        </p:txBody>
      </p:sp>
      <p:sp>
        <p:nvSpPr>
          <p:cNvPr id="3" name="Title 2">
            <a:extLst>
              <a:ext uri="{FF2B5EF4-FFF2-40B4-BE49-F238E27FC236}">
                <a16:creationId xmlns:a16="http://schemas.microsoft.com/office/drawing/2014/main" id="{265F1133-5C8A-4212-9A8A-79DB58738A61}"/>
              </a:ext>
            </a:extLst>
          </p:cNvPr>
          <p:cNvSpPr>
            <a:spLocks noGrp="1"/>
          </p:cNvSpPr>
          <p:nvPr>
            <p:ph type="title"/>
          </p:nvPr>
        </p:nvSpPr>
        <p:spPr>
          <a:xfrm>
            <a:off x="196699" y="289512"/>
            <a:ext cx="6758951" cy="899665"/>
          </a:xfrm>
        </p:spPr>
        <p:txBody>
          <a:bodyPr/>
          <a:lstStyle/>
          <a:p>
            <a:r>
              <a:rPr lang="en-US" sz="4400" dirty="0">
                <a:solidFill>
                  <a:srgbClr val="0078D4"/>
                </a:solidFill>
              </a:rPr>
              <a:t>Create an Etiquette Guide </a:t>
            </a:r>
          </a:p>
        </p:txBody>
      </p:sp>
      <p:sp>
        <p:nvSpPr>
          <p:cNvPr id="4" name="Rectangle 11">
            <a:extLst>
              <a:ext uri="{FF2B5EF4-FFF2-40B4-BE49-F238E27FC236}">
                <a16:creationId xmlns:a16="http://schemas.microsoft.com/office/drawing/2014/main" id="{7281CC4C-BC75-49D9-9618-7A79B18583B3}"/>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 name="Rectangle 13">
            <a:extLst>
              <a:ext uri="{FF2B5EF4-FFF2-40B4-BE49-F238E27FC236}">
                <a16:creationId xmlns:a16="http://schemas.microsoft.com/office/drawing/2014/main" id="{A0309695-1315-41E9-BA77-547B281FF50F}"/>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6" name="Rectangle 12">
            <a:extLst>
              <a:ext uri="{FF2B5EF4-FFF2-40B4-BE49-F238E27FC236}">
                <a16:creationId xmlns:a16="http://schemas.microsoft.com/office/drawing/2014/main" id="{370D9D09-8B44-4460-8F54-DF4C4443B59F}"/>
              </a:ext>
              <a:ext uri="{C183D7F6-B498-43B3-948B-1728B52AA6E4}">
                <adec:decorative xmlns:adec="http://schemas.microsoft.com/office/drawing/2017/decorative" val="1"/>
              </a:ext>
            </a:extLst>
          </p:cNvPr>
          <p:cNvSpPr>
            <a:spLocks noChangeArrowheads="1"/>
          </p:cNvSpPr>
          <p:nvPr/>
        </p:nvSpPr>
        <p:spPr bwMode="auto">
          <a:xfrm>
            <a:off x="11434502" y="2264127"/>
            <a:ext cx="754323" cy="2273131"/>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7" name="Graphic 6" descr="Upward trend">
            <a:extLst>
              <a:ext uri="{FF2B5EF4-FFF2-40B4-BE49-F238E27FC236}">
                <a16:creationId xmlns:a16="http://schemas.microsoft.com/office/drawing/2014/main" id="{7E9B7486-1A57-44CF-8404-66EDD01D3F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90308" y="5348416"/>
            <a:ext cx="642707" cy="642707"/>
          </a:xfrm>
          <a:prstGeom prst="rect">
            <a:avLst/>
          </a:prstGeom>
        </p:spPr>
      </p:pic>
      <p:pic>
        <p:nvPicPr>
          <p:cNvPr id="8" name="Graphic 7" descr="Bullseye">
            <a:extLst>
              <a:ext uri="{FF2B5EF4-FFF2-40B4-BE49-F238E27FC236}">
                <a16:creationId xmlns:a16="http://schemas.microsoft.com/office/drawing/2014/main" id="{0123C214-1E30-407F-A64A-A4B25BAAD4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6118" y="3049184"/>
            <a:ext cx="642707" cy="642707"/>
          </a:xfrm>
          <a:prstGeom prst="rect">
            <a:avLst/>
          </a:prstGeom>
        </p:spPr>
      </p:pic>
      <p:pic>
        <p:nvPicPr>
          <p:cNvPr id="9" name="Graphic 8" descr="Customer review">
            <a:extLst>
              <a:ext uri="{FF2B5EF4-FFF2-40B4-BE49-F238E27FC236}">
                <a16:creationId xmlns:a16="http://schemas.microsoft.com/office/drawing/2014/main" id="{89F3A206-2893-43E2-A51A-591302767D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7685" y="663348"/>
            <a:ext cx="724351" cy="724351"/>
          </a:xfrm>
          <a:prstGeom prst="rect">
            <a:avLst/>
          </a:prstGeom>
        </p:spPr>
      </p:pic>
      <p:sp>
        <p:nvSpPr>
          <p:cNvPr id="10" name="Rectangle 9">
            <a:extLst>
              <a:ext uri="{FF2B5EF4-FFF2-40B4-BE49-F238E27FC236}">
                <a16:creationId xmlns:a16="http://schemas.microsoft.com/office/drawing/2014/main" id="{32A8B36C-ACD5-472B-A758-B67DD2D617E9}"/>
              </a:ext>
            </a:extLst>
          </p:cNvPr>
          <p:cNvSpPr/>
          <p:nvPr/>
        </p:nvSpPr>
        <p:spPr>
          <a:xfrm>
            <a:off x="392111" y="3304381"/>
            <a:ext cx="5132388" cy="3323987"/>
          </a:xfrm>
          <a:prstGeom prst="rect">
            <a:avLst/>
          </a:prstGeom>
        </p:spPr>
        <p:txBody>
          <a:bodyPr wrap="square">
            <a:spAutoFit/>
          </a:bodyPr>
          <a:lstStyle/>
          <a:p>
            <a:r>
              <a:rPr lang="en-US" sz="1400" dirty="0"/>
              <a:t>Pin the etiquette guide in your Company Resources on your Yammer Network and add it to your Training</a:t>
            </a:r>
            <a:br>
              <a:rPr lang="en-US" sz="1400" dirty="0"/>
            </a:br>
            <a:endParaRPr lang="en-US" sz="1400" dirty="0"/>
          </a:p>
          <a:p>
            <a:pPr marL="285750" lvl="0" indent="-285750">
              <a:buFont typeface="Wingdings" panose="05000000000000000000" pitchFamily="2" charset="2"/>
              <a:buChar char="ü"/>
            </a:pPr>
            <a:r>
              <a:rPr lang="en-US" sz="1400" dirty="0"/>
              <a:t>Include the vision and purpose of your Yammer network to help set the tone of the guide.  </a:t>
            </a:r>
            <a:br>
              <a:rPr lang="en-US" sz="1400" dirty="0"/>
            </a:br>
            <a:endParaRPr lang="en-US" sz="1400" dirty="0"/>
          </a:p>
          <a:p>
            <a:pPr marL="285750" lvl="0" indent="-285750">
              <a:buFont typeface="Wingdings" panose="05000000000000000000" pitchFamily="2" charset="2"/>
              <a:buChar char="ü"/>
            </a:pPr>
            <a:r>
              <a:rPr lang="en-US" sz="1400" dirty="0"/>
              <a:t>Include specific details relating to employee handbooks and code of conduct that also translates to Yammer.  </a:t>
            </a:r>
            <a:br>
              <a:rPr lang="en-US" sz="1400" dirty="0"/>
            </a:br>
            <a:endParaRPr lang="en-US" sz="1400" dirty="0"/>
          </a:p>
          <a:p>
            <a:pPr marL="285750" lvl="0" indent="-285750">
              <a:buFont typeface="Wingdings" panose="05000000000000000000" pitchFamily="2" charset="2"/>
              <a:buChar char="ü"/>
            </a:pPr>
            <a:r>
              <a:rPr lang="en-US" sz="1400" dirty="0"/>
              <a:t>Include a list of do's and don'ts.  </a:t>
            </a:r>
            <a:br>
              <a:rPr lang="en-US" sz="1400" dirty="0"/>
            </a:br>
            <a:endParaRPr lang="en-US" sz="1400" dirty="0"/>
          </a:p>
          <a:p>
            <a:pPr marL="285750" lvl="0" indent="-285750">
              <a:buFont typeface="Wingdings" panose="05000000000000000000" pitchFamily="2" charset="2"/>
              <a:buChar char="ü"/>
            </a:pPr>
            <a:r>
              <a:rPr lang="en-US" sz="1400" dirty="0"/>
              <a:t>Share clear examples of "Good, Better, Bests" posts.  </a:t>
            </a:r>
            <a:br>
              <a:rPr lang="en-US" sz="1400" dirty="0"/>
            </a:br>
            <a:endParaRPr lang="en-US" sz="1400" dirty="0"/>
          </a:p>
          <a:p>
            <a:pPr marL="285750" lvl="0" indent="-285750">
              <a:buFont typeface="Wingdings" panose="05000000000000000000" pitchFamily="2" charset="2"/>
              <a:buChar char="ü"/>
            </a:pPr>
            <a:r>
              <a:rPr lang="en-US" sz="1400" dirty="0"/>
              <a:t>Be sure to let your organization’s culture show in the guide. Be creative!</a:t>
            </a:r>
          </a:p>
        </p:txBody>
      </p:sp>
      <p:pic>
        <p:nvPicPr>
          <p:cNvPr id="12" name="Picture 11" descr="A person sitting at a table using a computer&#10;&#10;Description automatically generated">
            <a:extLst>
              <a:ext uri="{FF2B5EF4-FFF2-40B4-BE49-F238E27FC236}">
                <a16:creationId xmlns:a16="http://schemas.microsoft.com/office/drawing/2014/main" id="{C4DF1F3C-4F89-4A9A-9605-17A2845B9499}"/>
              </a:ext>
            </a:extLst>
          </p:cNvPr>
          <p:cNvPicPr>
            <a:picLocks noChangeAspect="1"/>
          </p:cNvPicPr>
          <p:nvPr/>
        </p:nvPicPr>
        <p:blipFill rotWithShape="1">
          <a:blip r:embed="rId8"/>
          <a:srcRect l="39615" r="14557"/>
          <a:stretch/>
        </p:blipFill>
        <p:spPr>
          <a:xfrm>
            <a:off x="6689726" y="-7344"/>
            <a:ext cx="4714365" cy="6858000"/>
          </a:xfrm>
          <a:prstGeom prst="rect">
            <a:avLst/>
          </a:prstGeom>
        </p:spPr>
      </p:pic>
    </p:spTree>
    <p:extLst>
      <p:ext uri="{BB962C8B-B14F-4D97-AF65-F5344CB8AC3E}">
        <p14:creationId xmlns:p14="http://schemas.microsoft.com/office/powerpoint/2010/main" val="23719116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FD8E0-C50A-46E4-9359-63C647A418A5}"/>
              </a:ext>
            </a:extLst>
          </p:cNvPr>
          <p:cNvSpPr>
            <a:spLocks noGrp="1"/>
          </p:cNvSpPr>
          <p:nvPr>
            <p:ph type="body" sz="quarter" idx="10"/>
          </p:nvPr>
        </p:nvSpPr>
        <p:spPr>
          <a:xfrm>
            <a:off x="269171" y="1189177"/>
            <a:ext cx="7604830" cy="517065"/>
          </a:xfrm>
        </p:spPr>
        <p:txBody>
          <a:bodyPr/>
          <a:lstStyle/>
          <a:p>
            <a:r>
              <a:rPr lang="en-US" sz="1600" dirty="0">
                <a:latin typeface="Segoe UI Semibold" panose="020B0702040204020203" pitchFamily="34" charset="0"/>
              </a:rPr>
              <a:t>Edit these based on your organizations specific usage policy guidelines. </a:t>
            </a:r>
          </a:p>
        </p:txBody>
      </p:sp>
      <p:sp>
        <p:nvSpPr>
          <p:cNvPr id="3" name="Title 2">
            <a:extLst>
              <a:ext uri="{FF2B5EF4-FFF2-40B4-BE49-F238E27FC236}">
                <a16:creationId xmlns:a16="http://schemas.microsoft.com/office/drawing/2014/main" id="{082E00E3-93F9-4CB1-8180-7BDBE6DA5FD5}"/>
              </a:ext>
            </a:extLst>
          </p:cNvPr>
          <p:cNvSpPr>
            <a:spLocks noGrp="1"/>
          </p:cNvSpPr>
          <p:nvPr>
            <p:ph type="title"/>
          </p:nvPr>
        </p:nvSpPr>
        <p:spPr/>
        <p:txBody>
          <a:bodyPr/>
          <a:lstStyle/>
          <a:p>
            <a:r>
              <a:rPr lang="en-US" sz="4400" dirty="0">
                <a:solidFill>
                  <a:srgbClr val="0078D4"/>
                </a:solidFill>
              </a:rPr>
              <a:t>Sample list of do’s and don’ts</a:t>
            </a:r>
          </a:p>
        </p:txBody>
      </p:sp>
      <p:graphicFrame>
        <p:nvGraphicFramePr>
          <p:cNvPr id="4" name="Table 4">
            <a:extLst>
              <a:ext uri="{FF2B5EF4-FFF2-40B4-BE49-F238E27FC236}">
                <a16:creationId xmlns:a16="http://schemas.microsoft.com/office/drawing/2014/main" id="{8D6A61E7-5FEF-4E95-ABA3-323F1C2A7C55}"/>
              </a:ext>
            </a:extLst>
          </p:cNvPr>
          <p:cNvGraphicFramePr>
            <a:graphicFrameLocks noGrp="1"/>
          </p:cNvGraphicFramePr>
          <p:nvPr>
            <p:extLst>
              <p:ext uri="{D42A27DB-BD31-4B8C-83A1-F6EECF244321}">
                <p14:modId xmlns:p14="http://schemas.microsoft.com/office/powerpoint/2010/main" val="3932771059"/>
              </p:ext>
            </p:extLst>
          </p:nvPr>
        </p:nvGraphicFramePr>
        <p:xfrm>
          <a:off x="444210" y="1872034"/>
          <a:ext cx="10363490" cy="4089400"/>
        </p:xfrm>
        <a:graphic>
          <a:graphicData uri="http://schemas.openxmlformats.org/drawingml/2006/table">
            <a:tbl>
              <a:tblPr firstRow="1" bandRow="1">
                <a:tableStyleId>{5C22544A-7EE6-4342-B048-85BDC9FD1C3A}</a:tableStyleId>
              </a:tblPr>
              <a:tblGrid>
                <a:gridCol w="5181745">
                  <a:extLst>
                    <a:ext uri="{9D8B030D-6E8A-4147-A177-3AD203B41FA5}">
                      <a16:colId xmlns:a16="http://schemas.microsoft.com/office/drawing/2014/main" val="3715172182"/>
                    </a:ext>
                  </a:extLst>
                </a:gridCol>
                <a:gridCol w="5181745">
                  <a:extLst>
                    <a:ext uri="{9D8B030D-6E8A-4147-A177-3AD203B41FA5}">
                      <a16:colId xmlns:a16="http://schemas.microsoft.com/office/drawing/2014/main" val="3759810995"/>
                    </a:ext>
                  </a:extLst>
                </a:gridCol>
              </a:tblGrid>
              <a:tr h="370840">
                <a:tc>
                  <a:txBody>
                    <a:bodyPr/>
                    <a:lstStyle/>
                    <a:p>
                      <a:r>
                        <a:rPr lang="en-US" dirty="0"/>
                        <a:t>Do’s </a:t>
                      </a:r>
                    </a:p>
                  </a:txBody>
                  <a:tcPr/>
                </a:tc>
                <a:tc>
                  <a:txBody>
                    <a:bodyPr/>
                    <a:lstStyle/>
                    <a:p>
                      <a:r>
                        <a:rPr lang="en-US" dirty="0"/>
                        <a:t>Don’t</a:t>
                      </a:r>
                    </a:p>
                  </a:txBody>
                  <a:tcPr/>
                </a:tc>
                <a:extLst>
                  <a:ext uri="{0D108BD9-81ED-4DB2-BD59-A6C34878D82A}">
                    <a16:rowId xmlns:a16="http://schemas.microsoft.com/office/drawing/2014/main" val="2147821369"/>
                  </a:ext>
                </a:extLst>
              </a:tr>
              <a:tr h="370840">
                <a:tc>
                  <a:txBody>
                    <a:bodyPr/>
                    <a:lstStyle/>
                    <a:p>
                      <a:pPr lvl="0"/>
                      <a:r>
                        <a:rPr lang="en-US" sz="1400" kern="1200" dirty="0">
                          <a:solidFill>
                            <a:schemeClr val="dk1"/>
                          </a:solidFill>
                          <a:effectLst/>
                          <a:latin typeface="+mn-lt"/>
                          <a:ea typeface="+mn-ea"/>
                          <a:cs typeface="+mn-cs"/>
                        </a:rPr>
                        <a:t>Share what you are working on, what you are learning.  </a:t>
                      </a:r>
                      <a:br>
                        <a:rPr lang="en-US" sz="1400" kern="1200" dirty="0">
                          <a:solidFill>
                            <a:schemeClr val="dk1"/>
                          </a:solidFill>
                          <a:effectLst/>
                          <a:latin typeface="+mn-lt"/>
                          <a:ea typeface="+mn-ea"/>
                          <a:cs typeface="+mn-cs"/>
                        </a:rPr>
                      </a:br>
                      <a:endParaRPr lang="en-US" sz="1400" kern="1200" dirty="0">
                        <a:solidFill>
                          <a:schemeClr val="dk1"/>
                        </a:solidFill>
                        <a:effectLst/>
                        <a:latin typeface="+mn-lt"/>
                        <a:ea typeface="+mn-ea"/>
                        <a:cs typeface="+mn-cs"/>
                      </a:endParaRPr>
                    </a:p>
                    <a:p>
                      <a:pPr lvl="0"/>
                      <a:r>
                        <a:rPr lang="en-US" sz="1400" kern="1200" dirty="0">
                          <a:solidFill>
                            <a:schemeClr val="dk1"/>
                          </a:solidFill>
                          <a:effectLst/>
                          <a:latin typeface="+mn-lt"/>
                          <a:ea typeface="+mn-ea"/>
                          <a:cs typeface="+mn-cs"/>
                        </a:rPr>
                        <a:t>Keep your posts short and easy to scan.  </a:t>
                      </a:r>
                    </a:p>
                    <a:p>
                      <a:pPr lvl="0"/>
                      <a:r>
                        <a:rPr lang="en-US" sz="1400" kern="1200" dirty="0">
                          <a:solidFill>
                            <a:schemeClr val="dk1"/>
                          </a:solidFill>
                          <a:effectLst/>
                          <a:latin typeface="+mn-lt"/>
                          <a:ea typeface="+mn-ea"/>
                          <a:cs typeface="+mn-cs"/>
                        </a:rPr>
                        <a:t>Be positive by liking, sharing, and commenting on conversations.  </a:t>
                      </a:r>
                      <a:br>
                        <a:rPr lang="en-US" sz="1400" kern="1200" dirty="0">
                          <a:solidFill>
                            <a:schemeClr val="dk1"/>
                          </a:solidFill>
                          <a:effectLst/>
                          <a:latin typeface="+mn-lt"/>
                          <a:ea typeface="+mn-ea"/>
                          <a:cs typeface="+mn-cs"/>
                        </a:rPr>
                      </a:br>
                      <a:endParaRPr lang="en-US" sz="1400" kern="1200" dirty="0">
                        <a:solidFill>
                          <a:schemeClr val="dk1"/>
                        </a:solidFill>
                        <a:effectLst/>
                        <a:latin typeface="+mn-lt"/>
                        <a:ea typeface="+mn-ea"/>
                        <a:cs typeface="+mn-cs"/>
                      </a:endParaRPr>
                    </a:p>
                    <a:p>
                      <a:pPr lvl="0"/>
                      <a:r>
                        <a:rPr lang="en-US" sz="1400" kern="1200" dirty="0">
                          <a:solidFill>
                            <a:schemeClr val="dk1"/>
                          </a:solidFill>
                          <a:effectLst/>
                          <a:latin typeface="+mn-lt"/>
                          <a:ea typeface="+mn-ea"/>
                          <a:cs typeface="+mn-cs"/>
                        </a:rPr>
                        <a:t>Ask questions.  </a:t>
                      </a:r>
                      <a:br>
                        <a:rPr lang="en-US" sz="1400" kern="1200" dirty="0">
                          <a:solidFill>
                            <a:schemeClr val="dk1"/>
                          </a:solidFill>
                          <a:effectLst/>
                          <a:latin typeface="+mn-lt"/>
                          <a:ea typeface="+mn-ea"/>
                          <a:cs typeface="+mn-cs"/>
                        </a:rPr>
                      </a:br>
                      <a:endParaRPr lang="en-US" sz="1400" kern="1200" dirty="0">
                        <a:solidFill>
                          <a:schemeClr val="dk1"/>
                        </a:solidFill>
                        <a:effectLst/>
                        <a:latin typeface="+mn-lt"/>
                        <a:ea typeface="+mn-ea"/>
                        <a:cs typeface="+mn-cs"/>
                      </a:endParaRPr>
                    </a:p>
                    <a:p>
                      <a:pPr lvl="0"/>
                      <a:r>
                        <a:rPr lang="en-US" sz="1400" kern="1200" dirty="0">
                          <a:solidFill>
                            <a:schemeClr val="dk1"/>
                          </a:solidFill>
                          <a:effectLst/>
                          <a:latin typeface="+mn-lt"/>
                          <a:ea typeface="+mn-ea"/>
                          <a:cs typeface="+mn-cs"/>
                        </a:rPr>
                        <a:t>Respond to @mention and tag others who may have insight to contribute.  </a:t>
                      </a:r>
                      <a:br>
                        <a:rPr lang="en-US" sz="1400" kern="1200" dirty="0">
                          <a:solidFill>
                            <a:schemeClr val="dk1"/>
                          </a:solidFill>
                          <a:effectLst/>
                          <a:latin typeface="+mn-lt"/>
                          <a:ea typeface="+mn-ea"/>
                          <a:cs typeface="+mn-cs"/>
                        </a:rPr>
                      </a:br>
                      <a:endParaRPr lang="en-US" sz="1400" kern="1200" dirty="0">
                        <a:solidFill>
                          <a:schemeClr val="dk1"/>
                        </a:solidFill>
                        <a:effectLst/>
                        <a:latin typeface="+mn-lt"/>
                        <a:ea typeface="+mn-ea"/>
                        <a:cs typeface="+mn-cs"/>
                      </a:endParaRPr>
                    </a:p>
                    <a:p>
                      <a:pPr lvl="0"/>
                      <a:r>
                        <a:rPr lang="en-US" sz="1400" kern="1200" dirty="0">
                          <a:solidFill>
                            <a:schemeClr val="dk1"/>
                          </a:solidFill>
                          <a:effectLst/>
                          <a:latin typeface="+mn-lt"/>
                          <a:ea typeface="+mn-ea"/>
                          <a:cs typeface="+mn-cs"/>
                        </a:rPr>
                        <a:t>Search before your post, someone may have already posted it.  </a:t>
                      </a:r>
                      <a:br>
                        <a:rPr lang="en-US" sz="1400" kern="1200" dirty="0">
                          <a:solidFill>
                            <a:schemeClr val="dk1"/>
                          </a:solidFill>
                          <a:effectLst/>
                          <a:latin typeface="+mn-lt"/>
                          <a:ea typeface="+mn-ea"/>
                          <a:cs typeface="+mn-cs"/>
                        </a:rPr>
                      </a:br>
                      <a:endParaRPr lang="en-US" sz="1400" kern="1200" dirty="0">
                        <a:solidFill>
                          <a:schemeClr val="dk1"/>
                        </a:solidFill>
                        <a:effectLst/>
                        <a:latin typeface="+mn-lt"/>
                        <a:ea typeface="+mn-ea"/>
                        <a:cs typeface="+mn-cs"/>
                      </a:endParaRPr>
                    </a:p>
                    <a:p>
                      <a:pPr lvl="0"/>
                      <a:r>
                        <a:rPr lang="en-US" sz="1400" kern="1200" dirty="0">
                          <a:solidFill>
                            <a:schemeClr val="dk1"/>
                          </a:solidFill>
                          <a:effectLst/>
                          <a:latin typeface="+mn-lt"/>
                          <a:ea typeface="+mn-ea"/>
                          <a:cs typeface="+mn-cs"/>
                        </a:rPr>
                        <a:t>Offer critiques with respect. Be mindful of the tone.  </a:t>
                      </a:r>
                    </a:p>
                    <a:p>
                      <a:pPr lvl="0"/>
                      <a:r>
                        <a:rPr lang="en-US" sz="1400" kern="1200" dirty="0">
                          <a:solidFill>
                            <a:schemeClr val="dk1"/>
                          </a:solidFill>
                          <a:effectLst/>
                          <a:latin typeface="+mn-lt"/>
                          <a:ea typeface="+mn-ea"/>
                          <a:cs typeface="+mn-cs"/>
                        </a:rPr>
                        <a:t>Use your judgment and common sense.</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  </a:t>
                      </a:r>
                    </a:p>
                    <a:p>
                      <a:pPr lvl="0"/>
                      <a:r>
                        <a:rPr lang="en-US" sz="1400" kern="1200" dirty="0">
                          <a:solidFill>
                            <a:schemeClr val="dk1"/>
                          </a:solidFill>
                          <a:effectLst/>
                          <a:latin typeface="+mn-lt"/>
                          <a:ea typeface="+mn-ea"/>
                          <a:cs typeface="+mn-cs"/>
                        </a:rPr>
                        <a:t>Keep private or confidential things private.  </a:t>
                      </a:r>
                    </a:p>
                  </a:txBody>
                  <a:tcPr>
                    <a:solidFill>
                      <a:schemeClr val="bg1">
                        <a:lumMod val="95000"/>
                      </a:schemeClr>
                    </a:solidFill>
                  </a:tcPr>
                </a:tc>
                <a:tc>
                  <a:txBody>
                    <a:bodyPr/>
                    <a:lstStyle/>
                    <a:p>
                      <a:pPr lvl="0"/>
                      <a:r>
                        <a:rPr lang="en-US" sz="1400" kern="1200">
                          <a:solidFill>
                            <a:schemeClr val="dk1"/>
                          </a:solidFill>
                          <a:effectLst/>
                          <a:latin typeface="+mn-lt"/>
                          <a:ea typeface="+mn-ea"/>
                          <a:cs typeface="+mn-cs"/>
                        </a:rPr>
                        <a:t>Post solicitation</a:t>
                      </a:r>
                    </a:p>
                    <a:p>
                      <a:pPr lvl="0"/>
                      <a:endParaRPr lang="en-US" sz="1400" kern="1200">
                        <a:solidFill>
                          <a:schemeClr val="dk1"/>
                        </a:solidFill>
                        <a:effectLst/>
                        <a:latin typeface="+mn-lt"/>
                        <a:ea typeface="+mn-ea"/>
                        <a:cs typeface="+mn-cs"/>
                      </a:endParaRPr>
                    </a:p>
                    <a:p>
                      <a:pPr lvl="0"/>
                      <a:r>
                        <a:rPr lang="en-US" sz="1400" kern="1200">
                          <a:solidFill>
                            <a:schemeClr val="dk1"/>
                          </a:solidFill>
                          <a:effectLst/>
                          <a:latin typeface="+mn-lt"/>
                          <a:ea typeface="+mn-ea"/>
                          <a:cs typeface="+mn-cs"/>
                        </a:rPr>
                        <a:t>Share personal attacks, be careful of inside jokes, sarcasm, and blame. These do not translate well online. </a:t>
                      </a:r>
                    </a:p>
                    <a:p>
                      <a:pPr lvl="0"/>
                      <a:endParaRPr lang="en-US" sz="1400" kern="1200">
                        <a:solidFill>
                          <a:schemeClr val="dk1"/>
                        </a:solidFill>
                        <a:effectLst/>
                        <a:latin typeface="+mn-lt"/>
                        <a:ea typeface="+mn-ea"/>
                        <a:cs typeface="+mn-cs"/>
                      </a:endParaRPr>
                    </a:p>
                    <a:p>
                      <a:pPr lvl="0"/>
                      <a:r>
                        <a:rPr lang="en-US" sz="1400" kern="1200">
                          <a:solidFill>
                            <a:schemeClr val="dk1"/>
                          </a:solidFill>
                          <a:effectLst/>
                          <a:latin typeface="+mn-lt"/>
                          <a:ea typeface="+mn-ea"/>
                          <a:cs typeface="+mn-cs"/>
                        </a:rPr>
                        <a:t>Use profanity. </a:t>
                      </a:r>
                    </a:p>
                    <a:p>
                      <a:pPr lvl="0"/>
                      <a:endParaRPr lang="en-US" sz="1400" kern="1200">
                        <a:solidFill>
                          <a:schemeClr val="dk1"/>
                        </a:solidFill>
                        <a:effectLst/>
                        <a:latin typeface="+mn-lt"/>
                        <a:ea typeface="+mn-ea"/>
                        <a:cs typeface="+mn-cs"/>
                      </a:endParaRPr>
                    </a:p>
                    <a:p>
                      <a:pPr lvl="0"/>
                      <a:r>
                        <a:rPr lang="en-US" sz="1400" kern="1200">
                          <a:solidFill>
                            <a:schemeClr val="dk1"/>
                          </a:solidFill>
                          <a:effectLst/>
                          <a:latin typeface="+mn-lt"/>
                          <a:ea typeface="+mn-ea"/>
                          <a:cs typeface="+mn-cs"/>
                        </a:rPr>
                        <a:t>Shame or publicly embarrass individuals - including birthdays or performance issues.  </a:t>
                      </a:r>
                    </a:p>
                    <a:p>
                      <a:pPr lvl="0"/>
                      <a:endParaRPr lang="en-US" sz="1400" kern="1200">
                        <a:solidFill>
                          <a:schemeClr val="dk1"/>
                        </a:solidFill>
                        <a:effectLst/>
                        <a:latin typeface="+mn-lt"/>
                        <a:ea typeface="+mn-ea"/>
                        <a:cs typeface="+mn-cs"/>
                      </a:endParaRPr>
                    </a:p>
                    <a:p>
                      <a:pPr lvl="0"/>
                      <a:r>
                        <a:rPr lang="en-US" sz="1400" kern="1200">
                          <a:solidFill>
                            <a:schemeClr val="dk1"/>
                          </a:solidFill>
                          <a:effectLst/>
                          <a:latin typeface="+mn-lt"/>
                          <a:ea typeface="+mn-ea"/>
                          <a:cs typeface="+mn-cs"/>
                        </a:rPr>
                        <a:t>Talk about religion or politics should abide by our organization's handbooks and </a:t>
                      </a:r>
                      <a:br>
                        <a:rPr lang="en-US" sz="1400" kern="1200">
                          <a:solidFill>
                            <a:schemeClr val="dk1"/>
                          </a:solidFill>
                          <a:effectLst/>
                          <a:latin typeface="+mn-lt"/>
                          <a:ea typeface="+mn-ea"/>
                          <a:cs typeface="+mn-cs"/>
                        </a:rPr>
                      </a:br>
                      <a:r>
                        <a:rPr lang="en-US" sz="1400" kern="1200">
                          <a:solidFill>
                            <a:schemeClr val="dk1"/>
                          </a:solidFill>
                          <a:effectLst/>
                          <a:latin typeface="+mn-lt"/>
                          <a:ea typeface="+mn-ea"/>
                          <a:cs typeface="+mn-cs"/>
                        </a:rPr>
                        <a:t>code of conduct.  </a:t>
                      </a:r>
                      <a:endParaRPr lang="en-US" sz="1400"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3499209658"/>
                  </a:ext>
                </a:extLst>
              </a:tr>
            </a:tbl>
          </a:graphicData>
        </a:graphic>
      </p:graphicFrame>
      <p:sp>
        <p:nvSpPr>
          <p:cNvPr id="5" name="Rectangle 11">
            <a:extLst>
              <a:ext uri="{FF2B5EF4-FFF2-40B4-BE49-F238E27FC236}">
                <a16:creationId xmlns:a16="http://schemas.microsoft.com/office/drawing/2014/main" id="{CA7E2BB7-1A3C-4832-813B-4C4E9C586884}"/>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6" name="Rectangle 13">
            <a:extLst>
              <a:ext uri="{FF2B5EF4-FFF2-40B4-BE49-F238E27FC236}">
                <a16:creationId xmlns:a16="http://schemas.microsoft.com/office/drawing/2014/main" id="{90F814AC-A6B0-48CA-96DA-A02E76A8CC7F}"/>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7" name="Rectangle 12">
            <a:extLst>
              <a:ext uri="{FF2B5EF4-FFF2-40B4-BE49-F238E27FC236}">
                <a16:creationId xmlns:a16="http://schemas.microsoft.com/office/drawing/2014/main" id="{885B1FBF-31E7-4AF3-AA46-C1AB09CA075A}"/>
              </a:ext>
              <a:ext uri="{C183D7F6-B498-43B3-948B-1728B52AA6E4}">
                <adec:decorative xmlns:adec="http://schemas.microsoft.com/office/drawing/2017/decorative" val="1"/>
              </a:ext>
            </a:extLst>
          </p:cNvPr>
          <p:cNvSpPr>
            <a:spLocks noChangeArrowheads="1"/>
          </p:cNvSpPr>
          <p:nvPr/>
        </p:nvSpPr>
        <p:spPr bwMode="auto">
          <a:xfrm>
            <a:off x="11434502" y="2278894"/>
            <a:ext cx="754323" cy="2273131"/>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8" name="Graphic 7" descr="Upward trend">
            <a:extLst>
              <a:ext uri="{FF2B5EF4-FFF2-40B4-BE49-F238E27FC236}">
                <a16:creationId xmlns:a16="http://schemas.microsoft.com/office/drawing/2014/main" id="{7B1705BD-2EE4-4BA5-8436-C23441DE92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90308" y="5348416"/>
            <a:ext cx="642707" cy="642707"/>
          </a:xfrm>
          <a:prstGeom prst="rect">
            <a:avLst/>
          </a:prstGeom>
        </p:spPr>
      </p:pic>
      <p:pic>
        <p:nvPicPr>
          <p:cNvPr id="9" name="Graphic 8" descr="Bullseye">
            <a:extLst>
              <a:ext uri="{FF2B5EF4-FFF2-40B4-BE49-F238E27FC236}">
                <a16:creationId xmlns:a16="http://schemas.microsoft.com/office/drawing/2014/main" id="{FF9D7F86-25B3-43B2-AC20-93FB1FC317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6118" y="3049184"/>
            <a:ext cx="642707" cy="642707"/>
          </a:xfrm>
          <a:prstGeom prst="rect">
            <a:avLst/>
          </a:prstGeom>
        </p:spPr>
      </p:pic>
      <p:pic>
        <p:nvPicPr>
          <p:cNvPr id="10" name="Graphic 9" descr="Customer review">
            <a:extLst>
              <a:ext uri="{FF2B5EF4-FFF2-40B4-BE49-F238E27FC236}">
                <a16:creationId xmlns:a16="http://schemas.microsoft.com/office/drawing/2014/main" id="{9EA095A2-B638-4A6B-9ED9-1A5D0182A6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7685" y="663348"/>
            <a:ext cx="724351" cy="724351"/>
          </a:xfrm>
          <a:prstGeom prst="rect">
            <a:avLst/>
          </a:prstGeom>
        </p:spPr>
      </p:pic>
    </p:spTree>
    <p:extLst>
      <p:ext uri="{BB962C8B-B14F-4D97-AF65-F5344CB8AC3E}">
        <p14:creationId xmlns:p14="http://schemas.microsoft.com/office/powerpoint/2010/main" val="27523388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D6441EFA-15C2-42B3-A238-42D3B095187C}"/>
              </a:ext>
            </a:extLst>
          </p:cNvPr>
          <p:cNvSpPr>
            <a:spLocks noGrp="1"/>
          </p:cNvSpPr>
          <p:nvPr>
            <p:ph type="title"/>
          </p:nvPr>
        </p:nvSpPr>
        <p:spPr>
          <a:xfrm>
            <a:off x="521072" y="365760"/>
            <a:ext cx="6207613" cy="1005840"/>
          </a:xfrm>
        </p:spPr>
        <p:txBody>
          <a:bodyPr/>
          <a:lstStyle/>
          <a:p>
            <a:r>
              <a:rPr lang="en-US" dirty="0">
                <a:solidFill>
                  <a:srgbClr val="0078D4"/>
                </a:solidFill>
                <a:latin typeface="Segoe UI Semibold" panose="020B0702040204020203" pitchFamily="34" charset="0"/>
                <a:cs typeface="Segoe UI Semibold" panose="020B0702040204020203" pitchFamily="34" charset="0"/>
              </a:rPr>
              <a:t>Engage in conversations</a:t>
            </a:r>
          </a:p>
        </p:txBody>
      </p:sp>
      <p:sp>
        <p:nvSpPr>
          <p:cNvPr id="67" name="Text Placeholder 66">
            <a:extLst>
              <a:ext uri="{FF2B5EF4-FFF2-40B4-BE49-F238E27FC236}">
                <a16:creationId xmlns:a16="http://schemas.microsoft.com/office/drawing/2014/main" id="{51AAB4C2-646F-4870-B9ED-905568BAABF9}"/>
              </a:ext>
            </a:extLst>
          </p:cNvPr>
          <p:cNvSpPr>
            <a:spLocks noGrp="1"/>
          </p:cNvSpPr>
          <p:nvPr>
            <p:ph type="body" sz="quarter" idx="16"/>
          </p:nvPr>
        </p:nvSpPr>
        <p:spPr>
          <a:xfrm>
            <a:off x="526816" y="1559244"/>
            <a:ext cx="5487804" cy="825500"/>
          </a:xfrm>
        </p:spPr>
        <p:txBody>
          <a:bodyPr/>
          <a:lstStyle/>
          <a:p>
            <a:pPr marL="0" indent="0">
              <a:buNone/>
            </a:pPr>
            <a:r>
              <a:rPr lang="en-US" sz="1600" dirty="0"/>
              <a:t>Follow these tips to establish and encourage a culture of positivity and inclusiveness.</a:t>
            </a:r>
          </a:p>
          <a:p>
            <a:pPr marL="0" indent="0">
              <a:buNone/>
            </a:pPr>
            <a:endParaRPr lang="en-US" sz="1600" dirty="0">
              <a:latin typeface="Segoe UI" panose="020B0502040204020203" pitchFamily="34" charset="0"/>
              <a:cs typeface="Segoe UI" panose="020B0502040204020203" pitchFamily="34" charset="0"/>
            </a:endParaRPr>
          </a:p>
          <a:p>
            <a:pPr marL="0" indent="0">
              <a:buNone/>
            </a:pPr>
            <a:r>
              <a:rPr lang="en-US" sz="1400" dirty="0">
                <a:latin typeface="Segoe UI" panose="020B0502040204020203" pitchFamily="34" charset="0"/>
                <a:cs typeface="Segoe UI" panose="020B0502040204020203" pitchFamily="34" charset="0"/>
              </a:rPr>
              <a:t>Before posting to the network, be sure you are sharing articles from sources that are known and confirmed professional sources that would meet your network’s usage policy guidelines.</a:t>
            </a:r>
          </a:p>
          <a:p>
            <a:endParaRPr lang="en-US" sz="1600" dirty="0"/>
          </a:p>
        </p:txBody>
      </p:sp>
      <p:graphicFrame>
        <p:nvGraphicFramePr>
          <p:cNvPr id="88" name="Table 87" descr="Four tips to engage in conversations">
            <a:extLst>
              <a:ext uri="{FF2B5EF4-FFF2-40B4-BE49-F238E27FC236}">
                <a16:creationId xmlns:a16="http://schemas.microsoft.com/office/drawing/2014/main" id="{C15D0044-4A1A-4662-BCB9-2BF4F0BBDE18}"/>
              </a:ext>
            </a:extLst>
          </p:cNvPr>
          <p:cNvGraphicFramePr>
            <a:graphicFrameLocks noGrp="1"/>
          </p:cNvGraphicFramePr>
          <p:nvPr>
            <p:extLst>
              <p:ext uri="{D42A27DB-BD31-4B8C-83A1-F6EECF244321}">
                <p14:modId xmlns:p14="http://schemas.microsoft.com/office/powerpoint/2010/main" val="1100024695"/>
              </p:ext>
            </p:extLst>
          </p:nvPr>
        </p:nvGraphicFramePr>
        <p:xfrm>
          <a:off x="656295" y="4188612"/>
          <a:ext cx="5033480" cy="1899986"/>
        </p:xfrm>
        <a:graphic>
          <a:graphicData uri="http://schemas.openxmlformats.org/drawingml/2006/table">
            <a:tbl>
              <a:tblPr firstRow="1">
                <a:tableStyleId>{5C22544A-7EE6-4342-B048-85BDC9FD1C3A}</a:tableStyleId>
              </a:tblPr>
              <a:tblGrid>
                <a:gridCol w="2516740">
                  <a:extLst>
                    <a:ext uri="{9D8B030D-6E8A-4147-A177-3AD203B41FA5}">
                      <a16:colId xmlns:a16="http://schemas.microsoft.com/office/drawing/2014/main" val="2077753127"/>
                    </a:ext>
                  </a:extLst>
                </a:gridCol>
                <a:gridCol w="2516740">
                  <a:extLst>
                    <a:ext uri="{9D8B030D-6E8A-4147-A177-3AD203B41FA5}">
                      <a16:colId xmlns:a16="http://schemas.microsoft.com/office/drawing/2014/main" val="1802102213"/>
                    </a:ext>
                  </a:extLst>
                </a:gridCol>
              </a:tblGrid>
              <a:tr h="1061829">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Identify and celebrate milestones (work anniversaries, promotions, etc.)</a:t>
                      </a:r>
                    </a:p>
                  </a:txBody>
                  <a:tcPr marL="91416" marR="91416" marT="91416"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gradFill>
                            <a:gsLst>
                              <a:gs pos="38710">
                                <a:srgbClr val="000000"/>
                              </a:gs>
                              <a:gs pos="100000">
                                <a:srgbClr val="000000"/>
                              </a:gs>
                            </a:gsLst>
                            <a:lin ang="5400000" scaled="0"/>
                          </a:gradFill>
                          <a:effectLst/>
                          <a:uLnTx/>
                          <a:uFillTx/>
                          <a:latin typeface="Segoe UI" panose="020B0502040204020203" pitchFamily="34" charset="0"/>
                          <a:ea typeface="+mn-ea"/>
                          <a:cs typeface="Segoe UI" panose="020B0502040204020203" pitchFamily="34" charset="0"/>
                        </a:rPr>
                        <a:t>Acknowledge and reward with “likes” and positive feedback</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3067349"/>
                  </a:ext>
                </a:extLst>
              </a:tr>
              <a:tr h="838157">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Encourage members to invite other collaborators to the community.</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gradFill>
                            <a:gsLst>
                              <a:gs pos="38710">
                                <a:srgbClr val="000000"/>
                              </a:gs>
                              <a:gs pos="100000">
                                <a:srgbClr val="000000"/>
                              </a:gs>
                            </a:gsLst>
                            <a:lin ang="5400000" scaled="0"/>
                          </a:gradFill>
                          <a:effectLst/>
                          <a:uLnTx/>
                          <a:uFillTx/>
                          <a:latin typeface="Segoe UI" panose="020B0502040204020203" pitchFamily="34" charset="0"/>
                          <a:ea typeface="+mn-ea"/>
                          <a:cs typeface="Segoe UI" panose="020B0502040204020203" pitchFamily="34" charset="0"/>
                        </a:rPr>
                        <a:t>Add your own replies to the conversation.</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6084205"/>
                  </a:ext>
                </a:extLst>
              </a:tr>
            </a:tbl>
          </a:graphicData>
        </a:graphic>
      </p:graphicFrame>
      <p:cxnSp>
        <p:nvCxnSpPr>
          <p:cNvPr id="89" name="Straight Connector 88">
            <a:extLst>
              <a:ext uri="{FF2B5EF4-FFF2-40B4-BE49-F238E27FC236}">
                <a16:creationId xmlns:a16="http://schemas.microsoft.com/office/drawing/2014/main" id="{24DE55A6-F871-4DB5-B2CC-A44E47203340}"/>
              </a:ext>
              <a:ext uri="{C183D7F6-B498-43B3-948B-1728B52AA6E4}">
                <adec:decorative xmlns:adec="http://schemas.microsoft.com/office/drawing/2017/decorative" val="1"/>
              </a:ext>
            </a:extLst>
          </p:cNvPr>
          <p:cNvCxnSpPr>
            <a:cxnSpLocks/>
          </p:cNvCxnSpPr>
          <p:nvPr/>
        </p:nvCxnSpPr>
        <p:spPr>
          <a:xfrm>
            <a:off x="747669" y="4105365"/>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F4E22B1-048B-4A78-88B8-456F6BBA283A}"/>
              </a:ext>
              <a:ext uri="{C183D7F6-B498-43B3-948B-1728B52AA6E4}">
                <adec:decorative xmlns:adec="http://schemas.microsoft.com/office/drawing/2017/decorative" val="1"/>
              </a:ext>
            </a:extLst>
          </p:cNvPr>
          <p:cNvCxnSpPr>
            <a:cxnSpLocks/>
          </p:cNvCxnSpPr>
          <p:nvPr/>
        </p:nvCxnSpPr>
        <p:spPr>
          <a:xfrm>
            <a:off x="3270718" y="4104638"/>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EE17A8F-FCB7-4A39-BC30-F4571F1EC8EA}"/>
              </a:ext>
              <a:ext uri="{C183D7F6-B498-43B3-948B-1728B52AA6E4}">
                <adec:decorative xmlns:adec="http://schemas.microsoft.com/office/drawing/2017/decorative" val="1"/>
              </a:ext>
            </a:extLst>
          </p:cNvPr>
          <p:cNvCxnSpPr>
            <a:cxnSpLocks/>
          </p:cNvCxnSpPr>
          <p:nvPr/>
        </p:nvCxnSpPr>
        <p:spPr>
          <a:xfrm>
            <a:off x="747669" y="5141272"/>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D05F16D-8939-43C0-925F-46DDCF8EDAEE}"/>
              </a:ext>
              <a:ext uri="{C183D7F6-B498-43B3-948B-1728B52AA6E4}">
                <adec:decorative xmlns:adec="http://schemas.microsoft.com/office/drawing/2017/decorative" val="1"/>
              </a:ext>
            </a:extLst>
          </p:cNvPr>
          <p:cNvCxnSpPr>
            <a:cxnSpLocks/>
          </p:cNvCxnSpPr>
          <p:nvPr/>
        </p:nvCxnSpPr>
        <p:spPr>
          <a:xfrm>
            <a:off x="3270718" y="5140545"/>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7D701E05-330B-4B4D-995C-261F85E2023A}"/>
              </a:ext>
            </a:extLst>
          </p:cNvPr>
          <p:cNvSpPr/>
          <p:nvPr/>
        </p:nvSpPr>
        <p:spPr>
          <a:xfrm>
            <a:off x="747351" y="3893276"/>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A</a:t>
            </a:r>
          </a:p>
        </p:txBody>
      </p:sp>
      <p:sp>
        <p:nvSpPr>
          <p:cNvPr id="107" name="Oval 106">
            <a:extLst>
              <a:ext uri="{FF2B5EF4-FFF2-40B4-BE49-F238E27FC236}">
                <a16:creationId xmlns:a16="http://schemas.microsoft.com/office/drawing/2014/main" id="{DFF82FDC-F027-4A77-BC61-AE2E63E10D75}"/>
              </a:ext>
            </a:extLst>
          </p:cNvPr>
          <p:cNvSpPr/>
          <p:nvPr/>
        </p:nvSpPr>
        <p:spPr>
          <a:xfrm>
            <a:off x="3276259" y="3893276"/>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B</a:t>
            </a:r>
          </a:p>
        </p:txBody>
      </p:sp>
      <p:sp>
        <p:nvSpPr>
          <p:cNvPr id="108" name="Oval 107">
            <a:extLst>
              <a:ext uri="{FF2B5EF4-FFF2-40B4-BE49-F238E27FC236}">
                <a16:creationId xmlns:a16="http://schemas.microsoft.com/office/drawing/2014/main" id="{F164A42E-D089-4AF4-9596-8B49E56BE456}"/>
              </a:ext>
            </a:extLst>
          </p:cNvPr>
          <p:cNvSpPr/>
          <p:nvPr/>
        </p:nvSpPr>
        <p:spPr>
          <a:xfrm>
            <a:off x="747351" y="4921708"/>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C</a:t>
            </a:r>
          </a:p>
        </p:txBody>
      </p:sp>
      <p:sp>
        <p:nvSpPr>
          <p:cNvPr id="109" name="Oval 108">
            <a:extLst>
              <a:ext uri="{FF2B5EF4-FFF2-40B4-BE49-F238E27FC236}">
                <a16:creationId xmlns:a16="http://schemas.microsoft.com/office/drawing/2014/main" id="{92A724FE-8F80-44B3-BC46-0B97B05C7A36}"/>
              </a:ext>
            </a:extLst>
          </p:cNvPr>
          <p:cNvSpPr/>
          <p:nvPr/>
        </p:nvSpPr>
        <p:spPr>
          <a:xfrm>
            <a:off x="3276259" y="4921708"/>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D</a:t>
            </a:r>
          </a:p>
        </p:txBody>
      </p:sp>
      <p:sp>
        <p:nvSpPr>
          <p:cNvPr id="41" name="Rectangle 11">
            <a:extLst>
              <a:ext uri="{FF2B5EF4-FFF2-40B4-BE49-F238E27FC236}">
                <a16:creationId xmlns:a16="http://schemas.microsoft.com/office/drawing/2014/main" id="{359D2650-B698-4E04-8123-F66D146696D8}"/>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2" name="Rectangle 13">
            <a:extLst>
              <a:ext uri="{FF2B5EF4-FFF2-40B4-BE49-F238E27FC236}">
                <a16:creationId xmlns:a16="http://schemas.microsoft.com/office/drawing/2014/main" id="{2B6FF962-ABC0-4EC3-ACC2-71038AC55ED5}"/>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3" name="Rectangle 12">
            <a:extLst>
              <a:ext uri="{FF2B5EF4-FFF2-40B4-BE49-F238E27FC236}">
                <a16:creationId xmlns:a16="http://schemas.microsoft.com/office/drawing/2014/main" id="{909DD1F9-1F9B-4203-A36D-5C13AC7B7341}"/>
              </a:ext>
              <a:ext uri="{C183D7F6-B498-43B3-948B-1728B52AA6E4}">
                <adec:decorative xmlns:adec="http://schemas.microsoft.com/office/drawing/2017/decorative" val="1"/>
              </a:ext>
            </a:extLst>
          </p:cNvPr>
          <p:cNvSpPr>
            <a:spLocks noChangeArrowheads="1"/>
          </p:cNvSpPr>
          <p:nvPr/>
        </p:nvSpPr>
        <p:spPr bwMode="auto">
          <a:xfrm>
            <a:off x="11434502" y="2278894"/>
            <a:ext cx="754323" cy="2273131"/>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44" name="Graphic 43" descr="Upward trend">
            <a:extLst>
              <a:ext uri="{FF2B5EF4-FFF2-40B4-BE49-F238E27FC236}">
                <a16:creationId xmlns:a16="http://schemas.microsoft.com/office/drawing/2014/main" id="{C4F8DC41-2495-47B3-AD63-6832A61CBF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0308" y="5348416"/>
            <a:ext cx="642707" cy="642707"/>
          </a:xfrm>
          <a:prstGeom prst="rect">
            <a:avLst/>
          </a:prstGeom>
        </p:spPr>
      </p:pic>
      <p:pic>
        <p:nvPicPr>
          <p:cNvPr id="45" name="Graphic 44" descr="Bullseye">
            <a:extLst>
              <a:ext uri="{FF2B5EF4-FFF2-40B4-BE49-F238E27FC236}">
                <a16:creationId xmlns:a16="http://schemas.microsoft.com/office/drawing/2014/main" id="{882872BA-0C0D-43A8-9D81-99D6C36F60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46118" y="3049184"/>
            <a:ext cx="642707" cy="642707"/>
          </a:xfrm>
          <a:prstGeom prst="rect">
            <a:avLst/>
          </a:prstGeom>
        </p:spPr>
      </p:pic>
      <p:pic>
        <p:nvPicPr>
          <p:cNvPr id="46" name="Graphic 45" descr="Customer review">
            <a:extLst>
              <a:ext uri="{FF2B5EF4-FFF2-40B4-BE49-F238E27FC236}">
                <a16:creationId xmlns:a16="http://schemas.microsoft.com/office/drawing/2014/main" id="{53ECBC43-EEA7-4F7D-9A5A-A1F9476A0A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7685" y="663348"/>
            <a:ext cx="724351" cy="724351"/>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FA37ABF3-0758-4D60-BF4E-2E8E7AAFB56C}"/>
              </a:ext>
            </a:extLst>
          </p:cNvPr>
          <p:cNvPicPr>
            <a:picLocks noChangeAspect="1"/>
          </p:cNvPicPr>
          <p:nvPr/>
        </p:nvPicPr>
        <p:blipFill>
          <a:blip r:embed="rId9"/>
          <a:stretch>
            <a:fillRect/>
          </a:stretch>
        </p:blipFill>
        <p:spPr>
          <a:xfrm>
            <a:off x="6175010" y="1202427"/>
            <a:ext cx="5148706" cy="4193363"/>
          </a:xfrm>
          <a:prstGeom prst="rect">
            <a:avLst/>
          </a:prstGeom>
        </p:spPr>
      </p:pic>
      <p:sp>
        <p:nvSpPr>
          <p:cNvPr id="110" name="Oval 109">
            <a:extLst>
              <a:ext uri="{FF2B5EF4-FFF2-40B4-BE49-F238E27FC236}">
                <a16:creationId xmlns:a16="http://schemas.microsoft.com/office/drawing/2014/main" id="{3A2F5016-3B7A-4D84-BFFD-6733C53A22D9}"/>
              </a:ext>
            </a:extLst>
          </p:cNvPr>
          <p:cNvSpPr/>
          <p:nvPr/>
        </p:nvSpPr>
        <p:spPr>
          <a:xfrm>
            <a:off x="6130139" y="1762699"/>
            <a:ext cx="219610" cy="243253"/>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A</a:t>
            </a:r>
          </a:p>
        </p:txBody>
      </p:sp>
      <p:sp>
        <p:nvSpPr>
          <p:cNvPr id="111" name="Oval 110">
            <a:extLst>
              <a:ext uri="{FF2B5EF4-FFF2-40B4-BE49-F238E27FC236}">
                <a16:creationId xmlns:a16="http://schemas.microsoft.com/office/drawing/2014/main" id="{C5194DC5-0D3A-4EB4-9ED9-3A3E2E87CD08}"/>
              </a:ext>
            </a:extLst>
          </p:cNvPr>
          <p:cNvSpPr/>
          <p:nvPr/>
        </p:nvSpPr>
        <p:spPr>
          <a:xfrm>
            <a:off x="6094412" y="3384141"/>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B</a:t>
            </a:r>
          </a:p>
        </p:txBody>
      </p:sp>
      <p:sp>
        <p:nvSpPr>
          <p:cNvPr id="113" name="Oval 112">
            <a:extLst>
              <a:ext uri="{FF2B5EF4-FFF2-40B4-BE49-F238E27FC236}">
                <a16:creationId xmlns:a16="http://schemas.microsoft.com/office/drawing/2014/main" id="{EE9D8104-80C3-4846-848F-59FE2E2001A7}"/>
              </a:ext>
            </a:extLst>
          </p:cNvPr>
          <p:cNvSpPr/>
          <p:nvPr/>
        </p:nvSpPr>
        <p:spPr>
          <a:xfrm>
            <a:off x="9491253" y="3722565"/>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C</a:t>
            </a:r>
          </a:p>
        </p:txBody>
      </p:sp>
      <p:sp>
        <p:nvSpPr>
          <p:cNvPr id="112" name="Oval 111">
            <a:extLst>
              <a:ext uri="{FF2B5EF4-FFF2-40B4-BE49-F238E27FC236}">
                <a16:creationId xmlns:a16="http://schemas.microsoft.com/office/drawing/2014/main" id="{094D1C35-B3C5-427A-88BC-5B5E21331F38}"/>
              </a:ext>
            </a:extLst>
          </p:cNvPr>
          <p:cNvSpPr/>
          <p:nvPr/>
        </p:nvSpPr>
        <p:spPr>
          <a:xfrm>
            <a:off x="7855581" y="4997884"/>
            <a:ext cx="246888" cy="219456"/>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D</a:t>
            </a:r>
          </a:p>
        </p:txBody>
      </p:sp>
    </p:spTree>
    <p:extLst>
      <p:ext uri="{BB962C8B-B14F-4D97-AF65-F5344CB8AC3E}">
        <p14:creationId xmlns:p14="http://schemas.microsoft.com/office/powerpoint/2010/main" val="895770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DD6A4E-D331-496C-A2CD-941951DEF92E}"/>
              </a:ext>
            </a:extLst>
          </p:cNvPr>
          <p:cNvSpPr>
            <a:spLocks noGrp="1"/>
          </p:cNvSpPr>
          <p:nvPr>
            <p:ph type="body" sz="quarter" idx="10"/>
          </p:nvPr>
        </p:nvSpPr>
        <p:spPr>
          <a:xfrm>
            <a:off x="353522" y="1516276"/>
            <a:ext cx="5419248" cy="1412694"/>
          </a:xfrm>
        </p:spPr>
        <p:txBody>
          <a:bodyPr/>
          <a:lstStyle/>
          <a:p>
            <a:r>
              <a:rPr lang="en-US" sz="1600" dirty="0">
                <a:latin typeface="Segoe UI Semibold" panose="020B0702040204020203" pitchFamily="34" charset="0"/>
              </a:rPr>
              <a:t>How you share is just as important as what you share. </a:t>
            </a:r>
          </a:p>
          <a:p>
            <a:endParaRPr lang="en-US" sz="1600" dirty="0">
              <a:latin typeface="Segoe UI Semibold" panose="020B0702040204020203" pitchFamily="34" charset="0"/>
            </a:endParaRPr>
          </a:p>
          <a:p>
            <a:r>
              <a:rPr lang="en-US" sz="1400" dirty="0">
                <a:latin typeface="Segoe UI" panose="020B0502040204020203" pitchFamily="34" charset="0"/>
                <a:cs typeface="Segoe UI" panose="020B0502040204020203" pitchFamily="34" charset="0"/>
              </a:rPr>
              <a:t>Before posting to the network, be sure you are sharing articles from sources that are known and confirmed professional sources that would meet your network’s usage policy guidelines. </a:t>
            </a:r>
          </a:p>
        </p:txBody>
      </p:sp>
      <p:sp>
        <p:nvSpPr>
          <p:cNvPr id="3" name="Title 2">
            <a:extLst>
              <a:ext uri="{FF2B5EF4-FFF2-40B4-BE49-F238E27FC236}">
                <a16:creationId xmlns:a16="http://schemas.microsoft.com/office/drawing/2014/main" id="{72D3B85A-47B6-4827-BFE8-2DB5F4700584}"/>
              </a:ext>
            </a:extLst>
          </p:cNvPr>
          <p:cNvSpPr>
            <a:spLocks noGrp="1"/>
          </p:cNvSpPr>
          <p:nvPr>
            <p:ph type="title"/>
          </p:nvPr>
        </p:nvSpPr>
        <p:spPr>
          <a:xfrm>
            <a:off x="269171" y="289511"/>
            <a:ext cx="10714262" cy="899665"/>
          </a:xfrm>
        </p:spPr>
        <p:txBody>
          <a:bodyPr/>
          <a:lstStyle/>
          <a:p>
            <a:r>
              <a:rPr lang="en-US" sz="4400" dirty="0">
                <a:solidFill>
                  <a:srgbClr val="0078D4"/>
                </a:solidFill>
                <a:latin typeface="Segoe UI Semibold" panose="020B0702040204020203" pitchFamily="34" charset="0"/>
                <a:cs typeface="Segoe UI Semibold" panose="020B0702040204020203" pitchFamily="34" charset="0"/>
              </a:rPr>
              <a:t>Sharing is caring</a:t>
            </a:r>
          </a:p>
        </p:txBody>
      </p:sp>
      <p:sp>
        <p:nvSpPr>
          <p:cNvPr id="4" name="Rectangle 11">
            <a:extLst>
              <a:ext uri="{FF2B5EF4-FFF2-40B4-BE49-F238E27FC236}">
                <a16:creationId xmlns:a16="http://schemas.microsoft.com/office/drawing/2014/main" id="{65563A43-8D13-4BC3-BB07-5010A09E99D5}"/>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5" name="Rectangle 13">
            <a:extLst>
              <a:ext uri="{FF2B5EF4-FFF2-40B4-BE49-F238E27FC236}">
                <a16:creationId xmlns:a16="http://schemas.microsoft.com/office/drawing/2014/main" id="{D533FDC1-E906-41E4-918B-60CEFE847D0E}"/>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6" name="Rectangle 12">
            <a:extLst>
              <a:ext uri="{FF2B5EF4-FFF2-40B4-BE49-F238E27FC236}">
                <a16:creationId xmlns:a16="http://schemas.microsoft.com/office/drawing/2014/main" id="{191D4FF7-BD77-459E-9D70-D99D2E814373}"/>
              </a:ext>
              <a:ext uri="{C183D7F6-B498-43B3-948B-1728B52AA6E4}">
                <adec:decorative xmlns:adec="http://schemas.microsoft.com/office/drawing/2017/decorative" val="1"/>
              </a:ext>
            </a:extLst>
          </p:cNvPr>
          <p:cNvSpPr>
            <a:spLocks noChangeArrowheads="1"/>
          </p:cNvSpPr>
          <p:nvPr/>
        </p:nvSpPr>
        <p:spPr bwMode="auto">
          <a:xfrm>
            <a:off x="11434502" y="2278894"/>
            <a:ext cx="754323" cy="2273131"/>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7" name="Graphic 6" descr="Upward trend">
            <a:extLst>
              <a:ext uri="{FF2B5EF4-FFF2-40B4-BE49-F238E27FC236}">
                <a16:creationId xmlns:a16="http://schemas.microsoft.com/office/drawing/2014/main" id="{5CB0587C-8D6C-4865-89DC-647A3F1D9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90308" y="5348416"/>
            <a:ext cx="642707" cy="642707"/>
          </a:xfrm>
          <a:prstGeom prst="rect">
            <a:avLst/>
          </a:prstGeom>
        </p:spPr>
      </p:pic>
      <p:pic>
        <p:nvPicPr>
          <p:cNvPr id="8" name="Graphic 7" descr="Bullseye">
            <a:extLst>
              <a:ext uri="{FF2B5EF4-FFF2-40B4-BE49-F238E27FC236}">
                <a16:creationId xmlns:a16="http://schemas.microsoft.com/office/drawing/2014/main" id="{C421AE41-A148-4D8B-A7C0-FB0E09CADA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6118" y="3049184"/>
            <a:ext cx="642707" cy="642707"/>
          </a:xfrm>
          <a:prstGeom prst="rect">
            <a:avLst/>
          </a:prstGeom>
        </p:spPr>
      </p:pic>
      <p:pic>
        <p:nvPicPr>
          <p:cNvPr id="9" name="Graphic 8" descr="Customer review">
            <a:extLst>
              <a:ext uri="{FF2B5EF4-FFF2-40B4-BE49-F238E27FC236}">
                <a16:creationId xmlns:a16="http://schemas.microsoft.com/office/drawing/2014/main" id="{37571A4A-1F8F-4BF0-BC78-77E326B507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7685" y="663348"/>
            <a:ext cx="724351" cy="724351"/>
          </a:xfrm>
          <a:prstGeom prst="rect">
            <a:avLst/>
          </a:prstGeom>
        </p:spPr>
      </p:pic>
      <p:graphicFrame>
        <p:nvGraphicFramePr>
          <p:cNvPr id="11" name="Table 10">
            <a:extLst>
              <a:ext uri="{FF2B5EF4-FFF2-40B4-BE49-F238E27FC236}">
                <a16:creationId xmlns:a16="http://schemas.microsoft.com/office/drawing/2014/main" id="{67FA4A2C-0CCE-4B63-B87F-2309CD2C8194}"/>
              </a:ext>
            </a:extLst>
          </p:cNvPr>
          <p:cNvGraphicFramePr>
            <a:graphicFrameLocks noGrp="1"/>
          </p:cNvGraphicFramePr>
          <p:nvPr>
            <p:extLst>
              <p:ext uri="{D42A27DB-BD31-4B8C-83A1-F6EECF244321}">
                <p14:modId xmlns:p14="http://schemas.microsoft.com/office/powerpoint/2010/main" val="1303046561"/>
              </p:ext>
            </p:extLst>
          </p:nvPr>
        </p:nvGraphicFramePr>
        <p:xfrm>
          <a:off x="496807" y="4085839"/>
          <a:ext cx="5033480" cy="1959023"/>
        </p:xfrm>
        <a:graphic>
          <a:graphicData uri="http://schemas.openxmlformats.org/drawingml/2006/table">
            <a:tbl>
              <a:tblPr firstRow="1">
                <a:tableStyleId>{5C22544A-7EE6-4342-B048-85BDC9FD1C3A}</a:tableStyleId>
              </a:tblPr>
              <a:tblGrid>
                <a:gridCol w="2516740">
                  <a:extLst>
                    <a:ext uri="{9D8B030D-6E8A-4147-A177-3AD203B41FA5}">
                      <a16:colId xmlns:a16="http://schemas.microsoft.com/office/drawing/2014/main" val="2077753127"/>
                    </a:ext>
                  </a:extLst>
                </a:gridCol>
                <a:gridCol w="2516740">
                  <a:extLst>
                    <a:ext uri="{9D8B030D-6E8A-4147-A177-3AD203B41FA5}">
                      <a16:colId xmlns:a16="http://schemas.microsoft.com/office/drawing/2014/main" val="1802102213"/>
                    </a:ext>
                  </a:extLst>
                </a:gridCol>
              </a:tblGrid>
              <a:tr h="1061829">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Summarize key points to provoke additional conversations. Ask a question. </a:t>
                      </a:r>
                      <a:b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b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   </a:t>
                      </a:r>
                    </a:p>
                  </a:txBody>
                  <a:tcPr marL="91416" marR="91416" marT="91416"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Add photos or videos. </a:t>
                      </a: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3067349"/>
                  </a:ext>
                </a:extLst>
              </a:tr>
              <a:tr h="838157">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gradFill>
                            <a:gsLst>
                              <a:gs pos="38710">
                                <a:srgbClr val="000000"/>
                              </a:gs>
                              <a:gs pos="100000">
                                <a:srgbClr val="000000"/>
                              </a:gs>
                            </a:gsLst>
                            <a:lin ang="5400000" scaled="0"/>
                          </a:gradFill>
                          <a:effectLst/>
                          <a:uLnTx/>
                          <a:uFillTx/>
                          <a:latin typeface="Segoe UI" panose="020B0502040204020203" pitchFamily="34" charset="0"/>
                          <a:ea typeface="+mn-ea"/>
                          <a:cs typeface="Segoe UI" panose="020B0502040204020203" pitchFamily="34" charset="0"/>
                        </a:rPr>
                        <a:t>Include relevant topics / #hashtags. </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Respond or Like replies. </a:t>
                      </a: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6084205"/>
                  </a:ext>
                </a:extLst>
              </a:tr>
            </a:tbl>
          </a:graphicData>
        </a:graphic>
      </p:graphicFrame>
      <p:cxnSp>
        <p:nvCxnSpPr>
          <p:cNvPr id="12" name="Straight Connector 11">
            <a:extLst>
              <a:ext uri="{FF2B5EF4-FFF2-40B4-BE49-F238E27FC236}">
                <a16:creationId xmlns:a16="http://schemas.microsoft.com/office/drawing/2014/main" id="{0B5AE340-529E-495C-A7BA-8AD7927EA280}"/>
              </a:ext>
              <a:ext uri="{C183D7F6-B498-43B3-948B-1728B52AA6E4}">
                <adec:decorative xmlns:adec="http://schemas.microsoft.com/office/drawing/2017/decorative" val="1"/>
              </a:ext>
            </a:extLst>
          </p:cNvPr>
          <p:cNvCxnSpPr>
            <a:cxnSpLocks/>
          </p:cNvCxnSpPr>
          <p:nvPr/>
        </p:nvCxnSpPr>
        <p:spPr>
          <a:xfrm>
            <a:off x="588181" y="4002592"/>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6A79D5-E044-4D39-BBEA-47B0590DEAEA}"/>
              </a:ext>
              <a:ext uri="{C183D7F6-B498-43B3-948B-1728B52AA6E4}">
                <adec:decorative xmlns:adec="http://schemas.microsoft.com/office/drawing/2017/decorative" val="1"/>
              </a:ext>
            </a:extLst>
          </p:cNvPr>
          <p:cNvCxnSpPr>
            <a:cxnSpLocks/>
          </p:cNvCxnSpPr>
          <p:nvPr/>
        </p:nvCxnSpPr>
        <p:spPr>
          <a:xfrm>
            <a:off x="3111230" y="4001865"/>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4B3162-E372-41AF-90D4-9C056A3D6BC3}"/>
              </a:ext>
              <a:ext uri="{C183D7F6-B498-43B3-948B-1728B52AA6E4}">
                <adec:decorative xmlns:adec="http://schemas.microsoft.com/office/drawing/2017/decorative" val="1"/>
              </a:ext>
            </a:extLst>
          </p:cNvPr>
          <p:cNvCxnSpPr>
            <a:cxnSpLocks/>
          </p:cNvCxnSpPr>
          <p:nvPr/>
        </p:nvCxnSpPr>
        <p:spPr>
          <a:xfrm>
            <a:off x="588181" y="5181720"/>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26220F5-D6A9-4C8B-BAA6-BBEBF9E6F9C6}"/>
              </a:ext>
              <a:ext uri="{C183D7F6-B498-43B3-948B-1728B52AA6E4}">
                <adec:decorative xmlns:adec="http://schemas.microsoft.com/office/drawing/2017/decorative" val="1"/>
              </a:ext>
            </a:extLst>
          </p:cNvPr>
          <p:cNvCxnSpPr>
            <a:cxnSpLocks/>
          </p:cNvCxnSpPr>
          <p:nvPr/>
        </p:nvCxnSpPr>
        <p:spPr>
          <a:xfrm>
            <a:off x="3111230" y="5180993"/>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60B430D-FB0E-4223-84F5-86729F7F2010}"/>
              </a:ext>
            </a:extLst>
          </p:cNvPr>
          <p:cNvSpPr/>
          <p:nvPr/>
        </p:nvSpPr>
        <p:spPr>
          <a:xfrm>
            <a:off x="587863" y="3790503"/>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A</a:t>
            </a:r>
          </a:p>
        </p:txBody>
      </p:sp>
      <p:sp>
        <p:nvSpPr>
          <p:cNvPr id="17" name="Oval 16">
            <a:extLst>
              <a:ext uri="{FF2B5EF4-FFF2-40B4-BE49-F238E27FC236}">
                <a16:creationId xmlns:a16="http://schemas.microsoft.com/office/drawing/2014/main" id="{C0B177AF-8EEB-4EAD-8D10-AB509C0BAB2B}"/>
              </a:ext>
            </a:extLst>
          </p:cNvPr>
          <p:cNvSpPr/>
          <p:nvPr/>
        </p:nvSpPr>
        <p:spPr>
          <a:xfrm>
            <a:off x="3116771" y="3790503"/>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B</a:t>
            </a:r>
          </a:p>
        </p:txBody>
      </p:sp>
      <p:sp>
        <p:nvSpPr>
          <p:cNvPr id="18" name="Oval 17">
            <a:extLst>
              <a:ext uri="{FF2B5EF4-FFF2-40B4-BE49-F238E27FC236}">
                <a16:creationId xmlns:a16="http://schemas.microsoft.com/office/drawing/2014/main" id="{4710F173-4849-40E2-9023-AAF8605E4271}"/>
              </a:ext>
            </a:extLst>
          </p:cNvPr>
          <p:cNvSpPr/>
          <p:nvPr/>
        </p:nvSpPr>
        <p:spPr>
          <a:xfrm>
            <a:off x="587863" y="4962156"/>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C</a:t>
            </a:r>
          </a:p>
        </p:txBody>
      </p:sp>
      <p:sp>
        <p:nvSpPr>
          <p:cNvPr id="19" name="Oval 18">
            <a:extLst>
              <a:ext uri="{FF2B5EF4-FFF2-40B4-BE49-F238E27FC236}">
                <a16:creationId xmlns:a16="http://schemas.microsoft.com/office/drawing/2014/main" id="{1C9086C3-9B66-4176-87EC-CC6AB7AEF7B8}"/>
              </a:ext>
            </a:extLst>
          </p:cNvPr>
          <p:cNvSpPr/>
          <p:nvPr/>
        </p:nvSpPr>
        <p:spPr>
          <a:xfrm>
            <a:off x="3116771" y="4962156"/>
            <a:ext cx="152355" cy="152355"/>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D</a:t>
            </a:r>
          </a:p>
        </p:txBody>
      </p:sp>
      <p:sp>
        <p:nvSpPr>
          <p:cNvPr id="24" name="Oval 23">
            <a:extLst>
              <a:ext uri="{FF2B5EF4-FFF2-40B4-BE49-F238E27FC236}">
                <a16:creationId xmlns:a16="http://schemas.microsoft.com/office/drawing/2014/main" id="{EBB6617D-9E7F-481F-BFAB-E450DD5C955F}"/>
              </a:ext>
            </a:extLst>
          </p:cNvPr>
          <p:cNvSpPr/>
          <p:nvPr/>
        </p:nvSpPr>
        <p:spPr>
          <a:xfrm>
            <a:off x="6851980" y="3402167"/>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dirty="0">
                <a:solidFill>
                  <a:prstClr val="white"/>
                </a:solidFill>
                <a:latin typeface="Segoe UI" panose="020B0502040204020203" pitchFamily="34" charset="0"/>
                <a:cs typeface="Segoe UI" panose="020B0502040204020203" pitchFamily="34" charset="0"/>
              </a:rPr>
              <a:t>C</a:t>
            </a:r>
          </a:p>
        </p:txBody>
      </p:sp>
      <p:pic>
        <p:nvPicPr>
          <p:cNvPr id="30" name="Picture 29" descr="A screenshot of a social media post&#10;&#10;Description automatically generated">
            <a:extLst>
              <a:ext uri="{FF2B5EF4-FFF2-40B4-BE49-F238E27FC236}">
                <a16:creationId xmlns:a16="http://schemas.microsoft.com/office/drawing/2014/main" id="{40174C12-6CFD-4752-955C-20B44707BE72}"/>
              </a:ext>
            </a:extLst>
          </p:cNvPr>
          <p:cNvPicPr>
            <a:picLocks noChangeAspect="1"/>
          </p:cNvPicPr>
          <p:nvPr/>
        </p:nvPicPr>
        <p:blipFill>
          <a:blip r:embed="rId8"/>
          <a:stretch>
            <a:fillRect/>
          </a:stretch>
        </p:blipFill>
        <p:spPr>
          <a:xfrm>
            <a:off x="7085388" y="-895"/>
            <a:ext cx="3690937" cy="6858000"/>
          </a:xfrm>
          <a:prstGeom prst="rect">
            <a:avLst/>
          </a:prstGeom>
          <a:ln>
            <a:solidFill>
              <a:schemeClr val="bg1">
                <a:lumMod val="95000"/>
              </a:schemeClr>
            </a:solidFill>
          </a:ln>
        </p:spPr>
      </p:pic>
      <p:sp>
        <p:nvSpPr>
          <p:cNvPr id="23" name="Oval 22">
            <a:extLst>
              <a:ext uri="{FF2B5EF4-FFF2-40B4-BE49-F238E27FC236}">
                <a16:creationId xmlns:a16="http://schemas.microsoft.com/office/drawing/2014/main" id="{E7756641-B262-4DE8-8C1B-D9373E6E57E0}"/>
              </a:ext>
            </a:extLst>
          </p:cNvPr>
          <p:cNvSpPr/>
          <p:nvPr/>
        </p:nvSpPr>
        <p:spPr>
          <a:xfrm>
            <a:off x="7128505" y="6108201"/>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dirty="0">
                <a:solidFill>
                  <a:prstClr val="white"/>
                </a:solidFill>
                <a:latin typeface="Segoe UI" panose="020B0502040204020203" pitchFamily="34" charset="0"/>
                <a:cs typeface="Segoe UI" panose="020B0502040204020203" pitchFamily="34" charset="0"/>
              </a:rPr>
              <a:t>D</a:t>
            </a:r>
          </a:p>
        </p:txBody>
      </p:sp>
      <p:sp>
        <p:nvSpPr>
          <p:cNvPr id="21" name="Oval 20">
            <a:extLst>
              <a:ext uri="{FF2B5EF4-FFF2-40B4-BE49-F238E27FC236}">
                <a16:creationId xmlns:a16="http://schemas.microsoft.com/office/drawing/2014/main" id="{1F4A4176-D613-4634-8B90-75CBDCF0F112}"/>
              </a:ext>
            </a:extLst>
          </p:cNvPr>
          <p:cNvSpPr/>
          <p:nvPr/>
        </p:nvSpPr>
        <p:spPr>
          <a:xfrm>
            <a:off x="6872258" y="492455"/>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dirty="0">
                <a:solidFill>
                  <a:prstClr val="white"/>
                </a:solidFill>
                <a:latin typeface="Segoe UI" panose="020B0502040204020203" pitchFamily="34" charset="0"/>
                <a:cs typeface="Segoe UI" panose="020B0502040204020203" pitchFamily="34" charset="0"/>
              </a:rPr>
              <a:t>A</a:t>
            </a:r>
          </a:p>
        </p:txBody>
      </p:sp>
      <p:sp>
        <p:nvSpPr>
          <p:cNvPr id="22" name="Oval 21">
            <a:extLst>
              <a:ext uri="{FF2B5EF4-FFF2-40B4-BE49-F238E27FC236}">
                <a16:creationId xmlns:a16="http://schemas.microsoft.com/office/drawing/2014/main" id="{982E1F13-6938-49AD-9039-C1A886F035AC}"/>
              </a:ext>
            </a:extLst>
          </p:cNvPr>
          <p:cNvSpPr/>
          <p:nvPr/>
        </p:nvSpPr>
        <p:spPr>
          <a:xfrm>
            <a:off x="6804797" y="1975735"/>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dirty="0">
                <a:solidFill>
                  <a:prstClr val="white"/>
                </a:solidFill>
                <a:latin typeface="Segoe UI" panose="020B0502040204020203" pitchFamily="34" charset="0"/>
                <a:cs typeface="Segoe UI" panose="020B0502040204020203" pitchFamily="34" charset="0"/>
              </a:rPr>
              <a:t>B</a:t>
            </a:r>
          </a:p>
        </p:txBody>
      </p:sp>
    </p:spTree>
    <p:extLst>
      <p:ext uri="{BB962C8B-B14F-4D97-AF65-F5344CB8AC3E}">
        <p14:creationId xmlns:p14="http://schemas.microsoft.com/office/powerpoint/2010/main" val="1920983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D6441EFA-15C2-42B3-A238-42D3B095187C}"/>
              </a:ext>
            </a:extLst>
          </p:cNvPr>
          <p:cNvSpPr>
            <a:spLocks noGrp="1"/>
          </p:cNvSpPr>
          <p:nvPr>
            <p:ph type="title"/>
          </p:nvPr>
        </p:nvSpPr>
        <p:spPr>
          <a:xfrm>
            <a:off x="521072" y="365760"/>
            <a:ext cx="6879188" cy="1005840"/>
          </a:xfrm>
        </p:spPr>
        <p:txBody>
          <a:bodyPr/>
          <a:lstStyle/>
          <a:p>
            <a:r>
              <a:rPr lang="en-US" dirty="0">
                <a:solidFill>
                  <a:srgbClr val="0078D4"/>
                </a:solidFill>
                <a:latin typeface="Segoe UI Semibold" panose="020B0702040204020203" pitchFamily="34" charset="0"/>
                <a:cs typeface="Segoe UI Semibold" panose="020B0702040204020203" pitchFamily="34" charset="0"/>
              </a:rPr>
              <a:t>Manage the conversations</a:t>
            </a: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67" name="Text Placeholder 66">
            <a:extLst>
              <a:ext uri="{FF2B5EF4-FFF2-40B4-BE49-F238E27FC236}">
                <a16:creationId xmlns:a16="http://schemas.microsoft.com/office/drawing/2014/main" id="{51AAB4C2-646F-4870-B9ED-905568BAABF9}"/>
              </a:ext>
            </a:extLst>
          </p:cNvPr>
          <p:cNvSpPr>
            <a:spLocks noGrp="1"/>
          </p:cNvSpPr>
          <p:nvPr>
            <p:ph type="body" sz="quarter" idx="16"/>
          </p:nvPr>
        </p:nvSpPr>
        <p:spPr>
          <a:xfrm>
            <a:off x="541172" y="1310105"/>
            <a:ext cx="9858751" cy="369282"/>
          </a:xfrm>
        </p:spPr>
        <p:txBody>
          <a:bodyPr anchor="t"/>
          <a:lstStyle/>
          <a:p>
            <a:pPr marL="0" indent="0">
              <a:buNone/>
            </a:pPr>
            <a:r>
              <a:rPr lang="en-US" sz="1600" dirty="0"/>
              <a:t>Use best practices for keeping conversation on track and in the best places for continued dialog.</a:t>
            </a:r>
          </a:p>
          <a:p>
            <a:pPr marL="0" indent="0">
              <a:buNone/>
            </a:pPr>
            <a:endParaRPr lang="en-US" sz="1600" dirty="0"/>
          </a:p>
          <a:p>
            <a:pPr marL="0" indent="0">
              <a:buNone/>
            </a:pPr>
            <a:r>
              <a:rPr lang="en-US" sz="1400" dirty="0">
                <a:latin typeface="Segoe UI"/>
                <a:cs typeface="Segoe UI"/>
              </a:rPr>
              <a:t>Tag someone in a conversation if their opinion or insight would be valuable. </a:t>
            </a:r>
          </a:p>
          <a:p>
            <a:pPr marL="0" indent="0">
              <a:buNone/>
            </a:pPr>
            <a:r>
              <a:rPr lang="en-US" sz="1400" dirty="0">
                <a:latin typeface="Segoe UI"/>
                <a:cs typeface="Segoe UI"/>
              </a:rPr>
              <a:t>If something doesn’t seem quite right, reach out to the Community Manager to help address the situation.</a:t>
            </a:r>
          </a:p>
          <a:p>
            <a:pPr marL="0" indent="0">
              <a:buNone/>
            </a:pPr>
            <a:endParaRPr lang="en-US" sz="1600" dirty="0">
              <a:latin typeface="Segoe UI" panose="020B0502040204020203" pitchFamily="34" charset="0"/>
              <a:cs typeface="Segoe UI" panose="020B0502040204020203" pitchFamily="34" charset="0"/>
            </a:endParaRPr>
          </a:p>
        </p:txBody>
      </p:sp>
      <p:graphicFrame>
        <p:nvGraphicFramePr>
          <p:cNvPr id="88" name="Table 87">
            <a:extLst>
              <a:ext uri="{FF2B5EF4-FFF2-40B4-BE49-F238E27FC236}">
                <a16:creationId xmlns:a16="http://schemas.microsoft.com/office/drawing/2014/main" id="{C15D0044-4A1A-4662-BCB9-2BF4F0BBDE18}"/>
              </a:ext>
            </a:extLst>
          </p:cNvPr>
          <p:cNvGraphicFramePr>
            <a:graphicFrameLocks noGrp="1"/>
          </p:cNvGraphicFramePr>
          <p:nvPr>
            <p:extLst>
              <p:ext uri="{D42A27DB-BD31-4B8C-83A1-F6EECF244321}">
                <p14:modId xmlns:p14="http://schemas.microsoft.com/office/powerpoint/2010/main" val="1175800590"/>
              </p:ext>
            </p:extLst>
          </p:nvPr>
        </p:nvGraphicFramePr>
        <p:xfrm>
          <a:off x="541172" y="3283242"/>
          <a:ext cx="9969987" cy="1061829"/>
        </p:xfrm>
        <a:graphic>
          <a:graphicData uri="http://schemas.openxmlformats.org/drawingml/2006/table">
            <a:tbl>
              <a:tblPr firstRow="1">
                <a:tableStyleId>{5C22544A-7EE6-4342-B048-85BDC9FD1C3A}</a:tableStyleId>
              </a:tblPr>
              <a:tblGrid>
                <a:gridCol w="3323329">
                  <a:extLst>
                    <a:ext uri="{9D8B030D-6E8A-4147-A177-3AD203B41FA5}">
                      <a16:colId xmlns:a16="http://schemas.microsoft.com/office/drawing/2014/main" val="2077753127"/>
                    </a:ext>
                  </a:extLst>
                </a:gridCol>
                <a:gridCol w="3323329">
                  <a:extLst>
                    <a:ext uri="{9D8B030D-6E8A-4147-A177-3AD203B41FA5}">
                      <a16:colId xmlns:a16="http://schemas.microsoft.com/office/drawing/2014/main" val="1802102213"/>
                    </a:ext>
                  </a:extLst>
                </a:gridCol>
                <a:gridCol w="3323329">
                  <a:extLst>
                    <a:ext uri="{9D8B030D-6E8A-4147-A177-3AD203B41FA5}">
                      <a16:colId xmlns:a16="http://schemas.microsoft.com/office/drawing/2014/main" val="739701177"/>
                    </a:ext>
                  </a:extLst>
                </a:gridCol>
              </a:tblGrid>
              <a:tr h="1061829">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Do you need to move to a different community?</a:t>
                      </a:r>
                    </a:p>
                  </a:txBody>
                  <a:tcPr marL="91416" marR="91416" marT="91416"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Should you share the conversation with another community or privately? </a:t>
                      </a: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gradFill>
                            <a:gsLst>
                              <a:gs pos="38710">
                                <a:srgbClr val="000000"/>
                              </a:gs>
                              <a:gs pos="100000">
                                <a:srgbClr val="000000"/>
                              </a:gs>
                            </a:gsLst>
                            <a:lin ang="5400000" scaled="0"/>
                          </a:gradFill>
                          <a:effectLst/>
                          <a:uLnTx/>
                          <a:uFillTx/>
                          <a:latin typeface="Segoe UI" panose="020B0502040204020203" pitchFamily="34" charset="0"/>
                          <a:ea typeface="+mn-ea"/>
                          <a:cs typeface="Segoe UI" panose="020B0502040204020203" pitchFamily="34" charset="0"/>
                        </a:rPr>
                        <a:t>Do you need to close the conversation? </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3067349"/>
                  </a:ext>
                </a:extLst>
              </a:tr>
            </a:tbl>
          </a:graphicData>
        </a:graphic>
      </p:graphicFrame>
      <p:cxnSp>
        <p:nvCxnSpPr>
          <p:cNvPr id="89" name="Straight Connector 88">
            <a:extLst>
              <a:ext uri="{FF2B5EF4-FFF2-40B4-BE49-F238E27FC236}">
                <a16:creationId xmlns:a16="http://schemas.microsoft.com/office/drawing/2014/main" id="{24DE55A6-F871-4DB5-B2CC-A44E47203340}"/>
              </a:ext>
              <a:ext uri="{C183D7F6-B498-43B3-948B-1728B52AA6E4}">
                <adec:decorative xmlns:adec="http://schemas.microsoft.com/office/drawing/2017/decorative" val="1"/>
              </a:ext>
            </a:extLst>
          </p:cNvPr>
          <p:cNvCxnSpPr>
            <a:cxnSpLocks/>
          </p:cNvCxnSpPr>
          <p:nvPr/>
        </p:nvCxnSpPr>
        <p:spPr>
          <a:xfrm>
            <a:off x="632546" y="3199995"/>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F4E22B1-048B-4A78-88B8-456F6BBA283A}"/>
              </a:ext>
              <a:ext uri="{C183D7F6-B498-43B3-948B-1728B52AA6E4}">
                <adec:decorative xmlns:adec="http://schemas.microsoft.com/office/drawing/2017/decorative" val="1"/>
              </a:ext>
            </a:extLst>
          </p:cNvPr>
          <p:cNvCxnSpPr>
            <a:cxnSpLocks/>
          </p:cNvCxnSpPr>
          <p:nvPr/>
        </p:nvCxnSpPr>
        <p:spPr>
          <a:xfrm>
            <a:off x="3940066" y="3143743"/>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EE17A8F-FCB7-4A39-BC30-F4571F1EC8EA}"/>
              </a:ext>
              <a:ext uri="{C183D7F6-B498-43B3-948B-1728B52AA6E4}">
                <adec:decorative xmlns:adec="http://schemas.microsoft.com/office/drawing/2017/decorative" val="1"/>
              </a:ext>
            </a:extLst>
          </p:cNvPr>
          <p:cNvCxnSpPr>
            <a:cxnSpLocks/>
          </p:cNvCxnSpPr>
          <p:nvPr/>
        </p:nvCxnSpPr>
        <p:spPr>
          <a:xfrm>
            <a:off x="7248223" y="3118841"/>
            <a:ext cx="152037" cy="0"/>
          </a:xfrm>
          <a:prstGeom prst="line">
            <a:avLst/>
          </a:prstGeom>
          <a:ln w="28575">
            <a:solidFill>
              <a:srgbClr val="3AA7D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7D701E05-330B-4B4D-995C-261F85E2023A}"/>
              </a:ext>
            </a:extLst>
          </p:cNvPr>
          <p:cNvSpPr/>
          <p:nvPr/>
        </p:nvSpPr>
        <p:spPr>
          <a:xfrm>
            <a:off x="599176" y="2855701"/>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A</a:t>
            </a:r>
          </a:p>
        </p:txBody>
      </p:sp>
      <p:sp>
        <p:nvSpPr>
          <p:cNvPr id="107" name="Oval 106">
            <a:extLst>
              <a:ext uri="{FF2B5EF4-FFF2-40B4-BE49-F238E27FC236}">
                <a16:creationId xmlns:a16="http://schemas.microsoft.com/office/drawing/2014/main" id="{DFF82FDC-F027-4A77-BC61-AE2E63E10D75}"/>
              </a:ext>
            </a:extLst>
          </p:cNvPr>
          <p:cNvSpPr/>
          <p:nvPr/>
        </p:nvSpPr>
        <p:spPr>
          <a:xfrm>
            <a:off x="3907014" y="2779523"/>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B</a:t>
            </a:r>
          </a:p>
        </p:txBody>
      </p:sp>
      <p:sp>
        <p:nvSpPr>
          <p:cNvPr id="108" name="Oval 107">
            <a:extLst>
              <a:ext uri="{FF2B5EF4-FFF2-40B4-BE49-F238E27FC236}">
                <a16:creationId xmlns:a16="http://schemas.microsoft.com/office/drawing/2014/main" id="{F164A42E-D089-4AF4-9596-8B49E56BE456}"/>
              </a:ext>
            </a:extLst>
          </p:cNvPr>
          <p:cNvSpPr/>
          <p:nvPr/>
        </p:nvSpPr>
        <p:spPr>
          <a:xfrm>
            <a:off x="7214853" y="2767072"/>
            <a:ext cx="219456" cy="246888"/>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r>
              <a:rPr lang="en-US" sz="900" b="1" dirty="0">
                <a:solidFill>
                  <a:prstClr val="white"/>
                </a:solidFill>
                <a:latin typeface="Segoe UI" panose="020B0502040204020203" pitchFamily="34" charset="0"/>
                <a:cs typeface="Segoe UI" panose="020B0502040204020203" pitchFamily="34" charset="0"/>
              </a:rPr>
              <a:t>C</a:t>
            </a:r>
          </a:p>
        </p:txBody>
      </p:sp>
      <p:sp>
        <p:nvSpPr>
          <p:cNvPr id="45" name="Rectangle 11">
            <a:extLst>
              <a:ext uri="{FF2B5EF4-FFF2-40B4-BE49-F238E27FC236}">
                <a16:creationId xmlns:a16="http://schemas.microsoft.com/office/drawing/2014/main" id="{E807C41A-D1D0-4577-8F97-9D88DA2120A1}"/>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chemeClr val="bg1"/>
          </a:solidFill>
          <a:ln w="25400" cap="sq">
            <a:solidFill>
              <a:schemeClr val="bg1"/>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6" name="Rectangle 13">
            <a:extLst>
              <a:ext uri="{FF2B5EF4-FFF2-40B4-BE49-F238E27FC236}">
                <a16:creationId xmlns:a16="http://schemas.microsoft.com/office/drawing/2014/main" id="{83385082-F6CC-41EB-8103-5C4C995C473D}"/>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47" name="Rectangle 12">
            <a:extLst>
              <a:ext uri="{FF2B5EF4-FFF2-40B4-BE49-F238E27FC236}">
                <a16:creationId xmlns:a16="http://schemas.microsoft.com/office/drawing/2014/main" id="{74F6861C-4BEE-44F5-B3F8-C2128E690DA9}"/>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rgbClr val="0078D4"/>
          </a:solidFill>
          <a:ln>
            <a:solidFill>
              <a:schemeClr val="bg1"/>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48" name="Graphic 47" descr="Upward trend">
            <a:extLst>
              <a:ext uri="{FF2B5EF4-FFF2-40B4-BE49-F238E27FC236}">
                <a16:creationId xmlns:a16="http://schemas.microsoft.com/office/drawing/2014/main" id="{EEC82F3B-640B-45C5-B131-7DFB5CC76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0308" y="5348416"/>
            <a:ext cx="642707" cy="642707"/>
          </a:xfrm>
          <a:prstGeom prst="rect">
            <a:avLst/>
          </a:prstGeom>
        </p:spPr>
      </p:pic>
      <p:pic>
        <p:nvPicPr>
          <p:cNvPr id="49" name="Graphic 48" descr="Bullseye">
            <a:extLst>
              <a:ext uri="{FF2B5EF4-FFF2-40B4-BE49-F238E27FC236}">
                <a16:creationId xmlns:a16="http://schemas.microsoft.com/office/drawing/2014/main" id="{41DF3785-C2C9-4FD9-81CA-7BECC837FB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46118" y="3049184"/>
            <a:ext cx="642707" cy="642707"/>
          </a:xfrm>
          <a:prstGeom prst="rect">
            <a:avLst/>
          </a:prstGeom>
        </p:spPr>
      </p:pic>
      <p:pic>
        <p:nvPicPr>
          <p:cNvPr id="50" name="Graphic 49" descr="Customer review">
            <a:extLst>
              <a:ext uri="{FF2B5EF4-FFF2-40B4-BE49-F238E27FC236}">
                <a16:creationId xmlns:a16="http://schemas.microsoft.com/office/drawing/2014/main" id="{10204ACC-727A-4BA1-81B5-1114C70B3F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7685" y="663348"/>
            <a:ext cx="724351" cy="724351"/>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2E9A8112-AF23-4EDA-8EB9-199CC5D621E9}"/>
              </a:ext>
            </a:extLst>
          </p:cNvPr>
          <p:cNvPicPr>
            <a:picLocks noChangeAspect="1"/>
          </p:cNvPicPr>
          <p:nvPr/>
        </p:nvPicPr>
        <p:blipFill>
          <a:blip r:embed="rId9"/>
          <a:stretch>
            <a:fillRect/>
          </a:stretch>
        </p:blipFill>
        <p:spPr>
          <a:xfrm>
            <a:off x="4016084" y="3969813"/>
            <a:ext cx="2872959" cy="2528058"/>
          </a:xfrm>
          <a:prstGeom prst="rect">
            <a:avLst/>
          </a:prstGeom>
          <a:ln>
            <a:solidFill>
              <a:schemeClr val="bg1">
                <a:lumMod val="75000"/>
              </a:schemeClr>
            </a:solidFill>
          </a:ln>
        </p:spPr>
      </p:pic>
      <p:pic>
        <p:nvPicPr>
          <p:cNvPr id="5" name="Picture 4" descr="A screenshot of a cell phone&#10;&#10;Description automatically generated">
            <a:extLst>
              <a:ext uri="{FF2B5EF4-FFF2-40B4-BE49-F238E27FC236}">
                <a16:creationId xmlns:a16="http://schemas.microsoft.com/office/drawing/2014/main" id="{D357F6CA-11A5-46BF-937C-E15608A54391}"/>
              </a:ext>
            </a:extLst>
          </p:cNvPr>
          <p:cNvPicPr>
            <a:picLocks noChangeAspect="1"/>
          </p:cNvPicPr>
          <p:nvPr/>
        </p:nvPicPr>
        <p:blipFill>
          <a:blip r:embed="rId10"/>
          <a:stretch>
            <a:fillRect/>
          </a:stretch>
        </p:blipFill>
        <p:spPr>
          <a:xfrm>
            <a:off x="409743" y="3969813"/>
            <a:ext cx="3314878" cy="2417363"/>
          </a:xfrm>
          <a:prstGeom prst="rect">
            <a:avLst/>
          </a:prstGeom>
          <a:ln>
            <a:solidFill>
              <a:schemeClr val="bg1">
                <a:lumMod val="75000"/>
              </a:schemeClr>
            </a:solidFill>
          </a:ln>
        </p:spPr>
      </p:pic>
      <p:pic>
        <p:nvPicPr>
          <p:cNvPr id="7" name="Picture 6" descr="A screenshot of a cell phone&#10;&#10;Description automatically generated">
            <a:extLst>
              <a:ext uri="{FF2B5EF4-FFF2-40B4-BE49-F238E27FC236}">
                <a16:creationId xmlns:a16="http://schemas.microsoft.com/office/drawing/2014/main" id="{0B689230-C009-45CC-846A-D9D05F0559E9}"/>
              </a:ext>
            </a:extLst>
          </p:cNvPr>
          <p:cNvPicPr>
            <a:picLocks noChangeAspect="1"/>
          </p:cNvPicPr>
          <p:nvPr/>
        </p:nvPicPr>
        <p:blipFill>
          <a:blip r:embed="rId11"/>
          <a:stretch>
            <a:fillRect/>
          </a:stretch>
        </p:blipFill>
        <p:spPr>
          <a:xfrm>
            <a:off x="7247905" y="3969813"/>
            <a:ext cx="3327512" cy="2440905"/>
          </a:xfrm>
          <a:prstGeom prst="rect">
            <a:avLst/>
          </a:prstGeom>
          <a:ln>
            <a:solidFill>
              <a:schemeClr val="bg1">
                <a:lumMod val="75000"/>
              </a:schemeClr>
            </a:solidFill>
          </a:ln>
        </p:spPr>
      </p:pic>
    </p:spTree>
    <p:extLst>
      <p:ext uri="{BB962C8B-B14F-4D97-AF65-F5344CB8AC3E}">
        <p14:creationId xmlns:p14="http://schemas.microsoft.com/office/powerpoint/2010/main" val="1745342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41559" y="981477"/>
            <a:ext cx="9967715" cy="610167"/>
          </a:xfrm>
          <a:prstGeom prst="rect">
            <a:avLst/>
          </a:prstGeom>
        </p:spPr>
        <p:txBody>
          <a:bodyPr wrap="square">
            <a:spAutoFit/>
          </a:bodyPr>
          <a:lstStyle/>
          <a:p>
            <a:pPr defTabSz="913916" fontAlgn="base">
              <a:lnSpc>
                <a:spcPct val="120000"/>
              </a:lnSpc>
              <a:spcBef>
                <a:spcPct val="0"/>
              </a:spcBef>
              <a:spcAft>
                <a:spcPct val="0"/>
              </a:spcAft>
              <a:defRPr/>
            </a:pPr>
            <a:r>
              <a:rPr lang="en-US" sz="1470" dirty="0">
                <a:gradFill>
                  <a:gsLst>
                    <a:gs pos="13889">
                      <a:srgbClr val="505050"/>
                    </a:gs>
                    <a:gs pos="28704">
                      <a:srgbClr val="505050"/>
                    </a:gs>
                  </a:gsLst>
                  <a:lin ang="5400000" scaled="0"/>
                </a:gradFill>
                <a:latin typeface="Segoe UI Semibold" panose="020B0702040204020203" pitchFamily="34" charset="0"/>
                <a:ea typeface="Segoe UI" pitchFamily="34" charset="0"/>
                <a:cs typeface="Segoe UI Semibold" panose="020B0702040204020203" pitchFamily="34" charset="0"/>
              </a:rPr>
              <a:t>There are reports available within the Microsoft 365 Admin Portal that can tie to the metrics needed to represent consumption or adoption improvements. </a:t>
            </a:r>
          </a:p>
        </p:txBody>
      </p:sp>
      <p:sp>
        <p:nvSpPr>
          <p:cNvPr id="13" name="Title 1"/>
          <p:cNvSpPr>
            <a:spLocks noGrp="1"/>
          </p:cNvSpPr>
          <p:nvPr>
            <p:ph type="title"/>
          </p:nvPr>
        </p:nvSpPr>
        <p:spPr/>
        <p:txBody>
          <a:bodyPr/>
          <a:lstStyle/>
          <a:p>
            <a:r>
              <a:rPr lang="en-US" sz="4000" dirty="0">
                <a:solidFill>
                  <a:srgbClr val="0078D4"/>
                </a:solidFill>
              </a:rPr>
              <a:t>Dashboards to support launch</a:t>
            </a:r>
          </a:p>
        </p:txBody>
      </p:sp>
      <p:sp>
        <p:nvSpPr>
          <p:cNvPr id="9" name="TextBox 8"/>
          <p:cNvSpPr txBox="1"/>
          <p:nvPr/>
        </p:nvSpPr>
        <p:spPr>
          <a:xfrm>
            <a:off x="487224" y="1691559"/>
            <a:ext cx="3440690" cy="570539"/>
          </a:xfrm>
          <a:prstGeom prst="rect">
            <a:avLst/>
          </a:prstGeom>
          <a:noFill/>
        </p:spPr>
        <p:txBody>
          <a:bodyPr wrap="square" lIns="182807" tIns="146246" rIns="182807" bIns="146246" rtlCol="0">
            <a:spAutoFit/>
          </a:bodyPr>
          <a:lstStyle/>
          <a:p>
            <a:pPr marL="0" lvl="1" defTabSz="913639" fontAlgn="base">
              <a:lnSpc>
                <a:spcPct val="110000"/>
              </a:lnSpc>
              <a:spcAft>
                <a:spcPts val="588"/>
              </a:spcAft>
              <a:buClr>
                <a:srgbClr val="DC3C00"/>
              </a:buClr>
            </a:pPr>
            <a:r>
              <a:rPr lang="en-US" sz="1764" dirty="0">
                <a:ln w="3175">
                  <a:noFill/>
                </a:ln>
                <a:solidFill>
                  <a:srgbClr val="0078D4"/>
                </a:solidFill>
                <a:latin typeface="Segoe UI"/>
                <a:cs typeface="Segoe UI Semilight" panose="020B0402040204020203" pitchFamily="34" charset="0"/>
              </a:rPr>
              <a:t>Activity Dashboard</a:t>
            </a:r>
          </a:p>
        </p:txBody>
      </p:sp>
      <p:sp>
        <p:nvSpPr>
          <p:cNvPr id="15" name="TextBox 14"/>
          <p:cNvSpPr txBox="1"/>
          <p:nvPr/>
        </p:nvSpPr>
        <p:spPr>
          <a:xfrm>
            <a:off x="7482823" y="1696439"/>
            <a:ext cx="3488367" cy="570539"/>
          </a:xfrm>
          <a:prstGeom prst="rect">
            <a:avLst/>
          </a:prstGeom>
          <a:noFill/>
        </p:spPr>
        <p:txBody>
          <a:bodyPr wrap="square" lIns="182807" tIns="146246" rIns="182807" bIns="146246" rtlCol="0">
            <a:spAutoFit/>
          </a:bodyPr>
          <a:lstStyle/>
          <a:p>
            <a:pPr marL="0" lvl="1" defTabSz="913639" fontAlgn="base">
              <a:lnSpc>
                <a:spcPct val="110000"/>
              </a:lnSpc>
              <a:spcAft>
                <a:spcPts val="588"/>
              </a:spcAft>
              <a:buClr>
                <a:srgbClr val="DC3C00"/>
              </a:buClr>
            </a:pPr>
            <a:r>
              <a:rPr lang="en-US" sz="1764" dirty="0">
                <a:ln w="3175">
                  <a:noFill/>
                </a:ln>
                <a:solidFill>
                  <a:srgbClr val="0078D4"/>
                </a:solidFill>
                <a:latin typeface="Segoe UI"/>
                <a:cs typeface="Segoe UI Semilight" panose="020B0402040204020203" pitchFamily="34" charset="0"/>
              </a:rPr>
              <a:t>Community Insights in Yammer </a:t>
            </a:r>
          </a:p>
        </p:txBody>
      </p:sp>
      <p:pic>
        <p:nvPicPr>
          <p:cNvPr id="3" name="Picture 2" descr="Graphical user interface, application&#10;&#10;Description automatically generated"/>
          <p:cNvPicPr>
            <a:picLocks noChangeAspect="1"/>
          </p:cNvPicPr>
          <p:nvPr/>
        </p:nvPicPr>
        <p:blipFill rotWithShape="1">
          <a:blip r:embed="rId3"/>
          <a:srcRect l="21777" t="5665" r="22940"/>
          <a:stretch/>
        </p:blipFill>
        <p:spPr>
          <a:xfrm>
            <a:off x="441560" y="2289527"/>
            <a:ext cx="2461128" cy="2099852"/>
          </a:xfrm>
          <a:prstGeom prst="rect">
            <a:avLst/>
          </a:prstGeom>
        </p:spPr>
      </p:pic>
      <p:pic>
        <p:nvPicPr>
          <p:cNvPr id="14" name="Picture 13" descr="Chart, histogram&#10;&#10;Description automatically generated"/>
          <p:cNvPicPr>
            <a:picLocks noChangeAspect="1"/>
          </p:cNvPicPr>
          <p:nvPr/>
        </p:nvPicPr>
        <p:blipFill>
          <a:blip r:embed="rId4"/>
          <a:stretch>
            <a:fillRect/>
          </a:stretch>
        </p:blipFill>
        <p:spPr>
          <a:xfrm>
            <a:off x="3861506" y="2388556"/>
            <a:ext cx="3000628" cy="1828230"/>
          </a:xfrm>
          <a:prstGeom prst="rect">
            <a:avLst/>
          </a:prstGeom>
          <a:ln w="3175" cap="sq">
            <a:solidFill>
              <a:schemeClr val="bg1">
                <a:lumMod val="95000"/>
              </a:schemeClr>
            </a:solidFill>
            <a:miter lim="800000"/>
          </a:ln>
        </p:spPr>
      </p:pic>
      <p:sp>
        <p:nvSpPr>
          <p:cNvPr id="22" name="TextBox 21"/>
          <p:cNvSpPr txBox="1"/>
          <p:nvPr/>
        </p:nvSpPr>
        <p:spPr>
          <a:xfrm>
            <a:off x="3768274" y="1718102"/>
            <a:ext cx="3440690" cy="570539"/>
          </a:xfrm>
          <a:prstGeom prst="rect">
            <a:avLst/>
          </a:prstGeom>
          <a:noFill/>
        </p:spPr>
        <p:txBody>
          <a:bodyPr wrap="square" lIns="182807" tIns="146246" rIns="182807" bIns="146246" rtlCol="0">
            <a:spAutoFit/>
          </a:bodyPr>
          <a:lstStyle/>
          <a:p>
            <a:pPr marL="0" lvl="1" defTabSz="913639" fontAlgn="base">
              <a:lnSpc>
                <a:spcPct val="110000"/>
              </a:lnSpc>
              <a:spcAft>
                <a:spcPts val="588"/>
              </a:spcAft>
              <a:buClr>
                <a:srgbClr val="DC3C00"/>
              </a:buClr>
            </a:pPr>
            <a:r>
              <a:rPr lang="en-US" sz="1764" dirty="0">
                <a:ln w="3175">
                  <a:noFill/>
                </a:ln>
                <a:solidFill>
                  <a:srgbClr val="0078D4"/>
                </a:solidFill>
                <a:latin typeface="Segoe UI"/>
                <a:cs typeface="Segoe UI Semilight" panose="020B0402040204020203" pitchFamily="34" charset="0"/>
              </a:rPr>
              <a:t>Yammer Dashboard</a:t>
            </a:r>
          </a:p>
        </p:txBody>
      </p:sp>
      <p:sp>
        <p:nvSpPr>
          <p:cNvPr id="24" name="Rectangle 11">
            <a:extLst>
              <a:ext uri="{FF2B5EF4-FFF2-40B4-BE49-F238E27FC236}">
                <a16:creationId xmlns:a16="http://schemas.microsoft.com/office/drawing/2014/main" id="{ED17BC87-BA6E-458C-BC99-468869EB5376}"/>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26" name="Rectangle 13">
            <a:extLst>
              <a:ext uri="{FF2B5EF4-FFF2-40B4-BE49-F238E27FC236}">
                <a16:creationId xmlns:a16="http://schemas.microsoft.com/office/drawing/2014/main" id="{5A72A337-8DC1-4918-BE4B-26271E090AF5}"/>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27" name="Rectangle 12">
            <a:extLst>
              <a:ext uri="{FF2B5EF4-FFF2-40B4-BE49-F238E27FC236}">
                <a16:creationId xmlns:a16="http://schemas.microsoft.com/office/drawing/2014/main" id="{A0565A8A-BCAD-4118-BEDC-59ABC057B7D2}"/>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28" name="Graphic 27" descr="Upward trend">
            <a:extLst>
              <a:ext uri="{FF2B5EF4-FFF2-40B4-BE49-F238E27FC236}">
                <a16:creationId xmlns:a16="http://schemas.microsoft.com/office/drawing/2014/main" id="{D359D2D4-2A79-4261-A54E-918C7FD51C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0308" y="5348416"/>
            <a:ext cx="642707" cy="642707"/>
          </a:xfrm>
          <a:prstGeom prst="rect">
            <a:avLst/>
          </a:prstGeom>
        </p:spPr>
      </p:pic>
      <p:pic>
        <p:nvPicPr>
          <p:cNvPr id="29" name="Graphic 28" descr="Bullseye">
            <a:extLst>
              <a:ext uri="{FF2B5EF4-FFF2-40B4-BE49-F238E27FC236}">
                <a16:creationId xmlns:a16="http://schemas.microsoft.com/office/drawing/2014/main" id="{488F41BC-AF60-4E20-A24F-E41941B3E5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6118" y="3049184"/>
            <a:ext cx="642707" cy="642707"/>
          </a:xfrm>
          <a:prstGeom prst="rect">
            <a:avLst/>
          </a:prstGeom>
        </p:spPr>
      </p:pic>
      <p:pic>
        <p:nvPicPr>
          <p:cNvPr id="30" name="Graphic 29" descr="Customer review">
            <a:extLst>
              <a:ext uri="{FF2B5EF4-FFF2-40B4-BE49-F238E27FC236}">
                <a16:creationId xmlns:a16="http://schemas.microsoft.com/office/drawing/2014/main" id="{CE502774-4990-4FE6-B6D0-B8440EE3D2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37685" y="663348"/>
            <a:ext cx="724351" cy="724351"/>
          </a:xfrm>
          <a:prstGeom prst="rect">
            <a:avLst/>
          </a:prstGeom>
        </p:spPr>
      </p:pic>
      <p:sp>
        <p:nvSpPr>
          <p:cNvPr id="33" name="TextBox 32">
            <a:extLst>
              <a:ext uri="{FF2B5EF4-FFF2-40B4-BE49-F238E27FC236}">
                <a16:creationId xmlns:a16="http://schemas.microsoft.com/office/drawing/2014/main" id="{22F0632E-087A-4A37-8068-82D533E25C0F}"/>
              </a:ext>
            </a:extLst>
          </p:cNvPr>
          <p:cNvSpPr txBox="1"/>
          <p:nvPr/>
        </p:nvSpPr>
        <p:spPr>
          <a:xfrm>
            <a:off x="7464529" y="4480162"/>
            <a:ext cx="3408057" cy="1721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79238" tIns="143391" rIns="179238" bIns="143391" rtlCol="0" anchor="t"/>
          <a:lstStyle>
            <a:defPPr>
              <a:defRPr lang="en-US"/>
            </a:defPPr>
            <a:lvl1pPr marR="0" indent="0" defTabSz="914400" fontAlgn="base">
              <a:lnSpc>
                <a:spcPct val="90000"/>
              </a:lnSpc>
              <a:spcBef>
                <a:spcPts val="1800"/>
              </a:spcBef>
              <a:spcAft>
                <a:spcPct val="0"/>
              </a:spcAft>
              <a:buClrTx/>
              <a:buSzTx/>
              <a:buFontTx/>
              <a:buNone/>
              <a:tabLst/>
              <a:defRPr sz="2000">
                <a:gradFill>
                  <a:gsLst>
                    <a:gs pos="14159">
                      <a:srgbClr val="505050"/>
                    </a:gs>
                    <a:gs pos="38000">
                      <a:srgbClr val="505050"/>
                    </a:gs>
                  </a:gsLst>
                  <a:lin ang="5400000" scaled="0"/>
                </a:gradFill>
                <a:latin typeface="Segoe UI" panose="020B0502040204020203" pitchFamily="34" charset="0"/>
                <a:ea typeface="Segoe UI" pitchFamily="34" charset="0"/>
                <a:cs typeface="Segoe UI" pitchFamily="34" charset="0"/>
              </a:defRPr>
            </a:lvl1pPr>
          </a:lstStyle>
          <a:p>
            <a:pPr marL="171450" indent="-171450">
              <a:lnSpc>
                <a:spcPct val="100000"/>
              </a:lnSpc>
              <a:spcBef>
                <a:spcPts val="0"/>
              </a:spcBef>
              <a:buFont typeface="Wingdings" panose="05000000000000000000" pitchFamily="2" charset="2"/>
              <a:buChar char="q"/>
            </a:pPr>
            <a:r>
              <a:rPr lang="en-US" sz="1200" dirty="0">
                <a:solidFill>
                  <a:schemeClr val="tx1"/>
                </a:solidFill>
              </a:rPr>
              <a:t>People and content activities</a:t>
            </a:r>
          </a:p>
          <a:p>
            <a:pPr marL="171450" indent="-171450">
              <a:lnSpc>
                <a:spcPct val="100000"/>
              </a:lnSpc>
              <a:spcBef>
                <a:spcPts val="0"/>
              </a:spcBef>
              <a:buFont typeface="Wingdings" panose="05000000000000000000" pitchFamily="2" charset="2"/>
              <a:buChar char="q"/>
            </a:pPr>
            <a:r>
              <a:rPr lang="en-US" sz="1200" dirty="0">
                <a:solidFill>
                  <a:schemeClr val="tx1"/>
                </a:solidFill>
              </a:rPr>
              <a:t>Live Event </a:t>
            </a:r>
            <a:r>
              <a:rPr lang="en-US" sz="1200" dirty="0" err="1">
                <a:solidFill>
                  <a:schemeClr val="tx1"/>
                </a:solidFill>
              </a:rPr>
              <a:t>inights</a:t>
            </a:r>
            <a:endParaRPr lang="en-US" sz="1200" dirty="0">
              <a:solidFill>
                <a:schemeClr val="tx1"/>
              </a:solidFill>
            </a:endParaRPr>
          </a:p>
          <a:p>
            <a:pPr marL="171450" indent="-171450">
              <a:lnSpc>
                <a:spcPct val="100000"/>
              </a:lnSpc>
              <a:spcBef>
                <a:spcPts val="0"/>
              </a:spcBef>
              <a:buFont typeface="Wingdings" panose="05000000000000000000" pitchFamily="2" charset="2"/>
              <a:buChar char="q"/>
            </a:pPr>
            <a:r>
              <a:rPr lang="en-US" sz="1200" dirty="0">
                <a:solidFill>
                  <a:schemeClr val="tx1"/>
                </a:solidFill>
              </a:rPr>
              <a:t>Member and non-member activity</a:t>
            </a:r>
          </a:p>
          <a:p>
            <a:pPr marL="171450" indent="-171450">
              <a:lnSpc>
                <a:spcPct val="100000"/>
              </a:lnSpc>
              <a:spcBef>
                <a:spcPts val="0"/>
              </a:spcBef>
              <a:buFont typeface="Wingdings" panose="05000000000000000000" pitchFamily="2" charset="2"/>
              <a:buChar char="q"/>
            </a:pPr>
            <a:r>
              <a:rPr lang="en-US" sz="1200" dirty="0">
                <a:solidFill>
                  <a:schemeClr val="tx1"/>
                </a:solidFill>
              </a:rPr>
              <a:t>7 day, 28 day, 12 month periods</a:t>
            </a:r>
          </a:p>
          <a:p>
            <a:pPr marL="171450" indent="-171450">
              <a:lnSpc>
                <a:spcPct val="100000"/>
              </a:lnSpc>
              <a:spcBef>
                <a:spcPts val="0"/>
              </a:spcBef>
              <a:buFont typeface="Wingdings" panose="05000000000000000000" pitchFamily="2" charset="2"/>
              <a:buChar char="q"/>
            </a:pPr>
            <a:r>
              <a:rPr lang="en-US" sz="1200" dirty="0">
                <a:solidFill>
                  <a:schemeClr val="tx1"/>
                </a:solidFill>
              </a:rPr>
              <a:t>CVS data exports</a:t>
            </a:r>
          </a:p>
          <a:p>
            <a:pPr marL="171450" indent="-171450">
              <a:lnSpc>
                <a:spcPct val="100000"/>
              </a:lnSpc>
              <a:spcBef>
                <a:spcPts val="0"/>
              </a:spcBef>
              <a:buFont typeface="Wingdings" panose="05000000000000000000" pitchFamily="2" charset="2"/>
              <a:buChar char="q"/>
            </a:pPr>
            <a:r>
              <a:rPr lang="en-US" sz="1200" dirty="0">
                <a:solidFill>
                  <a:schemeClr val="tx1"/>
                </a:solidFill>
              </a:rPr>
              <a:t>Available to community members in Yammer</a:t>
            </a:r>
          </a:p>
        </p:txBody>
      </p:sp>
      <p:sp>
        <p:nvSpPr>
          <p:cNvPr id="35" name="TextBox 34">
            <a:extLst>
              <a:ext uri="{FF2B5EF4-FFF2-40B4-BE49-F238E27FC236}">
                <a16:creationId xmlns:a16="http://schemas.microsoft.com/office/drawing/2014/main" id="{973E5DB0-C179-4677-9230-3C2027C77CD1}"/>
              </a:ext>
            </a:extLst>
          </p:cNvPr>
          <p:cNvSpPr txBox="1"/>
          <p:nvPr/>
        </p:nvSpPr>
        <p:spPr>
          <a:xfrm>
            <a:off x="3917854" y="4457029"/>
            <a:ext cx="2867812" cy="1828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38" tIns="143391" rIns="179238" bIns="143391" rtlCol="0" anchor="t"/>
          <a:lstStyle>
            <a:defPPr>
              <a:defRPr lang="en-US"/>
            </a:defPPr>
            <a:lvl1pPr marR="0" indent="0" defTabSz="914400" fontAlgn="base">
              <a:lnSpc>
                <a:spcPct val="100000"/>
              </a:lnSpc>
              <a:spcBef>
                <a:spcPts val="0"/>
              </a:spcBef>
              <a:spcAft>
                <a:spcPct val="0"/>
              </a:spcAft>
              <a:buClrTx/>
              <a:buSzTx/>
              <a:buFontTx/>
              <a:buNone/>
              <a:tabLst/>
              <a:defRPr sz="1400">
                <a:solidFill>
                  <a:schemeClr val="tx1"/>
                </a:solidFill>
                <a:latin typeface="Segoe UI" panose="020B0502040204020203" pitchFamily="34" charset="0"/>
                <a:ea typeface="Segoe UI" pitchFamily="34" charset="0"/>
                <a:cs typeface="Segoe UI" pitchFamily="34" charset="0"/>
              </a:defRPr>
            </a:lvl1pPr>
          </a:lstStyle>
          <a:p>
            <a:pPr marL="171450" indent="-171450">
              <a:buFont typeface="Wingdings" panose="05000000000000000000" pitchFamily="2" charset="2"/>
              <a:buChar char="q"/>
            </a:pPr>
            <a:r>
              <a:rPr lang="en-US" sz="1200" dirty="0"/>
              <a:t>Proportion of Yammer communities that are active</a:t>
            </a:r>
          </a:p>
          <a:p>
            <a:pPr marL="171450" indent="-171450">
              <a:buFont typeface="Wingdings" panose="05000000000000000000" pitchFamily="2" charset="2"/>
              <a:buChar char="q"/>
            </a:pPr>
            <a:r>
              <a:rPr lang="en-US" sz="1200" dirty="0"/>
              <a:t>Number of messages posted, read, and liked in Yammer communities</a:t>
            </a:r>
          </a:p>
          <a:p>
            <a:pPr marL="171450" indent="-171450">
              <a:buFont typeface="Wingdings" panose="05000000000000000000" pitchFamily="2" charset="2"/>
              <a:buChar char="q"/>
            </a:pPr>
            <a:r>
              <a:rPr lang="en-US" sz="1200" dirty="0"/>
              <a:t>Number of members,  posts, reads, and likes per Yammer communities</a:t>
            </a:r>
          </a:p>
        </p:txBody>
      </p:sp>
      <p:sp>
        <p:nvSpPr>
          <p:cNvPr id="36" name="TextBox 35">
            <a:extLst>
              <a:ext uri="{FF2B5EF4-FFF2-40B4-BE49-F238E27FC236}">
                <a16:creationId xmlns:a16="http://schemas.microsoft.com/office/drawing/2014/main" id="{63D60C0C-73EA-4260-BD3B-28A731612F7E}"/>
              </a:ext>
            </a:extLst>
          </p:cNvPr>
          <p:cNvSpPr txBox="1"/>
          <p:nvPr/>
        </p:nvSpPr>
        <p:spPr>
          <a:xfrm>
            <a:off x="318958" y="4447793"/>
            <a:ext cx="2967364" cy="2099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38" tIns="143391" rIns="179238" bIns="143391" rtlCol="0" anchor="t"/>
          <a:lstStyle>
            <a:defPPr>
              <a:defRPr lang="en-US"/>
            </a:defPPr>
            <a:lvl1pPr marR="0" indent="0" defTabSz="914400" fontAlgn="base">
              <a:lnSpc>
                <a:spcPct val="90000"/>
              </a:lnSpc>
              <a:spcBef>
                <a:spcPts val="1800"/>
              </a:spcBef>
              <a:spcAft>
                <a:spcPct val="0"/>
              </a:spcAft>
              <a:buClrTx/>
              <a:buSzTx/>
              <a:buFontTx/>
              <a:buNone/>
              <a:tabLst/>
              <a:defRPr sz="2000">
                <a:gradFill>
                  <a:gsLst>
                    <a:gs pos="14159">
                      <a:srgbClr val="505050"/>
                    </a:gs>
                    <a:gs pos="38000">
                      <a:srgbClr val="505050"/>
                    </a:gs>
                  </a:gsLst>
                  <a:lin ang="5400000" scaled="0"/>
                </a:gradFill>
                <a:latin typeface="Segoe UI" panose="020B0502040204020203" pitchFamily="34" charset="0"/>
                <a:ea typeface="Segoe UI" pitchFamily="34" charset="0"/>
                <a:cs typeface="Segoe UI" pitchFamily="34" charset="0"/>
              </a:defRPr>
            </a:lvl1pPr>
          </a:lstStyle>
          <a:p>
            <a:pPr marL="171450" indent="-171450">
              <a:lnSpc>
                <a:spcPct val="100000"/>
              </a:lnSpc>
              <a:spcBef>
                <a:spcPts val="0"/>
              </a:spcBef>
              <a:buFont typeface="Wingdings" panose="05000000000000000000" pitchFamily="2" charset="2"/>
              <a:buChar char="q"/>
            </a:pPr>
            <a:r>
              <a:rPr lang="en-US" sz="1200" dirty="0">
                <a:solidFill>
                  <a:schemeClr val="tx1"/>
                </a:solidFill>
              </a:rPr>
              <a:t>Proportion of users that are active</a:t>
            </a:r>
          </a:p>
          <a:p>
            <a:pPr marL="171450" indent="-171450">
              <a:lnSpc>
                <a:spcPct val="100000"/>
              </a:lnSpc>
              <a:spcBef>
                <a:spcPts val="0"/>
              </a:spcBef>
              <a:buFont typeface="Wingdings" panose="05000000000000000000" pitchFamily="2" charset="2"/>
              <a:buChar char="q"/>
            </a:pPr>
            <a:r>
              <a:rPr lang="en-US" sz="1200" dirty="0">
                <a:solidFill>
                  <a:schemeClr val="tx1"/>
                </a:solidFill>
              </a:rPr>
              <a:t>Number of users posting, reading, and liking messages</a:t>
            </a:r>
          </a:p>
          <a:p>
            <a:pPr marL="171450" indent="-171450">
              <a:lnSpc>
                <a:spcPct val="100000"/>
              </a:lnSpc>
              <a:spcBef>
                <a:spcPts val="0"/>
              </a:spcBef>
              <a:buFont typeface="Wingdings" panose="05000000000000000000" pitchFamily="2" charset="2"/>
              <a:buChar char="q"/>
            </a:pPr>
            <a:r>
              <a:rPr lang="en-US" sz="1200" dirty="0">
                <a:solidFill>
                  <a:schemeClr val="tx1"/>
                </a:solidFill>
              </a:rPr>
              <a:t>Number of messages posted, read, and liked in company</a:t>
            </a:r>
          </a:p>
          <a:p>
            <a:pPr marL="171450" indent="-171450">
              <a:lnSpc>
                <a:spcPct val="100000"/>
              </a:lnSpc>
              <a:spcBef>
                <a:spcPts val="0"/>
              </a:spcBef>
              <a:buFont typeface="Wingdings" panose="05000000000000000000" pitchFamily="2" charset="2"/>
              <a:buChar char="q"/>
            </a:pPr>
            <a:r>
              <a:rPr lang="en-US" sz="1200" dirty="0">
                <a:solidFill>
                  <a:schemeClr val="tx1"/>
                </a:solidFill>
              </a:rPr>
              <a:t>Number of messages posted, read, and liked per user</a:t>
            </a:r>
          </a:p>
          <a:p>
            <a:pPr marL="171450" indent="-171450">
              <a:lnSpc>
                <a:spcPct val="100000"/>
              </a:lnSpc>
              <a:spcBef>
                <a:spcPts val="0"/>
              </a:spcBef>
              <a:buFont typeface="Wingdings" panose="05000000000000000000" pitchFamily="2" charset="2"/>
              <a:buChar char="q"/>
            </a:pPr>
            <a:r>
              <a:rPr lang="en-US" sz="1200" dirty="0"/>
              <a:t>Number of users per device type</a:t>
            </a:r>
          </a:p>
          <a:p>
            <a:pPr marL="171450" indent="-171450">
              <a:lnSpc>
                <a:spcPct val="100000"/>
              </a:lnSpc>
              <a:spcBef>
                <a:spcPts val="0"/>
              </a:spcBef>
              <a:buFont typeface="Wingdings" panose="05000000000000000000" pitchFamily="2" charset="2"/>
              <a:buChar char="q"/>
            </a:pPr>
            <a:r>
              <a:rPr lang="en-US" sz="1200" dirty="0"/>
              <a:t>Devices used by each user</a:t>
            </a:r>
          </a:p>
        </p:txBody>
      </p:sp>
      <p:pic>
        <p:nvPicPr>
          <p:cNvPr id="4" name="Picture 3" descr="Picture of chart, diagram">
            <a:extLst>
              <a:ext uri="{FF2B5EF4-FFF2-40B4-BE49-F238E27FC236}">
                <a16:creationId xmlns:a16="http://schemas.microsoft.com/office/drawing/2014/main" id="{85CBD485-A039-4E6B-BDFC-8986B3591E77}"/>
              </a:ext>
            </a:extLst>
          </p:cNvPr>
          <p:cNvPicPr>
            <a:picLocks noChangeAspect="1"/>
          </p:cNvPicPr>
          <p:nvPr/>
        </p:nvPicPr>
        <p:blipFill>
          <a:blip r:embed="rId11"/>
          <a:srcRect t="4753" b="4753"/>
          <a:stretch/>
        </p:blipFill>
        <p:spPr>
          <a:xfrm>
            <a:off x="7887361" y="2272084"/>
            <a:ext cx="2678999" cy="2271193"/>
          </a:xfrm>
          <a:prstGeom prst="rect">
            <a:avLst/>
          </a:prstGeom>
          <a:ln>
            <a:solidFill>
              <a:schemeClr val="bg1">
                <a:lumMod val="85000"/>
              </a:schemeClr>
            </a:solidFill>
          </a:ln>
        </p:spPr>
      </p:pic>
    </p:spTree>
    <p:extLst>
      <p:ext uri="{BB962C8B-B14F-4D97-AF65-F5344CB8AC3E}">
        <p14:creationId xmlns:p14="http://schemas.microsoft.com/office/powerpoint/2010/main" val="175319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C183D7F6-B498-43B3-948B-1728B52AA6E4}">
                <adec:decorative xmlns:adec="http://schemas.microsoft.com/office/drawing/2017/decorative" val="1"/>
              </a:ext>
            </a:extLst>
          </p:cNvPr>
          <p:cNvSpPr/>
          <p:nvPr/>
        </p:nvSpPr>
        <p:spPr bwMode="auto">
          <a:xfrm>
            <a:off x="1" y="1380"/>
            <a:ext cx="4656994" cy="6855242"/>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10" tIns="44810" rIns="44810" bIns="44810" numCol="1" spcCol="0" rtlCol="0" fromWordArt="0" anchor="ctr" anchorCtr="0" forceAA="0" compatLnSpc="1">
            <a:prstTxWarp prst="textNoShape">
              <a:avLst/>
            </a:prstTxWarp>
            <a:noAutofit/>
          </a:bodyPr>
          <a:lstStyle/>
          <a:p>
            <a:pPr algn="ctr" defTabSz="895908" fontAlgn="base">
              <a:spcBef>
                <a:spcPct val="0"/>
              </a:spcBef>
              <a:spcAft>
                <a:spcPct val="0"/>
              </a:spcAft>
            </a:pPr>
            <a:endParaRPr lang="en-US" sz="2156"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Title 1"/>
          <p:cNvSpPr txBox="1">
            <a:spLocks noGrp="1"/>
          </p:cNvSpPr>
          <p:nvPr>
            <p:ph type="title" idx="4294967295"/>
          </p:nvPr>
        </p:nvSpPr>
        <p:spPr>
          <a:xfrm>
            <a:off x="269231" y="292365"/>
            <a:ext cx="4122480" cy="1972777"/>
          </a:xfrm>
          <a:prstGeom prst="rect">
            <a:avLst/>
          </a:prstGeom>
          <a:noFill/>
          <a:ln>
            <a:noFill/>
            <a:prstDash/>
          </a:ln>
          <a:effectLst/>
        </p:spPr>
        <p:txBody>
          <a:bodyPr rot="0" spcFirstLastPara="0" vertOverflow="overflow" horzOverflow="overflow" vert="horz" wrap="square" lIns="143391" tIns="89619" rIns="143391" bIns="89619" numCol="1" spcCol="0" rtlCol="0" fromWordArt="0" anchor="t" anchorCtr="0" forceAA="0" compatLnSpc="1">
            <a:prstTxWarp prst="textNoShape">
              <a:avLst/>
            </a:prstTxWarp>
            <a:spAutoFit/>
          </a:bodyPr>
          <a:lstStyle>
            <a:lvl1pPr defTabSz="932559">
              <a:lnSpc>
                <a:spcPct val="90000"/>
              </a:lnSpc>
              <a:spcBef>
                <a:spcPct val="0"/>
              </a:spcBef>
              <a:buNone/>
              <a:defRPr lang="en-US" sz="3600" b="0" cap="none" spc="-102" baseline="0" dirty="0" smtClean="0">
                <a:ln w="3175">
                  <a:noFill/>
                </a:ln>
                <a:gradFill>
                  <a:gsLst>
                    <a:gs pos="0">
                      <a:schemeClr val="bg1"/>
                    </a:gs>
                    <a:gs pos="43000">
                      <a:schemeClr val="bg1"/>
                    </a:gs>
                  </a:gsLst>
                  <a:lin ang="5400000" scaled="0"/>
                </a:gradFill>
                <a:effectLst/>
                <a:latin typeface="+mj-lt"/>
                <a:cs typeface="Arial" charset="0"/>
              </a:defRPr>
            </a:lvl1pPr>
          </a:lstStyle>
          <a:p>
            <a:pPr marL="0" marR="0" lvl="0" indent="0" algn="l" defTabSz="914001" rtl="0" eaLnBrk="1" fontAlgn="auto" latinLnBrk="0" hangingPunct="1">
              <a:lnSpc>
                <a:spcPct val="90000"/>
              </a:lnSpc>
              <a:spcBef>
                <a:spcPct val="0"/>
              </a:spcBef>
              <a:spcAft>
                <a:spcPts val="0"/>
              </a:spcAft>
              <a:buClrTx/>
              <a:buSzTx/>
              <a:buFontTx/>
              <a:buNone/>
              <a:tabLst/>
              <a:defRPr/>
            </a:pPr>
            <a:r>
              <a:rPr kumimoji="0" lang="en-US" sz="4312" b="0" i="0" u="none" strike="noStrike" kern="1200" cap="none" spc="-100" normalizeH="0" baseline="0" noProof="0" dirty="0">
                <a:ln w="3175">
                  <a:noFill/>
                </a:ln>
                <a:gradFill>
                  <a:gsLst>
                    <a:gs pos="0">
                      <a:srgbClr val="FFFFFF"/>
                    </a:gs>
                    <a:gs pos="43000">
                      <a:srgbClr val="FFFFFF"/>
                    </a:gs>
                  </a:gsLst>
                  <a:lin ang="5400000" scaled="0"/>
                </a:gradFill>
                <a:effectLst/>
                <a:uLnTx/>
                <a:uFillTx/>
                <a:latin typeface="Segoe UI Semibold"/>
                <a:ea typeface="+mn-ea"/>
                <a:cs typeface="Arial" charset="0"/>
              </a:rPr>
              <a:t>How to capture qualitative </a:t>
            </a:r>
            <a:br>
              <a:rPr kumimoji="0" lang="en-US" sz="4312" b="0" i="0" u="none" strike="noStrike" kern="1200" cap="none" spc="-100" normalizeH="0" baseline="0" noProof="0" dirty="0">
                <a:ln w="3175">
                  <a:noFill/>
                </a:ln>
                <a:gradFill>
                  <a:gsLst>
                    <a:gs pos="0">
                      <a:srgbClr val="FFFFFF"/>
                    </a:gs>
                    <a:gs pos="43000">
                      <a:srgbClr val="FFFFFF"/>
                    </a:gs>
                  </a:gsLst>
                  <a:lin ang="5400000" scaled="0"/>
                </a:gradFill>
                <a:effectLst/>
                <a:uLnTx/>
                <a:uFillTx/>
                <a:latin typeface="Segoe UI Semibold"/>
                <a:ea typeface="+mn-ea"/>
                <a:cs typeface="Arial" charset="0"/>
              </a:rPr>
            </a:br>
            <a:r>
              <a:rPr kumimoji="0" lang="en-US" sz="4312" b="0" i="0" u="none" strike="noStrike" kern="1200" cap="none" spc="-100" normalizeH="0" baseline="0" noProof="0" dirty="0">
                <a:ln w="3175">
                  <a:noFill/>
                </a:ln>
                <a:gradFill>
                  <a:gsLst>
                    <a:gs pos="0">
                      <a:srgbClr val="FFFFFF"/>
                    </a:gs>
                    <a:gs pos="43000">
                      <a:srgbClr val="FFFFFF"/>
                    </a:gs>
                  </a:gsLst>
                  <a:lin ang="5400000" scaled="0"/>
                </a:gradFill>
                <a:effectLst/>
                <a:uLnTx/>
                <a:uFillTx/>
                <a:latin typeface="Segoe UI Semibold"/>
                <a:ea typeface="+mn-ea"/>
                <a:cs typeface="Arial" charset="0"/>
              </a:rPr>
              <a:t>successes</a:t>
            </a:r>
          </a:p>
        </p:txBody>
      </p:sp>
      <p:sp>
        <p:nvSpPr>
          <p:cNvPr id="36" name="Rectangle 35"/>
          <p:cNvSpPr/>
          <p:nvPr/>
        </p:nvSpPr>
        <p:spPr>
          <a:xfrm>
            <a:off x="319667" y="2321113"/>
            <a:ext cx="4323103" cy="3508909"/>
          </a:xfrm>
          <a:prstGeom prst="rect">
            <a:avLst/>
          </a:prstGeom>
        </p:spPr>
        <p:txBody>
          <a:bodyPr wrap="square" anchor="t">
            <a:spAutoFit/>
          </a:bodyPr>
          <a:lstStyle/>
          <a:p>
            <a:pPr defTabSz="913916" fontAlgn="base">
              <a:lnSpc>
                <a:spcPct val="120000"/>
              </a:lnSpc>
              <a:spcBef>
                <a:spcPct val="0"/>
              </a:spcBef>
              <a:buClr>
                <a:srgbClr val="FF8C00"/>
              </a:buClr>
            </a:pPr>
            <a:r>
              <a:rPr lang="en-US" sz="1250" b="1">
                <a:gradFill>
                  <a:gsLst>
                    <a:gs pos="0">
                      <a:srgbClr val="FFFFFF"/>
                    </a:gs>
                    <a:gs pos="43000">
                      <a:srgbClr val="FFFFFF"/>
                    </a:gs>
                  </a:gsLst>
                  <a:lin ang="5400000" scaled="0"/>
                </a:gradFill>
                <a:latin typeface="Segoe UI"/>
                <a:ea typeface="Segoe UI" pitchFamily="34" charset="0"/>
                <a:cs typeface="Segoe UI"/>
              </a:rPr>
              <a:t>Success stories </a:t>
            </a:r>
            <a:r>
              <a:rPr lang="en-US" sz="1250">
                <a:gradFill>
                  <a:gsLst>
                    <a:gs pos="0">
                      <a:srgbClr val="FFFFFF"/>
                    </a:gs>
                    <a:gs pos="43000">
                      <a:srgbClr val="FFFFFF"/>
                    </a:gs>
                  </a:gsLst>
                  <a:lin ang="5400000" scaled="0"/>
                </a:gradFill>
                <a:latin typeface="Segoe UI"/>
                <a:ea typeface="Segoe UI" pitchFamily="34" charset="0"/>
                <a:cs typeface="Segoe UI"/>
              </a:rPr>
              <a:t>are </a:t>
            </a:r>
            <a:r>
              <a:rPr lang="en-US" sz="1250" dirty="0">
                <a:gradFill>
                  <a:gsLst>
                    <a:gs pos="0">
                      <a:srgbClr val="FFFFFF"/>
                    </a:gs>
                    <a:gs pos="43000">
                      <a:srgbClr val="FFFFFF"/>
                    </a:gs>
                  </a:gsLst>
                  <a:lin ang="5400000" scaled="0"/>
                </a:gradFill>
                <a:latin typeface="Segoe UI"/>
                <a:ea typeface="Segoe UI" pitchFamily="34" charset="0"/>
                <a:cs typeface="Segoe UI"/>
              </a:rPr>
              <a:t>often</a:t>
            </a:r>
            <a:r>
              <a:rPr lang="en-US" sz="1250">
                <a:gradFill>
                  <a:gsLst>
                    <a:gs pos="0">
                      <a:srgbClr val="FFFFFF"/>
                    </a:gs>
                    <a:gs pos="43000">
                      <a:srgbClr val="FFFFFF"/>
                    </a:gs>
                  </a:gsLst>
                  <a:lin ang="5400000" scaled="0"/>
                </a:gradFill>
                <a:latin typeface="Segoe UI"/>
                <a:ea typeface="Segoe UI" pitchFamily="34" charset="0"/>
                <a:cs typeface="Segoe UI"/>
              </a:rPr>
              <a:t> just as valuable as quantitative measures when demonstrating success. Throughout your rollout, have your project team members and champions identify examples demonstrating cross-functional collaboration and teamwork. They can do </a:t>
            </a:r>
            <a:br>
              <a:rPr lang="en-US" sz="1250">
                <a:latin typeface="Segoe UI"/>
                <a:ea typeface="Segoe UI" pitchFamily="34" charset="0"/>
                <a:cs typeface="Segoe UI" pitchFamily="34" charset="0"/>
              </a:rPr>
            </a:br>
            <a:r>
              <a:rPr lang="en-US" sz="1250">
                <a:gradFill>
                  <a:gsLst>
                    <a:gs pos="0">
                      <a:srgbClr val="FFFFFF"/>
                    </a:gs>
                    <a:gs pos="43000">
                      <a:srgbClr val="FFFFFF"/>
                    </a:gs>
                  </a:gsLst>
                  <a:lin ang="5400000" scaled="0"/>
                </a:gradFill>
                <a:latin typeface="Segoe UI"/>
                <a:ea typeface="Segoe UI" pitchFamily="34" charset="0"/>
                <a:cs typeface="Segoe UI"/>
              </a:rPr>
              <a:t>this simply by surveying end-users about the personal value they have achieved and how Yammer is helping them meet their goals.</a:t>
            </a:r>
            <a:endParaRPr lang="en-US" sz="1250">
              <a:cs typeface="Segoe UI"/>
            </a:endParaRPr>
          </a:p>
          <a:p>
            <a:pPr marL="0" lvl="1" defTabSz="914180">
              <a:spcAft>
                <a:spcPts val="333"/>
              </a:spcAft>
              <a:defRPr/>
            </a:pPr>
            <a:endParaRPr lang="en-US" sz="1274" dirty="0">
              <a:gradFill>
                <a:gsLst>
                  <a:gs pos="0">
                    <a:srgbClr val="FFFFFF"/>
                  </a:gs>
                  <a:gs pos="43000">
                    <a:srgbClr val="FFFFFF"/>
                  </a:gs>
                </a:gsLst>
                <a:lin ang="5400000" scaled="0"/>
              </a:gradFill>
              <a:latin typeface="Segoe UI"/>
              <a:ea typeface="Segoe UI" pitchFamily="34" charset="0"/>
              <a:cs typeface="Segoe UI" pitchFamily="34" charset="0"/>
            </a:endParaRPr>
          </a:p>
          <a:p>
            <a:pPr defTabSz="913916" fontAlgn="base">
              <a:lnSpc>
                <a:spcPct val="120000"/>
              </a:lnSpc>
              <a:spcBef>
                <a:spcPct val="0"/>
              </a:spcBef>
              <a:buClr>
                <a:srgbClr val="FF8C00"/>
              </a:buClr>
            </a:pPr>
            <a:r>
              <a:rPr lang="en-US" sz="1250" b="1">
                <a:gradFill>
                  <a:gsLst>
                    <a:gs pos="0">
                      <a:srgbClr val="FFFFFF"/>
                    </a:gs>
                    <a:gs pos="43000">
                      <a:srgbClr val="FFFFFF"/>
                    </a:gs>
                  </a:gsLst>
                  <a:lin ang="5400000" scaled="0"/>
                </a:gradFill>
                <a:latin typeface="Segoe UI"/>
                <a:ea typeface="Segoe UI" pitchFamily="34" charset="0"/>
                <a:cs typeface="Segoe UI"/>
              </a:rPr>
              <a:t>Using Yammer </a:t>
            </a:r>
            <a:r>
              <a:rPr lang="en-US" sz="1250">
                <a:gradFill>
                  <a:gsLst>
                    <a:gs pos="0">
                      <a:srgbClr val="FFFFFF"/>
                    </a:gs>
                    <a:gs pos="43000">
                      <a:srgbClr val="FFFFFF"/>
                    </a:gs>
                  </a:gsLst>
                  <a:lin ang="5400000" scaled="0"/>
                </a:gradFill>
                <a:latin typeface="Segoe UI"/>
                <a:ea typeface="Segoe UI" pitchFamily="34" charset="0"/>
                <a:cs typeface="Segoe UI"/>
              </a:rPr>
              <a:t>you can easily tag conversations with a topic (such as #</a:t>
            </a:r>
            <a:r>
              <a:rPr lang="en-US" sz="1250" err="1">
                <a:gradFill>
                  <a:gsLst>
                    <a:gs pos="0">
                      <a:srgbClr val="FFFFFF"/>
                    </a:gs>
                    <a:gs pos="43000">
                      <a:srgbClr val="FFFFFF"/>
                    </a:gs>
                  </a:gsLst>
                  <a:lin ang="5400000" scaled="0"/>
                </a:gradFill>
                <a:latin typeface="Segoe UI"/>
                <a:ea typeface="Segoe UI" pitchFamily="34" charset="0"/>
                <a:cs typeface="Segoe UI"/>
              </a:rPr>
              <a:t>Yammerwin</a:t>
            </a:r>
            <a:r>
              <a:rPr lang="en-US" sz="1250">
                <a:gradFill>
                  <a:gsLst>
                    <a:gs pos="0">
                      <a:srgbClr val="FFFFFF"/>
                    </a:gs>
                    <a:gs pos="43000">
                      <a:srgbClr val="FFFFFF"/>
                    </a:gs>
                  </a:gsLst>
                  <a:lin ang="5400000" scaled="0"/>
                </a:gradFill>
                <a:latin typeface="Segoe UI"/>
                <a:ea typeface="Segoe UI" pitchFamily="34" charset="0"/>
                <a:cs typeface="Segoe UI"/>
              </a:rPr>
              <a:t>) to follow their progression. When doing an analysis of the rollout, search for the topic to quickly surface the conversations demonstrating business value.</a:t>
            </a:r>
          </a:p>
          <a:p>
            <a:pPr marL="0" lvl="1" defTabSz="914180">
              <a:lnSpc>
                <a:spcPct val="110000"/>
              </a:lnSpc>
              <a:spcAft>
                <a:spcPts val="333"/>
              </a:spcAft>
              <a:defRPr/>
            </a:pPr>
            <a:endParaRPr lang="en-US" sz="1274" dirty="0">
              <a:gradFill>
                <a:gsLst>
                  <a:gs pos="0">
                    <a:srgbClr val="FFFFFF"/>
                  </a:gs>
                  <a:gs pos="43000">
                    <a:srgbClr val="FFFFFF"/>
                  </a:gs>
                </a:gsLst>
                <a:lin ang="5400000" scaled="0"/>
              </a:gradFill>
              <a:latin typeface="Segoe UI"/>
              <a:ea typeface="Segoe UI" pitchFamily="34" charset="0"/>
              <a:cs typeface="Segoe UI" pitchFamily="34" charset="0"/>
            </a:endParaRPr>
          </a:p>
        </p:txBody>
      </p:sp>
      <p:pic>
        <p:nvPicPr>
          <p:cNvPr id="48" name="Picture 47" descr="Screenshot of user interface"/>
          <p:cNvPicPr>
            <a:picLocks noChangeAspect="1"/>
          </p:cNvPicPr>
          <p:nvPr/>
        </p:nvPicPr>
        <p:blipFill rotWithShape="1">
          <a:blip r:embed="rId3">
            <a:extLst>
              <a:ext uri="{28A0092B-C50C-407E-A947-70E740481C1C}">
                <a14:useLocalDpi xmlns:a14="http://schemas.microsoft.com/office/drawing/2010/main" val="0"/>
              </a:ext>
            </a:extLst>
          </a:blip>
          <a:srcRect l="11859"/>
          <a:stretch/>
        </p:blipFill>
        <p:spPr>
          <a:xfrm>
            <a:off x="7013053" y="343669"/>
            <a:ext cx="3396663" cy="6192098"/>
          </a:xfrm>
          <a:prstGeom prst="rect">
            <a:avLst/>
          </a:prstGeom>
          <a:noFill/>
          <a:ln>
            <a:noFill/>
          </a:ln>
        </p:spPr>
      </p:pic>
      <p:sp>
        <p:nvSpPr>
          <p:cNvPr id="54" name="TextBox 53"/>
          <p:cNvSpPr txBox="1"/>
          <p:nvPr/>
        </p:nvSpPr>
        <p:spPr>
          <a:xfrm>
            <a:off x="10398666" y="640778"/>
            <a:ext cx="1515447" cy="520139"/>
          </a:xfrm>
          <a:prstGeom prst="rect">
            <a:avLst/>
          </a:prstGeom>
          <a:noFill/>
        </p:spPr>
        <p:txBody>
          <a:bodyPr wrap="square" lIns="182807" tIns="146246" rIns="182807" bIns="146246" rtlCol="0">
            <a:spAutoFit/>
          </a:bodyPr>
          <a:lstStyle/>
          <a:p>
            <a:pPr marL="0" lvl="1" algn="r" defTabSz="914001" fontAlgn="base">
              <a:lnSpc>
                <a:spcPct val="110000"/>
              </a:lnSpc>
              <a:spcBef>
                <a:spcPct val="0"/>
              </a:spcBef>
              <a:spcAft>
                <a:spcPct val="0"/>
              </a:spcAft>
              <a:buClr>
                <a:srgbClr val="DC3C00"/>
              </a:buClr>
            </a:pPr>
            <a:r>
              <a:rPr lang="en-US" sz="1470" b="1" dirty="0">
                <a:ln w="3175">
                  <a:noFill/>
                </a:ln>
                <a:solidFill>
                  <a:srgbClr val="0078D4"/>
                </a:solidFill>
                <a:latin typeface="Segoe UI"/>
                <a:ea typeface="Segoe UI" pitchFamily="34" charset="0"/>
                <a:cs typeface="Segoe UI" pitchFamily="34" charset="0"/>
              </a:rPr>
              <a:t>Charleston</a:t>
            </a:r>
          </a:p>
        </p:txBody>
      </p:sp>
      <p:sp>
        <p:nvSpPr>
          <p:cNvPr id="71" name="TextBox 70"/>
          <p:cNvSpPr txBox="1"/>
          <p:nvPr/>
        </p:nvSpPr>
        <p:spPr>
          <a:xfrm>
            <a:off x="10398666" y="1403630"/>
            <a:ext cx="1515447" cy="520139"/>
          </a:xfrm>
          <a:prstGeom prst="rect">
            <a:avLst/>
          </a:prstGeom>
          <a:noFill/>
        </p:spPr>
        <p:txBody>
          <a:bodyPr wrap="square" lIns="182807" tIns="146246" rIns="182807" bIns="146246" rtlCol="0">
            <a:spAutoFit/>
          </a:bodyPr>
          <a:lstStyle/>
          <a:p>
            <a:pPr marL="0" lvl="1" algn="r" defTabSz="914001" fontAlgn="base">
              <a:lnSpc>
                <a:spcPct val="110000"/>
              </a:lnSpc>
              <a:spcBef>
                <a:spcPct val="0"/>
              </a:spcBef>
              <a:spcAft>
                <a:spcPct val="0"/>
              </a:spcAft>
              <a:buClr>
                <a:srgbClr val="DC3C00"/>
              </a:buClr>
            </a:pPr>
            <a:r>
              <a:rPr lang="en-US" sz="1470" b="1" dirty="0">
                <a:ln w="3175">
                  <a:noFill/>
                </a:ln>
                <a:solidFill>
                  <a:srgbClr val="0078D4"/>
                </a:solidFill>
                <a:latin typeface="Segoe UI"/>
                <a:ea typeface="Segoe UI" pitchFamily="34" charset="0"/>
                <a:cs typeface="Segoe UI" pitchFamily="34" charset="0"/>
              </a:rPr>
              <a:t>Dallas</a:t>
            </a:r>
          </a:p>
        </p:txBody>
      </p:sp>
      <p:sp>
        <p:nvSpPr>
          <p:cNvPr id="75" name="TextBox 74"/>
          <p:cNvSpPr txBox="1"/>
          <p:nvPr/>
        </p:nvSpPr>
        <p:spPr>
          <a:xfrm>
            <a:off x="10167890" y="2166482"/>
            <a:ext cx="1746224" cy="520139"/>
          </a:xfrm>
          <a:prstGeom prst="rect">
            <a:avLst/>
          </a:prstGeom>
          <a:noFill/>
        </p:spPr>
        <p:txBody>
          <a:bodyPr wrap="square" lIns="182807" tIns="146246" rIns="182807" bIns="146246" rtlCol="0">
            <a:spAutoFit/>
          </a:bodyPr>
          <a:lstStyle/>
          <a:p>
            <a:pPr marL="0" lvl="1" algn="r" defTabSz="914001" fontAlgn="base">
              <a:lnSpc>
                <a:spcPct val="110000"/>
              </a:lnSpc>
              <a:spcBef>
                <a:spcPct val="0"/>
              </a:spcBef>
              <a:spcAft>
                <a:spcPct val="0"/>
              </a:spcAft>
              <a:buClr>
                <a:srgbClr val="DC3C00"/>
              </a:buClr>
            </a:pPr>
            <a:r>
              <a:rPr lang="en-US" sz="1470" b="1" dirty="0">
                <a:ln w="3175">
                  <a:noFill/>
                </a:ln>
                <a:solidFill>
                  <a:srgbClr val="0078D4"/>
                </a:solidFill>
                <a:latin typeface="Segoe UI"/>
                <a:ea typeface="Segoe UI" pitchFamily="34" charset="0"/>
                <a:cs typeface="Segoe UI" pitchFamily="34" charset="0"/>
              </a:rPr>
              <a:t>Salt Lake City</a:t>
            </a:r>
          </a:p>
        </p:txBody>
      </p:sp>
      <p:sp>
        <p:nvSpPr>
          <p:cNvPr id="77" name="TextBox 76"/>
          <p:cNvSpPr txBox="1"/>
          <p:nvPr/>
        </p:nvSpPr>
        <p:spPr>
          <a:xfrm>
            <a:off x="10398666" y="3058550"/>
            <a:ext cx="1515447" cy="520139"/>
          </a:xfrm>
          <a:prstGeom prst="rect">
            <a:avLst/>
          </a:prstGeom>
          <a:noFill/>
        </p:spPr>
        <p:txBody>
          <a:bodyPr wrap="square" lIns="182807" tIns="146246" rIns="182807" bIns="146246" rtlCol="0">
            <a:spAutoFit/>
          </a:bodyPr>
          <a:lstStyle/>
          <a:p>
            <a:pPr marL="0" lvl="1" algn="r" defTabSz="914001" fontAlgn="base">
              <a:lnSpc>
                <a:spcPct val="110000"/>
              </a:lnSpc>
              <a:spcBef>
                <a:spcPct val="0"/>
              </a:spcBef>
              <a:spcAft>
                <a:spcPct val="0"/>
              </a:spcAft>
              <a:buClr>
                <a:srgbClr val="DC3C00"/>
              </a:buClr>
            </a:pPr>
            <a:r>
              <a:rPr lang="en-US" sz="1470" b="1" dirty="0">
                <a:ln w="3175">
                  <a:noFill/>
                </a:ln>
                <a:solidFill>
                  <a:srgbClr val="0078D4"/>
                </a:solidFill>
                <a:latin typeface="Segoe UI"/>
                <a:ea typeface="Segoe UI" pitchFamily="34" charset="0"/>
                <a:cs typeface="Segoe UI" pitchFamily="34" charset="0"/>
              </a:rPr>
              <a:t>Phoenix</a:t>
            </a:r>
          </a:p>
        </p:txBody>
      </p:sp>
      <p:grpSp>
        <p:nvGrpSpPr>
          <p:cNvPr id="9" name="Group 8">
            <a:extLst>
              <a:ext uri="{C183D7F6-B498-43B3-948B-1728B52AA6E4}">
                <adec:decorative xmlns:adec="http://schemas.microsoft.com/office/drawing/2017/decorative" val="1"/>
              </a:ext>
            </a:extLst>
          </p:cNvPr>
          <p:cNvGrpSpPr/>
          <p:nvPr/>
        </p:nvGrpSpPr>
        <p:grpSpPr>
          <a:xfrm>
            <a:off x="10355989" y="1145753"/>
            <a:ext cx="1422328" cy="3402057"/>
            <a:chOff x="10272611" y="1167624"/>
            <a:chExt cx="1672445" cy="3471179"/>
          </a:xfrm>
        </p:grpSpPr>
        <p:cxnSp>
          <p:nvCxnSpPr>
            <p:cNvPr id="53" name="Straight Connector 52"/>
            <p:cNvCxnSpPr/>
            <p:nvPr/>
          </p:nvCxnSpPr>
          <p:spPr>
            <a:xfrm>
              <a:off x="10272611" y="1167624"/>
              <a:ext cx="1672445"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272611" y="1945976"/>
              <a:ext cx="1672445"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272611" y="2724327"/>
              <a:ext cx="1672445"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272611" y="3634520"/>
              <a:ext cx="1672445"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272611" y="4638803"/>
              <a:ext cx="1672445"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0398666" y="4042835"/>
            <a:ext cx="1515447" cy="520139"/>
          </a:xfrm>
          <a:prstGeom prst="rect">
            <a:avLst/>
          </a:prstGeom>
          <a:noFill/>
        </p:spPr>
        <p:txBody>
          <a:bodyPr wrap="square" lIns="182807" tIns="146246" rIns="182807" bIns="146246" rtlCol="0">
            <a:spAutoFit/>
          </a:bodyPr>
          <a:lstStyle/>
          <a:p>
            <a:pPr marL="0" lvl="1" algn="r" defTabSz="914001" fontAlgn="base">
              <a:lnSpc>
                <a:spcPct val="110000"/>
              </a:lnSpc>
              <a:spcBef>
                <a:spcPct val="0"/>
              </a:spcBef>
              <a:spcAft>
                <a:spcPct val="0"/>
              </a:spcAft>
              <a:buClr>
                <a:srgbClr val="DC3C00"/>
              </a:buClr>
            </a:pPr>
            <a:r>
              <a:rPr lang="en-US" sz="1470" b="1" dirty="0">
                <a:ln w="3175">
                  <a:noFill/>
                </a:ln>
                <a:solidFill>
                  <a:srgbClr val="0078D4"/>
                </a:solidFill>
                <a:latin typeface="Segoe UI"/>
                <a:ea typeface="Segoe UI" pitchFamily="34" charset="0"/>
                <a:cs typeface="Segoe UI" pitchFamily="34" charset="0"/>
              </a:rPr>
              <a:t>Chicago</a:t>
            </a:r>
          </a:p>
        </p:txBody>
      </p:sp>
      <p:grpSp>
        <p:nvGrpSpPr>
          <p:cNvPr id="13" name="Group 12">
            <a:extLst>
              <a:ext uri="{C183D7F6-B498-43B3-948B-1728B52AA6E4}">
                <adec:decorative xmlns:adec="http://schemas.microsoft.com/office/drawing/2017/decorative" val="1"/>
              </a:ext>
            </a:extLst>
          </p:cNvPr>
          <p:cNvGrpSpPr/>
          <p:nvPr/>
        </p:nvGrpSpPr>
        <p:grpSpPr>
          <a:xfrm>
            <a:off x="4936167" y="668116"/>
            <a:ext cx="1816674" cy="952533"/>
            <a:chOff x="5267708" y="798286"/>
            <a:chExt cx="1549763" cy="812584"/>
          </a:xfrm>
        </p:grpSpPr>
        <p:sp>
          <p:nvSpPr>
            <p:cNvPr id="57" name="Freeform 56"/>
            <p:cNvSpPr/>
            <p:nvPr/>
          </p:nvSpPr>
          <p:spPr bwMode="auto">
            <a:xfrm rot="8100000" flipH="1">
              <a:off x="6016155" y="804942"/>
              <a:ext cx="801316" cy="801317"/>
            </a:xfrm>
            <a:custGeom>
              <a:avLst/>
              <a:gdLst>
                <a:gd name="connsiteX0" fmla="*/ 419544 w 518144"/>
                <a:gd name="connsiteY0" fmla="*/ 98600 h 518144"/>
                <a:gd name="connsiteX1" fmla="*/ 100323 w 518144"/>
                <a:gd name="connsiteY1" fmla="*/ 98600 h 518144"/>
                <a:gd name="connsiteX2" fmla="*/ 100323 w 518144"/>
                <a:gd name="connsiteY2" fmla="*/ 417821 h 518144"/>
                <a:gd name="connsiteX3" fmla="*/ 419544 w 518144"/>
                <a:gd name="connsiteY3" fmla="*/ 417821 h 518144"/>
                <a:gd name="connsiteX4" fmla="*/ 419544 w 518144"/>
                <a:gd name="connsiteY4" fmla="*/ 98600 h 518144"/>
                <a:gd name="connsiteX5" fmla="*/ 518144 w 518144"/>
                <a:gd name="connsiteY5" fmla="*/ 0 h 518144"/>
                <a:gd name="connsiteX6" fmla="*/ 518144 w 518144"/>
                <a:gd name="connsiteY6" fmla="*/ 259072 h 518144"/>
                <a:gd name="connsiteX7" fmla="*/ 259072 w 518144"/>
                <a:gd name="connsiteY7" fmla="*/ 518144 h 518144"/>
                <a:gd name="connsiteX8" fmla="*/ 0 w 518144"/>
                <a:gd name="connsiteY8" fmla="*/ 259072 h 518144"/>
                <a:gd name="connsiteX9" fmla="*/ 259072 w 518144"/>
                <a:gd name="connsiteY9" fmla="*/ 0 h 51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144" h="518144">
                  <a:moveTo>
                    <a:pt x="419544" y="98600"/>
                  </a:moveTo>
                  <a:cubicBezTo>
                    <a:pt x="331393" y="10450"/>
                    <a:pt x="188473" y="10450"/>
                    <a:pt x="100323" y="98600"/>
                  </a:cubicBezTo>
                  <a:cubicBezTo>
                    <a:pt x="12173" y="186751"/>
                    <a:pt x="12173" y="329671"/>
                    <a:pt x="100323" y="417821"/>
                  </a:cubicBezTo>
                  <a:cubicBezTo>
                    <a:pt x="188473" y="505971"/>
                    <a:pt x="331393" y="505971"/>
                    <a:pt x="419544" y="417821"/>
                  </a:cubicBezTo>
                  <a:cubicBezTo>
                    <a:pt x="507694" y="329671"/>
                    <a:pt x="507694" y="186751"/>
                    <a:pt x="419544" y="98600"/>
                  </a:cubicBezTo>
                  <a:close/>
                  <a:moveTo>
                    <a:pt x="518144" y="0"/>
                  </a:moveTo>
                  <a:lnTo>
                    <a:pt x="518144" y="259072"/>
                  </a:lnTo>
                  <a:cubicBezTo>
                    <a:pt x="518144" y="402154"/>
                    <a:pt x="402154" y="518144"/>
                    <a:pt x="259072" y="518144"/>
                  </a:cubicBezTo>
                  <a:cubicBezTo>
                    <a:pt x="115990" y="518144"/>
                    <a:pt x="0" y="402154"/>
                    <a:pt x="0" y="259072"/>
                  </a:cubicBezTo>
                  <a:cubicBezTo>
                    <a:pt x="0" y="115990"/>
                    <a:pt x="115990" y="0"/>
                    <a:pt x="259072" y="0"/>
                  </a:cubicBezTo>
                  <a:close/>
                </a:path>
              </a:pathLst>
            </a:cu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algn="ctr" defTabSz="895908" fontAlgn="base">
                <a:spcBef>
                  <a:spcPct val="0"/>
                </a:spcBef>
                <a:spcAft>
                  <a:spcPct val="0"/>
                </a:spcAft>
              </a:pPr>
              <a:endParaRPr lang="en-US" sz="2156"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6" name="Rounded Rectangle 55"/>
            <p:cNvSpPr/>
            <p:nvPr/>
          </p:nvSpPr>
          <p:spPr bwMode="auto">
            <a:xfrm flipH="1">
              <a:off x="5267708" y="798286"/>
              <a:ext cx="1512664" cy="812584"/>
            </a:xfrm>
            <a:prstGeom prst="roundRect">
              <a:avLst>
                <a:gd name="adj" fmla="val 50000"/>
              </a:avLst>
            </a:pr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defTabSz="914038" eaLnBrk="0" fontAlgn="base" hangingPunct="0">
                <a:spcBef>
                  <a:spcPct val="0"/>
                </a:spcBef>
                <a:spcAft>
                  <a:spcPct val="0"/>
                </a:spcAft>
              </a:pP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An employee on the night crew flags a </a:t>
              </a:r>
              <a:br>
                <a:rPr lang="en-US" sz="1176" dirty="0">
                  <a:gradFill>
                    <a:gsLst>
                      <a:gs pos="13889">
                        <a:srgbClr val="505050"/>
                      </a:gs>
                      <a:gs pos="28704">
                        <a:srgbClr val="505050"/>
                      </a:gs>
                    </a:gsLst>
                    <a:lin ang="5400000" scaled="0"/>
                  </a:gradFill>
                  <a:latin typeface="Segoe UI"/>
                  <a:ea typeface="Segoe UI" pitchFamily="34" charset="0"/>
                  <a:cs typeface="Segoe UI" pitchFamily="34" charset="0"/>
                </a:rPr>
              </a:b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non-routine problem</a:t>
              </a:r>
            </a:p>
          </p:txBody>
        </p:sp>
      </p:grpSp>
      <p:grpSp>
        <p:nvGrpSpPr>
          <p:cNvPr id="80" name="Group 79">
            <a:extLst>
              <a:ext uri="{C183D7F6-B498-43B3-948B-1728B52AA6E4}">
                <adec:decorative xmlns:adec="http://schemas.microsoft.com/office/drawing/2017/decorative" val="1"/>
              </a:ext>
            </a:extLst>
          </p:cNvPr>
          <p:cNvGrpSpPr/>
          <p:nvPr/>
        </p:nvGrpSpPr>
        <p:grpSpPr>
          <a:xfrm>
            <a:off x="4932586" y="2220197"/>
            <a:ext cx="1816674" cy="952533"/>
            <a:chOff x="5267708" y="798286"/>
            <a:chExt cx="1549763" cy="812584"/>
          </a:xfrm>
        </p:grpSpPr>
        <p:sp>
          <p:nvSpPr>
            <p:cNvPr id="81" name="Freeform 80"/>
            <p:cNvSpPr/>
            <p:nvPr/>
          </p:nvSpPr>
          <p:spPr bwMode="auto">
            <a:xfrm rot="8100000" flipH="1">
              <a:off x="6016155" y="804942"/>
              <a:ext cx="801316" cy="801317"/>
            </a:xfrm>
            <a:custGeom>
              <a:avLst/>
              <a:gdLst>
                <a:gd name="connsiteX0" fmla="*/ 419544 w 518144"/>
                <a:gd name="connsiteY0" fmla="*/ 98600 h 518144"/>
                <a:gd name="connsiteX1" fmla="*/ 100323 w 518144"/>
                <a:gd name="connsiteY1" fmla="*/ 98600 h 518144"/>
                <a:gd name="connsiteX2" fmla="*/ 100323 w 518144"/>
                <a:gd name="connsiteY2" fmla="*/ 417821 h 518144"/>
                <a:gd name="connsiteX3" fmla="*/ 419544 w 518144"/>
                <a:gd name="connsiteY3" fmla="*/ 417821 h 518144"/>
                <a:gd name="connsiteX4" fmla="*/ 419544 w 518144"/>
                <a:gd name="connsiteY4" fmla="*/ 98600 h 518144"/>
                <a:gd name="connsiteX5" fmla="*/ 518144 w 518144"/>
                <a:gd name="connsiteY5" fmla="*/ 0 h 518144"/>
                <a:gd name="connsiteX6" fmla="*/ 518144 w 518144"/>
                <a:gd name="connsiteY6" fmla="*/ 259072 h 518144"/>
                <a:gd name="connsiteX7" fmla="*/ 259072 w 518144"/>
                <a:gd name="connsiteY7" fmla="*/ 518144 h 518144"/>
                <a:gd name="connsiteX8" fmla="*/ 0 w 518144"/>
                <a:gd name="connsiteY8" fmla="*/ 259072 h 518144"/>
                <a:gd name="connsiteX9" fmla="*/ 259072 w 518144"/>
                <a:gd name="connsiteY9" fmla="*/ 0 h 51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144" h="518144">
                  <a:moveTo>
                    <a:pt x="419544" y="98600"/>
                  </a:moveTo>
                  <a:cubicBezTo>
                    <a:pt x="331393" y="10450"/>
                    <a:pt x="188473" y="10450"/>
                    <a:pt x="100323" y="98600"/>
                  </a:cubicBezTo>
                  <a:cubicBezTo>
                    <a:pt x="12173" y="186751"/>
                    <a:pt x="12173" y="329671"/>
                    <a:pt x="100323" y="417821"/>
                  </a:cubicBezTo>
                  <a:cubicBezTo>
                    <a:pt x="188473" y="505971"/>
                    <a:pt x="331393" y="505971"/>
                    <a:pt x="419544" y="417821"/>
                  </a:cubicBezTo>
                  <a:cubicBezTo>
                    <a:pt x="507694" y="329671"/>
                    <a:pt x="507694" y="186751"/>
                    <a:pt x="419544" y="98600"/>
                  </a:cubicBezTo>
                  <a:close/>
                  <a:moveTo>
                    <a:pt x="518144" y="0"/>
                  </a:moveTo>
                  <a:lnTo>
                    <a:pt x="518144" y="259072"/>
                  </a:lnTo>
                  <a:cubicBezTo>
                    <a:pt x="518144" y="402154"/>
                    <a:pt x="402154" y="518144"/>
                    <a:pt x="259072" y="518144"/>
                  </a:cubicBezTo>
                  <a:cubicBezTo>
                    <a:pt x="115990" y="518144"/>
                    <a:pt x="0" y="402154"/>
                    <a:pt x="0" y="259072"/>
                  </a:cubicBezTo>
                  <a:cubicBezTo>
                    <a:pt x="0" y="115990"/>
                    <a:pt x="115990" y="0"/>
                    <a:pt x="259072" y="0"/>
                  </a:cubicBezTo>
                  <a:close/>
                </a:path>
              </a:pathLst>
            </a:cu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algn="ctr" defTabSz="895908" fontAlgn="base">
                <a:spcBef>
                  <a:spcPct val="0"/>
                </a:spcBef>
                <a:spcAft>
                  <a:spcPct val="0"/>
                </a:spcAft>
              </a:pPr>
              <a:endParaRPr lang="en-US" sz="2156"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2" name="Rounded Rectangle 81"/>
            <p:cNvSpPr/>
            <p:nvPr/>
          </p:nvSpPr>
          <p:spPr bwMode="auto">
            <a:xfrm flipH="1">
              <a:off x="5267708" y="798286"/>
              <a:ext cx="1512664" cy="812584"/>
            </a:xfrm>
            <a:prstGeom prst="roundRect">
              <a:avLst>
                <a:gd name="adj" fmla="val 50000"/>
              </a:avLst>
            </a:pr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defTabSz="914038" eaLnBrk="0" fontAlgn="base" hangingPunct="0">
                <a:spcBef>
                  <a:spcPct val="0"/>
                </a:spcBef>
                <a:spcAft>
                  <a:spcPct val="0"/>
                </a:spcAft>
              </a:pP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Other stores across the country confirm </a:t>
              </a:r>
              <a:br>
                <a:rPr lang="en-US" sz="1176" dirty="0">
                  <a:gradFill>
                    <a:gsLst>
                      <a:gs pos="13889">
                        <a:srgbClr val="505050"/>
                      </a:gs>
                      <a:gs pos="28704">
                        <a:srgbClr val="505050"/>
                      </a:gs>
                    </a:gsLst>
                    <a:lin ang="5400000" scaled="0"/>
                  </a:gradFill>
                  <a:latin typeface="Segoe UI"/>
                  <a:ea typeface="Segoe UI" pitchFamily="34" charset="0"/>
                  <a:cs typeface="Segoe UI" pitchFamily="34" charset="0"/>
                </a:rPr>
              </a:b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the problem</a:t>
              </a:r>
            </a:p>
          </p:txBody>
        </p:sp>
      </p:grpSp>
      <p:grpSp>
        <p:nvGrpSpPr>
          <p:cNvPr id="83" name="Group 82">
            <a:extLst>
              <a:ext uri="{C183D7F6-B498-43B3-948B-1728B52AA6E4}">
                <adec:decorative xmlns:adec="http://schemas.microsoft.com/office/drawing/2017/decorative" val="1"/>
              </a:ext>
            </a:extLst>
          </p:cNvPr>
          <p:cNvGrpSpPr/>
          <p:nvPr/>
        </p:nvGrpSpPr>
        <p:grpSpPr>
          <a:xfrm>
            <a:off x="4932586" y="4096550"/>
            <a:ext cx="1816674" cy="952533"/>
            <a:chOff x="5267708" y="798286"/>
            <a:chExt cx="1549763" cy="812584"/>
          </a:xfrm>
        </p:grpSpPr>
        <p:sp>
          <p:nvSpPr>
            <p:cNvPr id="84" name="Freeform 83"/>
            <p:cNvSpPr/>
            <p:nvPr/>
          </p:nvSpPr>
          <p:spPr bwMode="auto">
            <a:xfrm rot="8100000" flipH="1">
              <a:off x="6016155" y="804942"/>
              <a:ext cx="801316" cy="801317"/>
            </a:xfrm>
            <a:custGeom>
              <a:avLst/>
              <a:gdLst>
                <a:gd name="connsiteX0" fmla="*/ 419544 w 518144"/>
                <a:gd name="connsiteY0" fmla="*/ 98600 h 518144"/>
                <a:gd name="connsiteX1" fmla="*/ 100323 w 518144"/>
                <a:gd name="connsiteY1" fmla="*/ 98600 h 518144"/>
                <a:gd name="connsiteX2" fmla="*/ 100323 w 518144"/>
                <a:gd name="connsiteY2" fmla="*/ 417821 h 518144"/>
                <a:gd name="connsiteX3" fmla="*/ 419544 w 518144"/>
                <a:gd name="connsiteY3" fmla="*/ 417821 h 518144"/>
                <a:gd name="connsiteX4" fmla="*/ 419544 w 518144"/>
                <a:gd name="connsiteY4" fmla="*/ 98600 h 518144"/>
                <a:gd name="connsiteX5" fmla="*/ 518144 w 518144"/>
                <a:gd name="connsiteY5" fmla="*/ 0 h 518144"/>
                <a:gd name="connsiteX6" fmla="*/ 518144 w 518144"/>
                <a:gd name="connsiteY6" fmla="*/ 259072 h 518144"/>
                <a:gd name="connsiteX7" fmla="*/ 259072 w 518144"/>
                <a:gd name="connsiteY7" fmla="*/ 518144 h 518144"/>
                <a:gd name="connsiteX8" fmla="*/ 0 w 518144"/>
                <a:gd name="connsiteY8" fmla="*/ 259072 h 518144"/>
                <a:gd name="connsiteX9" fmla="*/ 259072 w 518144"/>
                <a:gd name="connsiteY9" fmla="*/ 0 h 51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144" h="518144">
                  <a:moveTo>
                    <a:pt x="419544" y="98600"/>
                  </a:moveTo>
                  <a:cubicBezTo>
                    <a:pt x="331393" y="10450"/>
                    <a:pt x="188473" y="10450"/>
                    <a:pt x="100323" y="98600"/>
                  </a:cubicBezTo>
                  <a:cubicBezTo>
                    <a:pt x="12173" y="186751"/>
                    <a:pt x="12173" y="329671"/>
                    <a:pt x="100323" y="417821"/>
                  </a:cubicBezTo>
                  <a:cubicBezTo>
                    <a:pt x="188473" y="505971"/>
                    <a:pt x="331393" y="505971"/>
                    <a:pt x="419544" y="417821"/>
                  </a:cubicBezTo>
                  <a:cubicBezTo>
                    <a:pt x="507694" y="329671"/>
                    <a:pt x="507694" y="186751"/>
                    <a:pt x="419544" y="98600"/>
                  </a:cubicBezTo>
                  <a:close/>
                  <a:moveTo>
                    <a:pt x="518144" y="0"/>
                  </a:moveTo>
                  <a:lnTo>
                    <a:pt x="518144" y="259072"/>
                  </a:lnTo>
                  <a:cubicBezTo>
                    <a:pt x="518144" y="402154"/>
                    <a:pt x="402154" y="518144"/>
                    <a:pt x="259072" y="518144"/>
                  </a:cubicBezTo>
                  <a:cubicBezTo>
                    <a:pt x="115990" y="518144"/>
                    <a:pt x="0" y="402154"/>
                    <a:pt x="0" y="259072"/>
                  </a:cubicBezTo>
                  <a:cubicBezTo>
                    <a:pt x="0" y="115990"/>
                    <a:pt x="115990" y="0"/>
                    <a:pt x="259072" y="0"/>
                  </a:cubicBezTo>
                  <a:close/>
                </a:path>
              </a:pathLst>
            </a:cu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algn="ctr" defTabSz="895908" fontAlgn="base">
                <a:spcBef>
                  <a:spcPct val="0"/>
                </a:spcBef>
                <a:spcAft>
                  <a:spcPct val="0"/>
                </a:spcAft>
              </a:pPr>
              <a:endParaRPr lang="en-US" sz="2156"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5" name="Rounded Rectangle 84"/>
            <p:cNvSpPr/>
            <p:nvPr/>
          </p:nvSpPr>
          <p:spPr bwMode="auto">
            <a:xfrm flipH="1">
              <a:off x="5267708" y="798286"/>
              <a:ext cx="1512664" cy="812584"/>
            </a:xfrm>
            <a:prstGeom prst="roundRect">
              <a:avLst>
                <a:gd name="adj" fmla="val 50000"/>
              </a:avLst>
            </a:pr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defTabSz="914038" eaLnBrk="0" fontAlgn="base" hangingPunct="0">
                <a:spcBef>
                  <a:spcPct val="0"/>
                </a:spcBef>
                <a:spcAft>
                  <a:spcPct val="0"/>
                </a:spcAft>
              </a:pP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An executive acknowledges </a:t>
              </a:r>
              <a:br>
                <a:rPr lang="en-US" sz="1176" dirty="0">
                  <a:gradFill>
                    <a:gsLst>
                      <a:gs pos="13889">
                        <a:srgbClr val="505050"/>
                      </a:gs>
                      <a:gs pos="28704">
                        <a:srgbClr val="505050"/>
                      </a:gs>
                    </a:gsLst>
                    <a:lin ang="5400000" scaled="0"/>
                  </a:gradFill>
                  <a:latin typeface="Segoe UI"/>
                  <a:ea typeface="Segoe UI" pitchFamily="34" charset="0"/>
                  <a:cs typeface="Segoe UI" pitchFamily="34" charset="0"/>
                </a:rPr>
              </a:b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the issue</a:t>
              </a:r>
            </a:p>
          </p:txBody>
        </p:sp>
      </p:grpSp>
      <p:grpSp>
        <p:nvGrpSpPr>
          <p:cNvPr id="86" name="Group 85">
            <a:extLst>
              <a:ext uri="{C183D7F6-B498-43B3-948B-1728B52AA6E4}">
                <adec:decorative xmlns:adec="http://schemas.microsoft.com/office/drawing/2017/decorative" val="1"/>
              </a:ext>
            </a:extLst>
          </p:cNvPr>
          <p:cNvGrpSpPr/>
          <p:nvPr/>
        </p:nvGrpSpPr>
        <p:grpSpPr>
          <a:xfrm>
            <a:off x="4932586" y="5403680"/>
            <a:ext cx="1816674" cy="952533"/>
            <a:chOff x="5267708" y="798286"/>
            <a:chExt cx="1549763" cy="812584"/>
          </a:xfrm>
        </p:grpSpPr>
        <p:sp>
          <p:nvSpPr>
            <p:cNvPr id="87" name="Freeform 86"/>
            <p:cNvSpPr/>
            <p:nvPr/>
          </p:nvSpPr>
          <p:spPr bwMode="auto">
            <a:xfrm rot="8100000" flipH="1">
              <a:off x="6016155" y="804942"/>
              <a:ext cx="801316" cy="801317"/>
            </a:xfrm>
            <a:custGeom>
              <a:avLst/>
              <a:gdLst>
                <a:gd name="connsiteX0" fmla="*/ 419544 w 518144"/>
                <a:gd name="connsiteY0" fmla="*/ 98600 h 518144"/>
                <a:gd name="connsiteX1" fmla="*/ 100323 w 518144"/>
                <a:gd name="connsiteY1" fmla="*/ 98600 h 518144"/>
                <a:gd name="connsiteX2" fmla="*/ 100323 w 518144"/>
                <a:gd name="connsiteY2" fmla="*/ 417821 h 518144"/>
                <a:gd name="connsiteX3" fmla="*/ 419544 w 518144"/>
                <a:gd name="connsiteY3" fmla="*/ 417821 h 518144"/>
                <a:gd name="connsiteX4" fmla="*/ 419544 w 518144"/>
                <a:gd name="connsiteY4" fmla="*/ 98600 h 518144"/>
                <a:gd name="connsiteX5" fmla="*/ 518144 w 518144"/>
                <a:gd name="connsiteY5" fmla="*/ 0 h 518144"/>
                <a:gd name="connsiteX6" fmla="*/ 518144 w 518144"/>
                <a:gd name="connsiteY6" fmla="*/ 259072 h 518144"/>
                <a:gd name="connsiteX7" fmla="*/ 259072 w 518144"/>
                <a:gd name="connsiteY7" fmla="*/ 518144 h 518144"/>
                <a:gd name="connsiteX8" fmla="*/ 0 w 518144"/>
                <a:gd name="connsiteY8" fmla="*/ 259072 h 518144"/>
                <a:gd name="connsiteX9" fmla="*/ 259072 w 518144"/>
                <a:gd name="connsiteY9" fmla="*/ 0 h 51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144" h="518144">
                  <a:moveTo>
                    <a:pt x="419544" y="98600"/>
                  </a:moveTo>
                  <a:cubicBezTo>
                    <a:pt x="331393" y="10450"/>
                    <a:pt x="188473" y="10450"/>
                    <a:pt x="100323" y="98600"/>
                  </a:cubicBezTo>
                  <a:cubicBezTo>
                    <a:pt x="12173" y="186751"/>
                    <a:pt x="12173" y="329671"/>
                    <a:pt x="100323" y="417821"/>
                  </a:cubicBezTo>
                  <a:cubicBezTo>
                    <a:pt x="188473" y="505971"/>
                    <a:pt x="331393" y="505971"/>
                    <a:pt x="419544" y="417821"/>
                  </a:cubicBezTo>
                  <a:cubicBezTo>
                    <a:pt x="507694" y="329671"/>
                    <a:pt x="507694" y="186751"/>
                    <a:pt x="419544" y="98600"/>
                  </a:cubicBezTo>
                  <a:close/>
                  <a:moveTo>
                    <a:pt x="518144" y="0"/>
                  </a:moveTo>
                  <a:lnTo>
                    <a:pt x="518144" y="259072"/>
                  </a:lnTo>
                  <a:cubicBezTo>
                    <a:pt x="518144" y="402154"/>
                    <a:pt x="402154" y="518144"/>
                    <a:pt x="259072" y="518144"/>
                  </a:cubicBezTo>
                  <a:cubicBezTo>
                    <a:pt x="115990" y="518144"/>
                    <a:pt x="0" y="402154"/>
                    <a:pt x="0" y="259072"/>
                  </a:cubicBezTo>
                  <a:cubicBezTo>
                    <a:pt x="0" y="115990"/>
                    <a:pt x="115990" y="0"/>
                    <a:pt x="259072" y="0"/>
                  </a:cubicBezTo>
                  <a:close/>
                </a:path>
              </a:pathLst>
            </a:cu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algn="ctr" defTabSz="895908" fontAlgn="base">
                <a:spcBef>
                  <a:spcPct val="0"/>
                </a:spcBef>
                <a:spcAft>
                  <a:spcPct val="0"/>
                </a:spcAft>
              </a:pPr>
              <a:endParaRPr lang="en-US" sz="2156"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8" name="Rounded Rectangle 87"/>
            <p:cNvSpPr/>
            <p:nvPr/>
          </p:nvSpPr>
          <p:spPr bwMode="auto">
            <a:xfrm flipH="1">
              <a:off x="5267708" y="798286"/>
              <a:ext cx="1512664" cy="812584"/>
            </a:xfrm>
            <a:prstGeom prst="roundRect">
              <a:avLst>
                <a:gd name="adj" fmla="val 50000"/>
              </a:avLst>
            </a:pr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44810" rIns="0" bIns="44810" numCol="1" spcCol="0" rtlCol="0" fromWordArt="0" anchor="ctr" anchorCtr="0" forceAA="0" compatLnSpc="1">
              <a:prstTxWarp prst="textNoShape">
                <a:avLst/>
              </a:prstTxWarp>
              <a:noAutofit/>
            </a:bodyPr>
            <a:lstStyle/>
            <a:p>
              <a:pPr defTabSz="914038" eaLnBrk="0" fontAlgn="base" hangingPunct="0">
                <a:spcBef>
                  <a:spcPct val="0"/>
                </a:spcBef>
                <a:spcAft>
                  <a:spcPct val="0"/>
                </a:spcAft>
              </a:pP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The problem </a:t>
              </a:r>
              <a:br>
                <a:rPr lang="en-US" sz="1176" dirty="0">
                  <a:gradFill>
                    <a:gsLst>
                      <a:gs pos="13889">
                        <a:srgbClr val="505050"/>
                      </a:gs>
                      <a:gs pos="28704">
                        <a:srgbClr val="505050"/>
                      </a:gs>
                    </a:gsLst>
                    <a:lin ang="5400000" scaled="0"/>
                  </a:gradFill>
                  <a:latin typeface="Segoe UI"/>
                  <a:ea typeface="Segoe UI" pitchFamily="34" charset="0"/>
                  <a:cs typeface="Segoe UI" pitchFamily="34" charset="0"/>
                </a:rPr>
              </a:br>
              <a:r>
                <a:rPr lang="en-US" sz="1176" dirty="0">
                  <a:gradFill>
                    <a:gsLst>
                      <a:gs pos="13889">
                        <a:srgbClr val="505050"/>
                      </a:gs>
                      <a:gs pos="28704">
                        <a:srgbClr val="505050"/>
                      </a:gs>
                    </a:gsLst>
                    <a:lin ang="5400000" scaled="0"/>
                  </a:gradFill>
                  <a:latin typeface="Segoe UI"/>
                  <a:ea typeface="Segoe UI" pitchFamily="34" charset="0"/>
                  <a:cs typeface="Segoe UI" pitchFamily="34" charset="0"/>
                </a:rPr>
                <a:t>is resolved</a:t>
              </a:r>
            </a:p>
          </p:txBody>
        </p:sp>
      </p:grpSp>
    </p:spTree>
    <p:extLst>
      <p:ext uri="{BB962C8B-B14F-4D97-AF65-F5344CB8AC3E}">
        <p14:creationId xmlns:p14="http://schemas.microsoft.com/office/powerpoint/2010/main" val="240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C183D7F6-B498-43B3-948B-1728B52AA6E4}">
                <adec:decorative xmlns:adec="http://schemas.microsoft.com/office/drawing/2017/decorative" val="1"/>
              </a:ext>
            </a:extLst>
          </p:cNvPr>
          <p:cNvSpPr/>
          <p:nvPr/>
        </p:nvSpPr>
        <p:spPr bwMode="auto">
          <a:xfrm>
            <a:off x="0" y="1324330"/>
            <a:ext cx="11378691" cy="50126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10" tIns="44810" rIns="44810" bIns="44810" numCol="1" spcCol="0" rtlCol="0" fromWordArt="0" anchor="ctr" anchorCtr="0" forceAA="0" compatLnSpc="1">
            <a:prstTxWarp prst="textNoShape">
              <a:avLst/>
            </a:prstTxWarp>
            <a:noAutofit/>
          </a:bodyPr>
          <a:lstStyle/>
          <a:p>
            <a:pPr algn="ctr" defTabSz="895908" fontAlgn="base">
              <a:spcBef>
                <a:spcPct val="0"/>
              </a:spcBef>
              <a:spcAft>
                <a:spcPct val="0"/>
              </a:spcAft>
            </a:pPr>
            <a:endParaRPr lang="en-US" sz="2156"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sz="4400" dirty="0">
                <a:solidFill>
                  <a:srgbClr val="0078D4"/>
                </a:solidFill>
              </a:rPr>
              <a:t>Share stories</a:t>
            </a:r>
          </a:p>
        </p:txBody>
      </p:sp>
      <p:sp>
        <p:nvSpPr>
          <p:cNvPr id="97" name="Title 1"/>
          <p:cNvSpPr txBox="1">
            <a:spLocks/>
          </p:cNvSpPr>
          <p:nvPr/>
        </p:nvSpPr>
        <p:spPr>
          <a:xfrm>
            <a:off x="387963" y="1695723"/>
            <a:ext cx="11404778" cy="4320157"/>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lvl="1" defTabSz="913639" fontAlgn="base">
              <a:lnSpc>
                <a:spcPct val="110000"/>
              </a:lnSpc>
              <a:spcBef>
                <a:spcPts val="588"/>
              </a:spcBef>
              <a:buClr>
                <a:srgbClr val="DC3C00"/>
              </a:buClr>
            </a:pPr>
            <a:r>
              <a:rPr lang="en-US" sz="1960" dirty="0">
                <a:ln w="3175">
                  <a:noFill/>
                </a:ln>
                <a:solidFill>
                  <a:srgbClr val="0078D4"/>
                </a:solidFill>
                <a:latin typeface="Segoe UI"/>
                <a:cs typeface="Segoe UI Semilight" panose="020B0402040204020203" pitchFamily="34" charset="0"/>
              </a:rPr>
              <a:t>Capturing and sharing stories</a:t>
            </a:r>
          </a:p>
          <a:p>
            <a:pPr marL="0" lvl="1" defTabSz="913916" fontAlgn="base">
              <a:lnSpc>
                <a:spcPct val="120000"/>
              </a:lnSpc>
              <a:spcBef>
                <a:spcPct val="0"/>
              </a:spcBef>
              <a:spcAft>
                <a:spcPts val="1176"/>
              </a:spcAft>
              <a:buClr>
                <a:srgbClr val="DC3C00"/>
              </a:buClr>
              <a:defRPr/>
            </a:pP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about your Office 365 and Yammer successes is one of the best ways to demonstrate business value.</a:t>
            </a:r>
          </a:p>
          <a:p>
            <a:pPr marL="0" lvl="1" defTabSz="913639" fontAlgn="base">
              <a:lnSpc>
                <a:spcPct val="110000"/>
              </a:lnSpc>
              <a:spcBef>
                <a:spcPts val="588"/>
              </a:spcBef>
              <a:spcAft>
                <a:spcPts val="588"/>
              </a:spcAft>
              <a:buClr>
                <a:srgbClr val="DC3C00"/>
              </a:buClr>
            </a:pPr>
            <a:r>
              <a:rPr lang="en-US" sz="1960" dirty="0">
                <a:ln w="3175">
                  <a:noFill/>
                </a:ln>
                <a:solidFill>
                  <a:srgbClr val="0078D4"/>
                </a:solidFill>
                <a:latin typeface="Segoe UI"/>
                <a:cs typeface="Segoe UI Semilight" panose="020B0402040204020203" pitchFamily="34" charset="0"/>
              </a:rPr>
              <a:t>When sharing a story about your experience with Office 365, be sure to include these details:</a:t>
            </a:r>
          </a:p>
          <a:p>
            <a:pPr marL="0" lvl="1" defTabSz="913916" fontAlgn="base">
              <a:lnSpc>
                <a:spcPct val="120000"/>
              </a:lnSpc>
              <a:spcBef>
                <a:spcPct val="0"/>
              </a:spcBef>
              <a:spcAft>
                <a:spcPts val="245"/>
              </a:spcAft>
              <a:buClr>
                <a:srgbClr val="DC3C00"/>
              </a:buClr>
              <a:defRPr/>
            </a:pPr>
            <a:r>
              <a:rPr lang="en-US" sz="1470" b="1" dirty="0">
                <a:ln w="3175">
                  <a:noFill/>
                </a:ln>
                <a:solidFill>
                  <a:srgbClr val="0078D4"/>
                </a:solidFill>
                <a:latin typeface="Segoe UI"/>
                <a:ea typeface="Segoe UI" pitchFamily="34" charset="0"/>
                <a:cs typeface="Segoe UI" pitchFamily="34" charset="0"/>
              </a:rPr>
              <a:t>Time. </a:t>
            </a: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The story should begin with a time marker, so the audience knows when it happened.</a:t>
            </a:r>
          </a:p>
          <a:p>
            <a:pPr marL="0" lvl="1" defTabSz="913916" fontAlgn="base">
              <a:lnSpc>
                <a:spcPct val="120000"/>
              </a:lnSpc>
              <a:spcBef>
                <a:spcPct val="0"/>
              </a:spcBef>
              <a:spcAft>
                <a:spcPts val="245"/>
              </a:spcAft>
              <a:buClr>
                <a:srgbClr val="DC3C00"/>
              </a:buClr>
              <a:defRPr/>
            </a:pPr>
            <a:r>
              <a:rPr lang="en-US" sz="1470" b="1" dirty="0">
                <a:ln w="3175">
                  <a:noFill/>
                </a:ln>
                <a:solidFill>
                  <a:srgbClr val="0078D4"/>
                </a:solidFill>
                <a:latin typeface="Segoe UI"/>
                <a:ea typeface="Segoe UI" pitchFamily="34" charset="0"/>
                <a:cs typeface="Segoe UI" pitchFamily="34" charset="0"/>
              </a:rPr>
              <a:t>Characters. </a:t>
            </a: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The story should feature names, so the audience knows who was involved.</a:t>
            </a:r>
          </a:p>
          <a:p>
            <a:pPr marL="0" lvl="1" defTabSz="913916" fontAlgn="base">
              <a:lnSpc>
                <a:spcPct val="120000"/>
              </a:lnSpc>
              <a:spcBef>
                <a:spcPct val="0"/>
              </a:spcBef>
              <a:spcAft>
                <a:spcPts val="245"/>
              </a:spcAft>
              <a:buClr>
                <a:srgbClr val="DC3C00"/>
              </a:buClr>
              <a:defRPr/>
            </a:pPr>
            <a:r>
              <a:rPr lang="en-US" sz="1470" b="1" dirty="0">
                <a:ln w="3175">
                  <a:noFill/>
                </a:ln>
                <a:solidFill>
                  <a:srgbClr val="0078D4"/>
                </a:solidFill>
                <a:latin typeface="Segoe UI"/>
                <a:ea typeface="Segoe UI" pitchFamily="34" charset="0"/>
                <a:cs typeface="Segoe UI" pitchFamily="34" charset="0"/>
              </a:rPr>
              <a:t>Events. </a:t>
            </a: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The story should recount the events that took place.</a:t>
            </a:r>
          </a:p>
          <a:p>
            <a:pPr marL="0" lvl="1" defTabSz="913916" fontAlgn="base">
              <a:lnSpc>
                <a:spcPct val="120000"/>
              </a:lnSpc>
              <a:spcBef>
                <a:spcPct val="0"/>
              </a:spcBef>
              <a:spcAft>
                <a:spcPts val="1176"/>
              </a:spcAft>
              <a:buClr>
                <a:srgbClr val="DC3C00"/>
              </a:buClr>
              <a:defRPr/>
            </a:pPr>
            <a:r>
              <a:rPr lang="en-US" sz="1470" b="1" dirty="0">
                <a:ln w="3175">
                  <a:noFill/>
                </a:ln>
                <a:solidFill>
                  <a:srgbClr val="0078D4"/>
                </a:solidFill>
                <a:latin typeface="Segoe UI"/>
                <a:ea typeface="Segoe UI" pitchFamily="34" charset="0"/>
                <a:cs typeface="Segoe UI" pitchFamily="34" charset="0"/>
              </a:rPr>
              <a:t>Visuals. </a:t>
            </a: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The audience should be able to picture what has happened.</a:t>
            </a:r>
          </a:p>
          <a:p>
            <a:pPr marL="0" lvl="1" defTabSz="913639" fontAlgn="base">
              <a:lnSpc>
                <a:spcPct val="110000"/>
              </a:lnSpc>
              <a:spcBef>
                <a:spcPts val="588"/>
              </a:spcBef>
              <a:buClr>
                <a:srgbClr val="DC3C00"/>
              </a:buClr>
            </a:pPr>
            <a:r>
              <a:rPr lang="en-US" sz="1960" dirty="0">
                <a:ln w="3175">
                  <a:noFill/>
                </a:ln>
                <a:solidFill>
                  <a:srgbClr val="0078D4"/>
                </a:solidFill>
                <a:latin typeface="Segoe UI"/>
                <a:cs typeface="Segoe UI Semilight" panose="020B0402040204020203" pitchFamily="34" charset="0"/>
              </a:rPr>
              <a:t>Stories about business value can easily be shared </a:t>
            </a:r>
          </a:p>
          <a:p>
            <a:pPr marL="0" lvl="1" defTabSz="913916" fontAlgn="base">
              <a:lnSpc>
                <a:spcPct val="120000"/>
              </a:lnSpc>
              <a:spcBef>
                <a:spcPct val="0"/>
              </a:spcBef>
              <a:spcAft>
                <a:spcPts val="1176"/>
              </a:spcAft>
              <a:buClr>
                <a:srgbClr val="DC3C00"/>
              </a:buClr>
              <a:defRPr/>
            </a:pP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internally through an Office 365 Success Stories group in your Yammer network. You can also share success stories externally with the wider Office 365 community via the Office 365 Network and use them to make feature-function training more relevant.</a:t>
            </a:r>
          </a:p>
          <a:p>
            <a:pPr marL="0" lvl="1" defTabSz="913639" fontAlgn="base">
              <a:lnSpc>
                <a:spcPct val="110000"/>
              </a:lnSpc>
              <a:spcBef>
                <a:spcPts val="588"/>
              </a:spcBef>
              <a:buClr>
                <a:srgbClr val="DC3C00"/>
              </a:buClr>
            </a:pPr>
            <a:r>
              <a:rPr lang="en-US" sz="1960" dirty="0">
                <a:ln w="3175">
                  <a:noFill/>
                </a:ln>
                <a:solidFill>
                  <a:srgbClr val="0078D4"/>
                </a:solidFill>
                <a:latin typeface="Segoe UI"/>
                <a:cs typeface="Segoe UI Semilight" panose="020B0402040204020203" pitchFamily="34" charset="0"/>
              </a:rPr>
              <a:t>Trainers should also use</a:t>
            </a:r>
          </a:p>
          <a:p>
            <a:pPr marL="0" lvl="1" defTabSz="913916" fontAlgn="base">
              <a:lnSpc>
                <a:spcPct val="120000"/>
              </a:lnSpc>
              <a:spcBef>
                <a:spcPct val="0"/>
              </a:spcBef>
              <a:spcAft>
                <a:spcPts val="1176"/>
              </a:spcAft>
              <a:buClr>
                <a:srgbClr val="DC3C00"/>
              </a:buClr>
              <a:defRPr/>
            </a:pPr>
            <a:r>
              <a:rPr lang="en-US"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rPr>
              <a:t>these success stories to make feature-function training sessions relevant to end-users.</a:t>
            </a:r>
            <a:endParaRPr lang="en-GB" sz="1470" dirty="0">
              <a:ln w="3175">
                <a:noFill/>
              </a:ln>
              <a:gradFill>
                <a:gsLst>
                  <a:gs pos="13889">
                    <a:srgbClr val="505050"/>
                  </a:gs>
                  <a:gs pos="28704">
                    <a:srgbClr val="505050"/>
                  </a:gs>
                </a:gsLst>
                <a:lin ang="5400000" scaled="0"/>
              </a:gradFill>
              <a:latin typeface="Segoe UI"/>
              <a:ea typeface="Segoe UI" pitchFamily="34" charset="0"/>
              <a:cs typeface="Segoe UI" pitchFamily="34" charset="0"/>
            </a:endParaRPr>
          </a:p>
        </p:txBody>
      </p:sp>
      <p:sp>
        <p:nvSpPr>
          <p:cNvPr id="6" name="Rectangle 11">
            <a:extLst>
              <a:ext uri="{FF2B5EF4-FFF2-40B4-BE49-F238E27FC236}">
                <a16:creationId xmlns:a16="http://schemas.microsoft.com/office/drawing/2014/main" id="{638CCD2B-6BC8-4C73-ABCF-F68A6BF8472A}"/>
              </a:ext>
              <a:ext uri="{C183D7F6-B498-43B3-948B-1728B52AA6E4}">
                <adec:decorative xmlns:adec="http://schemas.microsoft.com/office/drawing/2017/decorative" val="1"/>
              </a:ext>
            </a:extLst>
          </p:cNvPr>
          <p:cNvSpPr>
            <a:spLocks noChangeArrowheads="1"/>
          </p:cNvSpPr>
          <p:nvPr/>
        </p:nvSpPr>
        <p:spPr bwMode="auto">
          <a:xfrm>
            <a:off x="11434501"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7" name="Rectangle 13">
            <a:extLst>
              <a:ext uri="{FF2B5EF4-FFF2-40B4-BE49-F238E27FC236}">
                <a16:creationId xmlns:a16="http://schemas.microsoft.com/office/drawing/2014/main" id="{1F4CBF1A-A5A0-44AE-BD2F-977AAB134058}"/>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8" name="Rectangle 12">
            <a:extLst>
              <a:ext uri="{FF2B5EF4-FFF2-40B4-BE49-F238E27FC236}">
                <a16:creationId xmlns:a16="http://schemas.microsoft.com/office/drawing/2014/main" id="{FCBB4CF2-BC25-4EE2-8765-AAA3270EFF61}"/>
              </a:ext>
              <a:ext uri="{C183D7F6-B498-43B3-948B-1728B52AA6E4}">
                <adec:decorative xmlns:adec="http://schemas.microsoft.com/office/drawing/2017/decorative" val="1"/>
              </a:ext>
            </a:extLst>
          </p:cNvPr>
          <p:cNvSpPr>
            <a:spLocks noChangeArrowheads="1"/>
          </p:cNvSpPr>
          <p:nvPr/>
        </p:nvSpPr>
        <p:spPr bwMode="auto">
          <a:xfrm>
            <a:off x="11434502" y="2289527"/>
            <a:ext cx="754323" cy="2273131"/>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9" name="Graphic 8" descr="Upward trend">
            <a:extLst>
              <a:ext uri="{FF2B5EF4-FFF2-40B4-BE49-F238E27FC236}">
                <a16:creationId xmlns:a16="http://schemas.microsoft.com/office/drawing/2014/main" id="{E1D843C0-94A0-4B31-8CED-FFE20002E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0308" y="5348416"/>
            <a:ext cx="642707" cy="642707"/>
          </a:xfrm>
          <a:prstGeom prst="rect">
            <a:avLst/>
          </a:prstGeom>
        </p:spPr>
      </p:pic>
      <p:pic>
        <p:nvPicPr>
          <p:cNvPr id="10" name="Graphic 9" descr="Bullseye">
            <a:extLst>
              <a:ext uri="{FF2B5EF4-FFF2-40B4-BE49-F238E27FC236}">
                <a16:creationId xmlns:a16="http://schemas.microsoft.com/office/drawing/2014/main" id="{CCDB00B8-5ECC-4E3B-AE64-61F00FC2BA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46118" y="3049184"/>
            <a:ext cx="642707" cy="642707"/>
          </a:xfrm>
          <a:prstGeom prst="rect">
            <a:avLst/>
          </a:prstGeom>
        </p:spPr>
      </p:pic>
      <p:pic>
        <p:nvPicPr>
          <p:cNvPr id="11" name="Graphic 10" descr="Customer review">
            <a:extLst>
              <a:ext uri="{FF2B5EF4-FFF2-40B4-BE49-F238E27FC236}">
                <a16:creationId xmlns:a16="http://schemas.microsoft.com/office/drawing/2014/main" id="{B5422FAC-61B7-4B0B-BC74-E8C4AA3F95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7685" y="663348"/>
            <a:ext cx="724351" cy="724351"/>
          </a:xfrm>
          <a:prstGeom prst="rect">
            <a:avLst/>
          </a:prstGeom>
        </p:spPr>
      </p:pic>
    </p:spTree>
    <p:extLst>
      <p:ext uri="{BB962C8B-B14F-4D97-AF65-F5344CB8AC3E}">
        <p14:creationId xmlns:p14="http://schemas.microsoft.com/office/powerpoint/2010/main" val="32009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7A82B-C171-4944-BC1F-022686A0D6A3}"/>
              </a:ext>
            </a:extLst>
          </p:cNvPr>
          <p:cNvSpPr>
            <a:spLocks noGrp="1"/>
          </p:cNvSpPr>
          <p:nvPr>
            <p:ph type="title"/>
          </p:nvPr>
        </p:nvSpPr>
        <p:spPr>
          <a:xfrm>
            <a:off x="8236962" y="863882"/>
            <a:ext cx="2409518" cy="549961"/>
          </a:xfrm>
        </p:spPr>
        <p:txBody>
          <a:bodyPr>
            <a:normAutofit/>
          </a:bodyPr>
          <a:lstStyle/>
          <a:p>
            <a:r>
              <a:rPr lang="en-US" sz="2399" dirty="0"/>
              <a:t>Getting started</a:t>
            </a:r>
          </a:p>
        </p:txBody>
      </p:sp>
      <p:cxnSp>
        <p:nvCxnSpPr>
          <p:cNvPr id="5" name="Straight Connector 4">
            <a:extLst>
              <a:ext uri="{FF2B5EF4-FFF2-40B4-BE49-F238E27FC236}">
                <a16:creationId xmlns:a16="http://schemas.microsoft.com/office/drawing/2014/main" id="{8D234097-11DE-4DAC-A05B-76A993CAFD8E}"/>
              </a:ext>
              <a:ext uri="{C183D7F6-B498-43B3-948B-1728B52AA6E4}">
                <adec:decorative xmlns:adec="http://schemas.microsoft.com/office/drawing/2017/decorative" val="1"/>
              </a:ext>
            </a:extLst>
          </p:cNvPr>
          <p:cNvCxnSpPr/>
          <p:nvPr/>
        </p:nvCxnSpPr>
        <p:spPr>
          <a:xfrm>
            <a:off x="8344298" y="6162308"/>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A67EC1-2AAF-449F-BECE-0EBEC4B26E74}"/>
              </a:ext>
              <a:ext uri="{C183D7F6-B498-43B3-948B-1728B52AA6E4}">
                <adec:decorative xmlns:adec="http://schemas.microsoft.com/office/drawing/2017/decorative" val="1"/>
              </a:ext>
            </a:extLst>
          </p:cNvPr>
          <p:cNvCxnSpPr/>
          <p:nvPr/>
        </p:nvCxnSpPr>
        <p:spPr>
          <a:xfrm>
            <a:off x="8344298" y="5259083"/>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A29042-4A2E-4752-9B98-66716D2E432F}"/>
              </a:ext>
              <a:ext uri="{C183D7F6-B498-43B3-948B-1728B52AA6E4}">
                <adec:decorative xmlns:adec="http://schemas.microsoft.com/office/drawing/2017/decorative" val="1"/>
              </a:ext>
            </a:extLst>
          </p:cNvPr>
          <p:cNvCxnSpPr/>
          <p:nvPr/>
        </p:nvCxnSpPr>
        <p:spPr>
          <a:xfrm>
            <a:off x="8344298" y="4352629"/>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DC4837-C52D-4047-860A-02A53F1B74C1}"/>
              </a:ext>
              <a:ext uri="{C183D7F6-B498-43B3-948B-1728B52AA6E4}">
                <adec:decorative xmlns:adec="http://schemas.microsoft.com/office/drawing/2017/decorative" val="1"/>
              </a:ext>
            </a:extLst>
          </p:cNvPr>
          <p:cNvCxnSpPr/>
          <p:nvPr/>
        </p:nvCxnSpPr>
        <p:spPr>
          <a:xfrm>
            <a:off x="8344298" y="3429000"/>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8BC918-009E-4014-B1CA-885FE74A044C}"/>
              </a:ext>
              <a:ext uri="{C183D7F6-B498-43B3-948B-1728B52AA6E4}">
                <adec:decorative xmlns:adec="http://schemas.microsoft.com/office/drawing/2017/decorative" val="1"/>
              </a:ext>
            </a:extLst>
          </p:cNvPr>
          <p:cNvCxnSpPr/>
          <p:nvPr/>
        </p:nvCxnSpPr>
        <p:spPr>
          <a:xfrm>
            <a:off x="8344298" y="2521186"/>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F5E98B-B0C3-43B8-9034-28A213BAB1FA}"/>
              </a:ext>
              <a:ext uri="{C183D7F6-B498-43B3-948B-1728B52AA6E4}">
                <adec:decorative xmlns:adec="http://schemas.microsoft.com/office/drawing/2017/decorative" val="1"/>
              </a:ext>
            </a:extLst>
          </p:cNvPr>
          <p:cNvCxnSpPr/>
          <p:nvPr/>
        </p:nvCxnSpPr>
        <p:spPr>
          <a:xfrm>
            <a:off x="8344298" y="1600676"/>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886759" y="1896349"/>
            <a:ext cx="2834507" cy="341864"/>
          </a:xfrm>
          <a:prstGeom prst="rect">
            <a:avLst/>
          </a:prstGeom>
          <a:noFill/>
        </p:spPr>
        <p:txBody>
          <a:bodyPr wrap="square" rtlCol="0">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Master the technology</a:t>
            </a:r>
          </a:p>
        </p:txBody>
      </p:sp>
      <p:sp>
        <p:nvSpPr>
          <p:cNvPr id="34" name="Rectangle 33">
            <a:extLst>
              <a:ext uri="{FF2B5EF4-FFF2-40B4-BE49-F238E27FC236}">
                <a16:creationId xmlns:a16="http://schemas.microsoft.com/office/drawing/2014/main" id="{543532F8-10C8-41E9-A13A-EC5441227110}"/>
              </a:ext>
            </a:extLst>
          </p:cNvPr>
          <p:cNvSpPr/>
          <p:nvPr/>
        </p:nvSpPr>
        <p:spPr>
          <a:xfrm>
            <a:off x="8886759" y="2775950"/>
            <a:ext cx="1967655" cy="341864"/>
          </a:xfrm>
          <a:prstGeom prst="rect">
            <a:avLst/>
          </a:prstGeom>
        </p:spPr>
        <p:txBody>
          <a:bodyPr wrap="non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Develop your vision</a:t>
            </a:r>
          </a:p>
        </p:txBody>
      </p:sp>
      <p:sp>
        <p:nvSpPr>
          <p:cNvPr id="33" name="Rectangle 32">
            <a:extLst>
              <a:ext uri="{FF2B5EF4-FFF2-40B4-BE49-F238E27FC236}">
                <a16:creationId xmlns:a16="http://schemas.microsoft.com/office/drawing/2014/main" id="{2AA9032C-2EDC-416E-A580-0378AA7705E3}"/>
              </a:ext>
            </a:extLst>
          </p:cNvPr>
          <p:cNvSpPr/>
          <p:nvPr/>
        </p:nvSpPr>
        <p:spPr>
          <a:xfrm>
            <a:off x="8886759" y="3699118"/>
            <a:ext cx="1840794" cy="341864"/>
          </a:xfrm>
          <a:prstGeom prst="rect">
            <a:avLst/>
          </a:prstGeom>
        </p:spPr>
        <p:txBody>
          <a:bodyPr wrap="non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Identify your team</a:t>
            </a:r>
          </a:p>
        </p:txBody>
      </p:sp>
      <p:sp>
        <p:nvSpPr>
          <p:cNvPr id="32" name="Rectangle 31">
            <a:extLst>
              <a:ext uri="{FF2B5EF4-FFF2-40B4-BE49-F238E27FC236}">
                <a16:creationId xmlns:a16="http://schemas.microsoft.com/office/drawing/2014/main" id="{2D09F778-2B91-403A-BD86-F00679BEB8A6}"/>
              </a:ext>
            </a:extLst>
          </p:cNvPr>
          <p:cNvSpPr/>
          <p:nvPr/>
        </p:nvSpPr>
        <p:spPr>
          <a:xfrm>
            <a:off x="8886758" y="4605655"/>
            <a:ext cx="2035990" cy="341864"/>
          </a:xfrm>
          <a:prstGeom prst="rect">
            <a:avLst/>
          </a:prstGeom>
        </p:spPr>
        <p:txBody>
          <a:bodyPr wrap="non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Get executive buy-in</a:t>
            </a:r>
          </a:p>
        </p:txBody>
      </p:sp>
      <p:sp>
        <p:nvSpPr>
          <p:cNvPr id="31" name="Rectangle 30">
            <a:extLst>
              <a:ext uri="{FF2B5EF4-FFF2-40B4-BE49-F238E27FC236}">
                <a16:creationId xmlns:a16="http://schemas.microsoft.com/office/drawing/2014/main" id="{11BAF702-E2CF-4011-A311-3C1DB43AC9A1}"/>
              </a:ext>
            </a:extLst>
          </p:cNvPr>
          <p:cNvSpPr/>
          <p:nvPr/>
        </p:nvSpPr>
        <p:spPr>
          <a:xfrm>
            <a:off x="8906489" y="5539765"/>
            <a:ext cx="2482725" cy="341864"/>
          </a:xfrm>
          <a:prstGeom prst="rect">
            <a:avLst/>
          </a:prstGeom>
        </p:spPr>
        <p:txBody>
          <a:bodyPr wrap="non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Set policies and guidance</a:t>
            </a:r>
          </a:p>
        </p:txBody>
      </p:sp>
      <p:pic>
        <p:nvPicPr>
          <p:cNvPr id="38" name="Graphic 37" descr="Icon bullet">
            <a:extLst>
              <a:ext uri="{FF2B5EF4-FFF2-40B4-BE49-F238E27FC236}">
                <a16:creationId xmlns:a16="http://schemas.microsoft.com/office/drawing/2014/main" id="{89229021-CFCC-408F-8C36-DE69D7440D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6661" y="2738014"/>
            <a:ext cx="221921" cy="417733"/>
          </a:xfrm>
          <a:prstGeom prst="rect">
            <a:avLst/>
          </a:prstGeom>
        </p:spPr>
      </p:pic>
      <p:pic>
        <p:nvPicPr>
          <p:cNvPr id="39" name="Graphic 38" descr="Icon bullet">
            <a:extLst>
              <a:ext uri="{FF2B5EF4-FFF2-40B4-BE49-F238E27FC236}">
                <a16:creationId xmlns:a16="http://schemas.microsoft.com/office/drawing/2014/main" id="{D168E280-DA95-4C0E-A092-8012051E3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7720" y="1911864"/>
            <a:ext cx="302617" cy="316500"/>
          </a:xfrm>
          <a:prstGeom prst="rect">
            <a:avLst/>
          </a:prstGeom>
        </p:spPr>
      </p:pic>
      <p:pic>
        <p:nvPicPr>
          <p:cNvPr id="40" name="Graphic 39" descr="Icon bullet">
            <a:extLst>
              <a:ext uri="{FF2B5EF4-FFF2-40B4-BE49-F238E27FC236}">
                <a16:creationId xmlns:a16="http://schemas.microsoft.com/office/drawing/2014/main" id="{B0094310-0672-4969-85FA-EB867DEF64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4332" y="3678008"/>
            <a:ext cx="369393" cy="377983"/>
          </a:xfrm>
          <a:prstGeom prst="rect">
            <a:avLst/>
          </a:prstGeom>
        </p:spPr>
      </p:pic>
      <p:pic>
        <p:nvPicPr>
          <p:cNvPr id="41" name="Graphic 40" descr="Icon bullet">
            <a:extLst>
              <a:ext uri="{FF2B5EF4-FFF2-40B4-BE49-F238E27FC236}">
                <a16:creationId xmlns:a16="http://schemas.microsoft.com/office/drawing/2014/main" id="{65EF298B-ECF2-4CBD-A042-40B4E691FA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8221" y="5561392"/>
            <a:ext cx="221612" cy="308095"/>
          </a:xfrm>
          <a:prstGeom prst="rect">
            <a:avLst/>
          </a:prstGeom>
        </p:spPr>
      </p:pic>
      <p:pic>
        <p:nvPicPr>
          <p:cNvPr id="42" name="Graphic 41" descr="Icon bullet">
            <a:extLst>
              <a:ext uri="{FF2B5EF4-FFF2-40B4-BE49-F238E27FC236}">
                <a16:creationId xmlns:a16="http://schemas.microsoft.com/office/drawing/2014/main" id="{5B24122D-048E-465D-AFAE-04CCAAC72D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91930" y="4661028"/>
            <a:ext cx="368401" cy="229381"/>
          </a:xfrm>
          <a:prstGeom prst="rect">
            <a:avLst/>
          </a:prstGeom>
        </p:spPr>
      </p:pic>
      <p:pic>
        <p:nvPicPr>
          <p:cNvPr id="7" name="Picture 6" descr="A person sitting at a desk looking at a computer&#10;&#10;Description automatically generated">
            <a:extLst>
              <a:ext uri="{FF2B5EF4-FFF2-40B4-BE49-F238E27FC236}">
                <a16:creationId xmlns:a16="http://schemas.microsoft.com/office/drawing/2014/main" id="{DA6710EE-C17F-421D-A819-07CF3992350D}"/>
              </a:ext>
            </a:extLst>
          </p:cNvPr>
          <p:cNvPicPr>
            <a:picLocks noChangeAspect="1"/>
          </p:cNvPicPr>
          <p:nvPr/>
        </p:nvPicPr>
        <p:blipFill rotWithShape="1">
          <a:blip r:embed="rId13"/>
          <a:srcRect l="21806" t="29" r="187" b="-29"/>
          <a:stretch/>
        </p:blipFill>
        <p:spPr>
          <a:xfrm>
            <a:off x="-33907" y="-2650"/>
            <a:ext cx="7955914" cy="6858000"/>
          </a:xfrm>
          <a:prstGeom prst="rect">
            <a:avLst/>
          </a:prstGeom>
        </p:spPr>
      </p:pic>
    </p:spTree>
    <p:extLst>
      <p:ext uri="{BB962C8B-B14F-4D97-AF65-F5344CB8AC3E}">
        <p14:creationId xmlns:p14="http://schemas.microsoft.com/office/powerpoint/2010/main" val="296448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F9A3BF5C-0F10-49DD-833A-A7412F7D9523}"/>
              </a:ext>
            </a:extLst>
          </p:cNvPr>
          <p:cNvSpPr>
            <a:spLocks noGrp="1"/>
          </p:cNvSpPr>
          <p:nvPr>
            <p:ph type="title"/>
          </p:nvPr>
        </p:nvSpPr>
        <p:spPr/>
        <p:txBody>
          <a:bodyPr/>
          <a:lstStyle/>
          <a:p>
            <a:r>
              <a:rPr lang="en-US" dirty="0">
                <a:solidFill>
                  <a:srgbClr val="0078D4"/>
                </a:solidFill>
                <a:latin typeface="Segoe UI Semibold" panose="020B0702040204020203" pitchFamily="34" charset="0"/>
                <a:cs typeface="Segoe UI Semibold" panose="020B0702040204020203" pitchFamily="34" charset="0"/>
              </a:rPr>
              <a:t>Drive ongoing usage</a:t>
            </a: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54" name="Text Placeholder 53">
            <a:extLst>
              <a:ext uri="{FF2B5EF4-FFF2-40B4-BE49-F238E27FC236}">
                <a16:creationId xmlns:a16="http://schemas.microsoft.com/office/drawing/2014/main" id="{C5144A09-A386-4736-94E4-C32EBEEA43D9}"/>
              </a:ext>
            </a:extLst>
          </p:cNvPr>
          <p:cNvSpPr>
            <a:spLocks noGrp="1"/>
          </p:cNvSpPr>
          <p:nvPr>
            <p:ph type="body" sz="quarter" idx="16"/>
          </p:nvPr>
        </p:nvSpPr>
        <p:spPr>
          <a:xfrm>
            <a:off x="518239" y="1083286"/>
            <a:ext cx="5962759" cy="825285"/>
          </a:xfrm>
        </p:spPr>
        <p:txBody>
          <a:bodyPr/>
          <a:lstStyle/>
          <a:p>
            <a:pPr marL="0" indent="0">
              <a:buNone/>
            </a:pPr>
            <a:r>
              <a:rPr lang="en-US" sz="1600" dirty="0"/>
              <a:t>Continue to identify areas of your organization that can benefit from cross-company collaboration and engagement. This could include people within the same function, collaborators on a company initiative, or participants in a trending topic – both work-related or not.</a:t>
            </a:r>
          </a:p>
          <a:p>
            <a:pPr marL="0" indent="0">
              <a:spcBef>
                <a:spcPts val="2399"/>
              </a:spcBef>
              <a:buNone/>
            </a:pPr>
            <a:r>
              <a:rPr lang="en-US" sz="1600" dirty="0">
                <a:solidFill>
                  <a:srgbClr val="0078D4"/>
                </a:solidFill>
              </a:rPr>
              <a:t>Promote ongoing discussion in Yammer:</a:t>
            </a:r>
          </a:p>
          <a:p>
            <a:pPr marL="0" indent="0">
              <a:buNone/>
            </a:pPr>
            <a:endParaRPr lang="en-US" sz="1600" dirty="0"/>
          </a:p>
          <a:p>
            <a:pPr marL="0" indent="0">
              <a:buNone/>
            </a:pPr>
            <a:endParaRPr lang="en-US" sz="1600" dirty="0"/>
          </a:p>
          <a:p>
            <a:pPr marL="0" indent="0">
              <a:buNone/>
            </a:pPr>
            <a:endParaRPr lang="en-US" sz="1600" dirty="0"/>
          </a:p>
        </p:txBody>
      </p:sp>
      <p:graphicFrame>
        <p:nvGraphicFramePr>
          <p:cNvPr id="70" name="Table 69">
            <a:extLst>
              <a:ext uri="{FF2B5EF4-FFF2-40B4-BE49-F238E27FC236}">
                <a16:creationId xmlns:a16="http://schemas.microsoft.com/office/drawing/2014/main" id="{D0399C16-FC3A-4444-B62B-84C2C4A4B039}"/>
              </a:ext>
            </a:extLst>
          </p:cNvPr>
          <p:cNvGraphicFramePr>
            <a:graphicFrameLocks noGrp="1"/>
          </p:cNvGraphicFramePr>
          <p:nvPr>
            <p:extLst>
              <p:ext uri="{D42A27DB-BD31-4B8C-83A1-F6EECF244321}">
                <p14:modId xmlns:p14="http://schemas.microsoft.com/office/powerpoint/2010/main" val="452517075"/>
              </p:ext>
            </p:extLst>
          </p:nvPr>
        </p:nvGraphicFramePr>
        <p:xfrm>
          <a:off x="502997" y="3264338"/>
          <a:ext cx="5382790" cy="1935876"/>
        </p:xfrm>
        <a:graphic>
          <a:graphicData uri="http://schemas.openxmlformats.org/drawingml/2006/table">
            <a:tbl>
              <a:tblPr firstRow="1">
                <a:tableStyleId>{5C22544A-7EE6-4342-B048-85BDC9FD1C3A}</a:tableStyleId>
              </a:tblPr>
              <a:tblGrid>
                <a:gridCol w="2490941">
                  <a:extLst>
                    <a:ext uri="{9D8B030D-6E8A-4147-A177-3AD203B41FA5}">
                      <a16:colId xmlns:a16="http://schemas.microsoft.com/office/drawing/2014/main" val="2077753127"/>
                    </a:ext>
                  </a:extLst>
                </a:gridCol>
                <a:gridCol w="2891849">
                  <a:extLst>
                    <a:ext uri="{9D8B030D-6E8A-4147-A177-3AD203B41FA5}">
                      <a16:colId xmlns:a16="http://schemas.microsoft.com/office/drawing/2014/main" val="1802102213"/>
                    </a:ext>
                  </a:extLst>
                </a:gridCol>
              </a:tblGrid>
              <a:tr h="1097719">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Add to existing in-person events (town halls and Q&amp;A) with online events (</a:t>
                      </a: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hlinkClick r:id="rId3"/>
                        </a:rPr>
                        <a:t>YamJams</a:t>
                      </a: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a:t>
                      </a: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Ask champions to select highlights from corporate newsletters and post to Yammer</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3067349"/>
                  </a:ext>
                </a:extLst>
              </a:tr>
              <a:tr h="838157">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gradFill>
                            <a:gsLst>
                              <a:gs pos="38710">
                                <a:srgbClr val="000000"/>
                              </a:gs>
                              <a:gs pos="100000">
                                <a:srgbClr val="000000"/>
                              </a:gs>
                            </a:gsLst>
                            <a:lin ang="5400000" scaled="0"/>
                          </a:gradFill>
                          <a:effectLst/>
                          <a:uLnTx/>
                          <a:uFillTx/>
                          <a:latin typeface="Segoe UI" panose="020B0502040204020203" pitchFamily="34" charset="0"/>
                          <a:ea typeface="+mn-ea"/>
                          <a:cs typeface="Segoe UI" panose="020B0502040204020203" pitchFamily="34" charset="0"/>
                        </a:rPr>
                        <a:t>Announce events, provide live updates, and deliver recaps </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gradFill>
                            <a:gsLst>
                              <a:gs pos="38710">
                                <a:srgbClr val="000000"/>
                              </a:gs>
                              <a:gs pos="100000">
                                <a:srgbClr val="000000"/>
                              </a:gs>
                            </a:gsLst>
                            <a:lin ang="5400000" scaled="0"/>
                          </a:gradFill>
                          <a:effectLst/>
                          <a:uLnTx/>
                          <a:uFillTx/>
                          <a:latin typeface="Segoe UI" panose="020B0502040204020203" pitchFamily="34" charset="0"/>
                          <a:ea typeface="+mn-ea"/>
                          <a:cs typeface="Segoe UI" panose="020B0502040204020203" pitchFamily="34" charset="0"/>
                        </a:rPr>
                        <a:t>Share corporate updates for new products or new employee bios</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1100" b="0" i="0" u="none" strike="noStrike" kern="900" cap="none" spc="0" normalizeH="0" baseline="0" noProof="0" dirty="0">
                        <a:ln>
                          <a:noFill/>
                        </a:ln>
                        <a:gradFill>
                          <a:gsLst>
                            <a:gs pos="17742">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endParaRPr>
                    </a:p>
                  </a:txBody>
                  <a:tcPr marL="91416" marR="91416" marT="91416"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9547980"/>
                  </a:ext>
                </a:extLst>
              </a:tr>
            </a:tbl>
          </a:graphicData>
        </a:graphic>
      </p:graphicFrame>
      <p:cxnSp>
        <p:nvCxnSpPr>
          <p:cNvPr id="71" name="Straight Connector 70">
            <a:extLst>
              <a:ext uri="{FF2B5EF4-FFF2-40B4-BE49-F238E27FC236}">
                <a16:creationId xmlns:a16="http://schemas.microsoft.com/office/drawing/2014/main" id="{ABB243AB-1FC2-4AB5-BCE7-FD7878120E80}"/>
              </a:ext>
              <a:ext uri="{C183D7F6-B498-43B3-948B-1728B52AA6E4}">
                <adec:decorative xmlns:adec="http://schemas.microsoft.com/office/drawing/2017/decorative" val="1"/>
              </a:ext>
            </a:extLst>
          </p:cNvPr>
          <p:cNvCxnSpPr>
            <a:cxnSpLocks/>
          </p:cNvCxnSpPr>
          <p:nvPr/>
        </p:nvCxnSpPr>
        <p:spPr>
          <a:xfrm>
            <a:off x="603438" y="3188009"/>
            <a:ext cx="152037" cy="0"/>
          </a:xfrm>
          <a:prstGeom prst="line">
            <a:avLst/>
          </a:prstGeom>
          <a:ln w="28575">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EAB42F-118C-4D99-8666-649B3440A42D}"/>
              </a:ext>
              <a:ext uri="{C183D7F6-B498-43B3-948B-1728B52AA6E4}">
                <adec:decorative xmlns:adec="http://schemas.microsoft.com/office/drawing/2017/decorative" val="1"/>
              </a:ext>
            </a:extLst>
          </p:cNvPr>
          <p:cNvCxnSpPr>
            <a:cxnSpLocks/>
          </p:cNvCxnSpPr>
          <p:nvPr/>
        </p:nvCxnSpPr>
        <p:spPr>
          <a:xfrm>
            <a:off x="3126487" y="3187282"/>
            <a:ext cx="152037" cy="0"/>
          </a:xfrm>
          <a:prstGeom prst="line">
            <a:avLst/>
          </a:prstGeom>
          <a:ln w="28575">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6A363D7F-D68F-4B7A-AC44-F80F380D6DFC}"/>
              </a:ext>
              <a:ext uri="{C183D7F6-B498-43B3-948B-1728B52AA6E4}">
                <adec:decorative xmlns:adec="http://schemas.microsoft.com/office/drawing/2017/decorative" val="1"/>
              </a:ext>
            </a:extLst>
          </p:cNvPr>
          <p:cNvGrpSpPr/>
          <p:nvPr/>
        </p:nvGrpSpPr>
        <p:grpSpPr>
          <a:xfrm>
            <a:off x="6041564" y="4562647"/>
            <a:ext cx="4916563" cy="1755072"/>
            <a:chOff x="6043147" y="4562953"/>
            <a:chExt cx="4917851" cy="1755533"/>
          </a:xfrm>
        </p:grpSpPr>
        <p:pic>
          <p:nvPicPr>
            <p:cNvPr id="78" name="Graphic 77">
              <a:extLst>
                <a:ext uri="{FF2B5EF4-FFF2-40B4-BE49-F238E27FC236}">
                  <a16:creationId xmlns:a16="http://schemas.microsoft.com/office/drawing/2014/main" id="{9BC29580-5886-49C2-AB38-E36DE2F071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3147" y="4775205"/>
              <a:ext cx="171752" cy="228600"/>
            </a:xfrm>
            <a:prstGeom prst="rect">
              <a:avLst/>
            </a:prstGeom>
          </p:spPr>
        </p:pic>
        <p:sp>
          <p:nvSpPr>
            <p:cNvPr id="79" name="Content Placeholder 28">
              <a:extLst>
                <a:ext uri="{FF2B5EF4-FFF2-40B4-BE49-F238E27FC236}">
                  <a16:creationId xmlns:a16="http://schemas.microsoft.com/office/drawing/2014/main" id="{9BF0B13D-D472-4FF7-9913-153DD4BFFB99}"/>
                </a:ext>
              </a:extLst>
            </p:cNvPr>
            <p:cNvSpPr txBox="1">
              <a:spLocks/>
            </p:cNvSpPr>
            <p:nvPr/>
          </p:nvSpPr>
          <p:spPr>
            <a:xfrm>
              <a:off x="6225632" y="4753568"/>
              <a:ext cx="2371032" cy="1306541"/>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a:solidFill>
                    <a:prstClr val="black"/>
                  </a:solidFill>
                  <a:latin typeface="Segoe UI Semibold" panose="020B0702040204020203" pitchFamily="34" charset="0"/>
                  <a:cs typeface="Segoe UI Semibold" panose="020B0702040204020203" pitchFamily="34" charset="0"/>
                </a:rPr>
                <a:t>Pro tip: </a:t>
              </a:r>
            </a:p>
            <a:p>
              <a:pPr defTabSz="914126">
                <a:lnSpc>
                  <a:spcPct val="110000"/>
                </a:lnSpc>
                <a:spcBef>
                  <a:spcPts val="0"/>
                </a:spcBef>
                <a:spcAft>
                  <a:spcPts val="600"/>
                </a:spcAft>
              </a:pPr>
              <a:r>
                <a:rPr lang="en-US">
                  <a:solidFill>
                    <a:prstClr val="black"/>
                  </a:solidFill>
                </a:rPr>
                <a:t>Find and nurture your “power users” – those that are using Yammer to its maximum abilities</a:t>
              </a:r>
            </a:p>
            <a:p>
              <a:pPr defTabSz="914126">
                <a:lnSpc>
                  <a:spcPct val="110000"/>
                </a:lnSpc>
                <a:spcBef>
                  <a:spcPts val="0"/>
                </a:spcBef>
                <a:spcAft>
                  <a:spcPts val="600"/>
                </a:spcAft>
              </a:pPr>
              <a:r>
                <a:rPr lang="en-US">
                  <a:solidFill>
                    <a:prstClr val="black"/>
                  </a:solidFill>
                </a:rPr>
                <a:t>Share conversations to show the value of participation</a:t>
              </a:r>
            </a:p>
          </p:txBody>
        </p:sp>
        <p:cxnSp>
          <p:nvCxnSpPr>
            <p:cNvPr id="81" name="Straight Connector 80">
              <a:extLst>
                <a:ext uri="{FF2B5EF4-FFF2-40B4-BE49-F238E27FC236}">
                  <a16:creationId xmlns:a16="http://schemas.microsoft.com/office/drawing/2014/main" id="{AF3A6F0D-6055-45BB-874B-C159ACF91FC5}"/>
                </a:ext>
              </a:extLst>
            </p:cNvPr>
            <p:cNvCxnSpPr>
              <a:cxnSpLocks/>
            </p:cNvCxnSpPr>
            <p:nvPr/>
          </p:nvCxnSpPr>
          <p:spPr>
            <a:xfrm>
              <a:off x="6043147" y="4562953"/>
              <a:ext cx="4783976"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FB5EADB-5105-43CA-B7DD-B3F76662954C}"/>
                </a:ext>
              </a:extLst>
            </p:cNvPr>
            <p:cNvCxnSpPr>
              <a:cxnSpLocks/>
            </p:cNvCxnSpPr>
            <p:nvPr/>
          </p:nvCxnSpPr>
          <p:spPr>
            <a:xfrm>
              <a:off x="6043147" y="6318486"/>
              <a:ext cx="4783976"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83" name="Content Placeholder 28">
              <a:extLst>
                <a:ext uri="{FF2B5EF4-FFF2-40B4-BE49-F238E27FC236}">
                  <a16:creationId xmlns:a16="http://schemas.microsoft.com/office/drawing/2014/main" id="{30D9B38B-1641-40C4-9E87-FC62367EF805}"/>
                </a:ext>
              </a:extLst>
            </p:cNvPr>
            <p:cNvSpPr txBox="1">
              <a:spLocks/>
            </p:cNvSpPr>
            <p:nvPr/>
          </p:nvSpPr>
          <p:spPr>
            <a:xfrm>
              <a:off x="8589966" y="5013931"/>
              <a:ext cx="2371032" cy="1028957"/>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a:solidFill>
                    <a:prstClr val="black"/>
                  </a:solidFill>
                </a:rPr>
                <a:t>Provide positive enforcement by praising them on Yammer</a:t>
              </a:r>
            </a:p>
            <a:p>
              <a:pPr defTabSz="914126">
                <a:lnSpc>
                  <a:spcPct val="110000"/>
                </a:lnSpc>
                <a:spcBef>
                  <a:spcPts val="0"/>
                </a:spcBef>
                <a:spcAft>
                  <a:spcPts val="600"/>
                </a:spcAft>
              </a:pPr>
              <a:r>
                <a:rPr lang="en-US">
                  <a:solidFill>
                    <a:prstClr val="black"/>
                  </a:solidFill>
                </a:rPr>
                <a:t>Give leadership visibility by hosting lunch with the executive team</a:t>
              </a:r>
            </a:p>
            <a:p>
              <a:pPr defTabSz="914126">
                <a:lnSpc>
                  <a:spcPct val="110000"/>
                </a:lnSpc>
                <a:spcBef>
                  <a:spcPts val="0"/>
                </a:spcBef>
                <a:spcAft>
                  <a:spcPts val="600"/>
                </a:spcAft>
              </a:pPr>
              <a:endParaRPr lang="en-US">
                <a:solidFill>
                  <a:prstClr val="black"/>
                </a:solidFill>
              </a:endParaRPr>
            </a:p>
          </p:txBody>
        </p:sp>
      </p:grpSp>
      <p:cxnSp>
        <p:nvCxnSpPr>
          <p:cNvPr id="110" name="Straight Connector 109">
            <a:extLst>
              <a:ext uri="{FF2B5EF4-FFF2-40B4-BE49-F238E27FC236}">
                <a16:creationId xmlns:a16="http://schemas.microsoft.com/office/drawing/2014/main" id="{83660542-ADF6-4948-8644-CA67E9073488}"/>
              </a:ext>
              <a:ext uri="{C183D7F6-B498-43B3-948B-1728B52AA6E4}">
                <adec:decorative xmlns:adec="http://schemas.microsoft.com/office/drawing/2017/decorative" val="1"/>
              </a:ext>
            </a:extLst>
          </p:cNvPr>
          <p:cNvCxnSpPr>
            <a:cxnSpLocks/>
          </p:cNvCxnSpPr>
          <p:nvPr/>
        </p:nvCxnSpPr>
        <p:spPr>
          <a:xfrm>
            <a:off x="603438" y="4292621"/>
            <a:ext cx="152037" cy="0"/>
          </a:xfrm>
          <a:prstGeom prst="line">
            <a:avLst/>
          </a:prstGeom>
          <a:ln w="28575">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97621F8-46DD-4517-8D7B-D2BC3FC937B7}"/>
              </a:ext>
              <a:ext uri="{C183D7F6-B498-43B3-948B-1728B52AA6E4}">
                <adec:decorative xmlns:adec="http://schemas.microsoft.com/office/drawing/2017/decorative" val="1"/>
              </a:ext>
            </a:extLst>
          </p:cNvPr>
          <p:cNvCxnSpPr>
            <a:cxnSpLocks/>
          </p:cNvCxnSpPr>
          <p:nvPr/>
        </p:nvCxnSpPr>
        <p:spPr>
          <a:xfrm>
            <a:off x="3126487" y="4291895"/>
            <a:ext cx="152037" cy="0"/>
          </a:xfrm>
          <a:prstGeom prst="line">
            <a:avLst/>
          </a:prstGeom>
          <a:ln w="28575">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2" name="Group 4" descr="Scale icon&#10;">
            <a:extLst>
              <a:ext uri="{FF2B5EF4-FFF2-40B4-BE49-F238E27FC236}">
                <a16:creationId xmlns:a16="http://schemas.microsoft.com/office/drawing/2014/main" id="{F6E9D851-A5AC-4DE1-A6DC-DF161CFFE046}"/>
              </a:ext>
            </a:extLst>
          </p:cNvPr>
          <p:cNvGrpSpPr>
            <a:grpSpLocks noChangeAspect="1"/>
          </p:cNvGrpSpPr>
          <p:nvPr/>
        </p:nvGrpSpPr>
        <p:grpSpPr bwMode="auto">
          <a:xfrm>
            <a:off x="7202402" y="2389926"/>
            <a:ext cx="2770654" cy="1785677"/>
            <a:chOff x="5208" y="3013"/>
            <a:chExt cx="827" cy="533"/>
          </a:xfrm>
        </p:grpSpPr>
        <p:sp>
          <p:nvSpPr>
            <p:cNvPr id="113" name="Freeform 5">
              <a:extLst>
                <a:ext uri="{FF2B5EF4-FFF2-40B4-BE49-F238E27FC236}">
                  <a16:creationId xmlns:a16="http://schemas.microsoft.com/office/drawing/2014/main" id="{57F21848-5E43-4225-8AB2-A3297C2D1A07}"/>
                </a:ext>
              </a:extLst>
            </p:cNvPr>
            <p:cNvSpPr>
              <a:spLocks/>
            </p:cNvSpPr>
            <p:nvPr/>
          </p:nvSpPr>
          <p:spPr bwMode="auto">
            <a:xfrm>
              <a:off x="5208" y="3013"/>
              <a:ext cx="827" cy="416"/>
            </a:xfrm>
            <a:custGeom>
              <a:avLst/>
              <a:gdLst>
                <a:gd name="T0" fmla="*/ 174 w 348"/>
                <a:gd name="T1" fmla="*/ 0 h 174"/>
                <a:gd name="T2" fmla="*/ 0 w 348"/>
                <a:gd name="T3" fmla="*/ 174 h 174"/>
                <a:gd name="T4" fmla="*/ 25 w 348"/>
                <a:gd name="T5" fmla="*/ 174 h 174"/>
                <a:gd name="T6" fmla="*/ 174 w 348"/>
                <a:gd name="T7" fmla="*/ 25 h 174"/>
                <a:gd name="T8" fmla="*/ 324 w 348"/>
                <a:gd name="T9" fmla="*/ 174 h 174"/>
                <a:gd name="T10" fmla="*/ 348 w 348"/>
                <a:gd name="T11" fmla="*/ 174 h 174"/>
                <a:gd name="T12" fmla="*/ 174 w 348"/>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348" h="174">
                  <a:moveTo>
                    <a:pt x="174" y="0"/>
                  </a:moveTo>
                  <a:cubicBezTo>
                    <a:pt x="78" y="0"/>
                    <a:pt x="0" y="78"/>
                    <a:pt x="0" y="174"/>
                  </a:cubicBezTo>
                  <a:cubicBezTo>
                    <a:pt x="25" y="174"/>
                    <a:pt x="25" y="174"/>
                    <a:pt x="25" y="174"/>
                  </a:cubicBezTo>
                  <a:cubicBezTo>
                    <a:pt x="25" y="92"/>
                    <a:pt x="92" y="25"/>
                    <a:pt x="174" y="25"/>
                  </a:cubicBezTo>
                  <a:cubicBezTo>
                    <a:pt x="257" y="25"/>
                    <a:pt x="324" y="92"/>
                    <a:pt x="324" y="174"/>
                  </a:cubicBezTo>
                  <a:cubicBezTo>
                    <a:pt x="348" y="174"/>
                    <a:pt x="348" y="174"/>
                    <a:pt x="348" y="174"/>
                  </a:cubicBezTo>
                  <a:cubicBezTo>
                    <a:pt x="348" y="78"/>
                    <a:pt x="270" y="0"/>
                    <a:pt x="174"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4" name="Freeform 6">
              <a:extLst>
                <a:ext uri="{FF2B5EF4-FFF2-40B4-BE49-F238E27FC236}">
                  <a16:creationId xmlns:a16="http://schemas.microsoft.com/office/drawing/2014/main" id="{7DE9E010-6F83-4AE3-BCFE-4D507F64922B}"/>
                </a:ext>
              </a:extLst>
            </p:cNvPr>
            <p:cNvSpPr>
              <a:spLocks/>
            </p:cNvSpPr>
            <p:nvPr/>
          </p:nvSpPr>
          <p:spPr bwMode="auto">
            <a:xfrm>
              <a:off x="5268" y="3073"/>
              <a:ext cx="710" cy="356"/>
            </a:xfrm>
            <a:custGeom>
              <a:avLst/>
              <a:gdLst>
                <a:gd name="T0" fmla="*/ 149 w 299"/>
                <a:gd name="T1" fmla="*/ 0 h 149"/>
                <a:gd name="T2" fmla="*/ 0 w 299"/>
                <a:gd name="T3" fmla="*/ 149 h 149"/>
                <a:gd name="T4" fmla="*/ 299 w 299"/>
                <a:gd name="T5" fmla="*/ 149 h 149"/>
                <a:gd name="T6" fmla="*/ 149 w 299"/>
                <a:gd name="T7" fmla="*/ 0 h 149"/>
              </a:gdLst>
              <a:ahLst/>
              <a:cxnLst>
                <a:cxn ang="0">
                  <a:pos x="T0" y="T1"/>
                </a:cxn>
                <a:cxn ang="0">
                  <a:pos x="T2" y="T3"/>
                </a:cxn>
                <a:cxn ang="0">
                  <a:pos x="T4" y="T5"/>
                </a:cxn>
                <a:cxn ang="0">
                  <a:pos x="T6" y="T7"/>
                </a:cxn>
              </a:cxnLst>
              <a:rect l="0" t="0" r="r" b="b"/>
              <a:pathLst>
                <a:path w="299" h="149">
                  <a:moveTo>
                    <a:pt x="149" y="0"/>
                  </a:moveTo>
                  <a:cubicBezTo>
                    <a:pt x="67" y="0"/>
                    <a:pt x="0" y="67"/>
                    <a:pt x="0" y="149"/>
                  </a:cubicBezTo>
                  <a:cubicBezTo>
                    <a:pt x="299" y="149"/>
                    <a:pt x="299" y="149"/>
                    <a:pt x="299" y="149"/>
                  </a:cubicBezTo>
                  <a:cubicBezTo>
                    <a:pt x="299" y="67"/>
                    <a:pt x="232" y="0"/>
                    <a:pt x="149"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5" name="Freeform 7">
              <a:extLst>
                <a:ext uri="{FF2B5EF4-FFF2-40B4-BE49-F238E27FC236}">
                  <a16:creationId xmlns:a16="http://schemas.microsoft.com/office/drawing/2014/main" id="{429A14C4-3AC0-451E-8C4C-E8EE004B767C}"/>
                </a:ext>
              </a:extLst>
            </p:cNvPr>
            <p:cNvSpPr>
              <a:spLocks/>
            </p:cNvSpPr>
            <p:nvPr/>
          </p:nvSpPr>
          <p:spPr bwMode="auto">
            <a:xfrm>
              <a:off x="5603" y="3073"/>
              <a:ext cx="38" cy="84"/>
            </a:xfrm>
            <a:custGeom>
              <a:avLst/>
              <a:gdLst>
                <a:gd name="T0" fmla="*/ 8 w 16"/>
                <a:gd name="T1" fmla="*/ 34 h 35"/>
                <a:gd name="T2" fmla="*/ 16 w 16"/>
                <a:gd name="T3" fmla="*/ 35 h 35"/>
                <a:gd name="T4" fmla="*/ 16 w 16"/>
                <a:gd name="T5" fmla="*/ 0 h 35"/>
                <a:gd name="T6" fmla="*/ 8 w 16"/>
                <a:gd name="T7" fmla="*/ 0 h 35"/>
                <a:gd name="T8" fmla="*/ 0 w 16"/>
                <a:gd name="T9" fmla="*/ 0 h 35"/>
                <a:gd name="T10" fmla="*/ 0 w 16"/>
                <a:gd name="T11" fmla="*/ 35 h 35"/>
                <a:gd name="T12" fmla="*/ 8 w 16"/>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16" h="35">
                  <a:moveTo>
                    <a:pt x="8" y="34"/>
                  </a:moveTo>
                  <a:cubicBezTo>
                    <a:pt x="12" y="34"/>
                    <a:pt x="16" y="35"/>
                    <a:pt x="16" y="35"/>
                  </a:cubicBezTo>
                  <a:cubicBezTo>
                    <a:pt x="16" y="0"/>
                    <a:pt x="16" y="0"/>
                    <a:pt x="16" y="0"/>
                  </a:cubicBezTo>
                  <a:cubicBezTo>
                    <a:pt x="14" y="0"/>
                    <a:pt x="11" y="0"/>
                    <a:pt x="8" y="0"/>
                  </a:cubicBezTo>
                  <a:cubicBezTo>
                    <a:pt x="6" y="0"/>
                    <a:pt x="3" y="0"/>
                    <a:pt x="0" y="0"/>
                  </a:cubicBezTo>
                  <a:cubicBezTo>
                    <a:pt x="0" y="35"/>
                    <a:pt x="0" y="35"/>
                    <a:pt x="0" y="35"/>
                  </a:cubicBezTo>
                  <a:cubicBezTo>
                    <a:pt x="0" y="35"/>
                    <a:pt x="4" y="34"/>
                    <a:pt x="8" y="34"/>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6" name="Freeform 8">
              <a:extLst>
                <a:ext uri="{FF2B5EF4-FFF2-40B4-BE49-F238E27FC236}">
                  <a16:creationId xmlns:a16="http://schemas.microsoft.com/office/drawing/2014/main" id="{65A311CF-2CB3-457E-8181-D7E13FD69070}"/>
                </a:ext>
              </a:extLst>
            </p:cNvPr>
            <p:cNvSpPr>
              <a:spLocks/>
            </p:cNvSpPr>
            <p:nvPr/>
          </p:nvSpPr>
          <p:spPr bwMode="auto">
            <a:xfrm>
              <a:off x="5764" y="3120"/>
              <a:ext cx="74" cy="89"/>
            </a:xfrm>
            <a:custGeom>
              <a:avLst/>
              <a:gdLst>
                <a:gd name="T0" fmla="*/ 14 w 31"/>
                <a:gd name="T1" fmla="*/ 37 h 37"/>
                <a:gd name="T2" fmla="*/ 31 w 31"/>
                <a:gd name="T3" fmla="*/ 9 h 37"/>
                <a:gd name="T4" fmla="*/ 17 w 31"/>
                <a:gd name="T5" fmla="*/ 0 h 37"/>
                <a:gd name="T6" fmla="*/ 0 w 31"/>
                <a:gd name="T7" fmla="*/ 28 h 37"/>
                <a:gd name="T8" fmla="*/ 14 w 31"/>
                <a:gd name="T9" fmla="*/ 37 h 37"/>
              </a:gdLst>
              <a:ahLst/>
              <a:cxnLst>
                <a:cxn ang="0">
                  <a:pos x="T0" y="T1"/>
                </a:cxn>
                <a:cxn ang="0">
                  <a:pos x="T2" y="T3"/>
                </a:cxn>
                <a:cxn ang="0">
                  <a:pos x="T4" y="T5"/>
                </a:cxn>
                <a:cxn ang="0">
                  <a:pos x="T6" y="T7"/>
                </a:cxn>
                <a:cxn ang="0">
                  <a:pos x="T8" y="T9"/>
                </a:cxn>
              </a:cxnLst>
              <a:rect l="0" t="0" r="r" b="b"/>
              <a:pathLst>
                <a:path w="31" h="37">
                  <a:moveTo>
                    <a:pt x="14" y="37"/>
                  </a:moveTo>
                  <a:cubicBezTo>
                    <a:pt x="31" y="9"/>
                    <a:pt x="31" y="9"/>
                    <a:pt x="31" y="9"/>
                  </a:cubicBezTo>
                  <a:cubicBezTo>
                    <a:pt x="26" y="6"/>
                    <a:pt x="22" y="3"/>
                    <a:pt x="17" y="0"/>
                  </a:cubicBezTo>
                  <a:cubicBezTo>
                    <a:pt x="0" y="28"/>
                    <a:pt x="0" y="28"/>
                    <a:pt x="0" y="28"/>
                  </a:cubicBezTo>
                  <a:cubicBezTo>
                    <a:pt x="5" y="31"/>
                    <a:pt x="9" y="34"/>
                    <a:pt x="14" y="37"/>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7" name="Freeform 9">
              <a:extLst>
                <a:ext uri="{FF2B5EF4-FFF2-40B4-BE49-F238E27FC236}">
                  <a16:creationId xmlns:a16="http://schemas.microsoft.com/office/drawing/2014/main" id="{1B60FB8F-A578-4994-A355-2045ADE58B6F}"/>
                </a:ext>
              </a:extLst>
            </p:cNvPr>
            <p:cNvSpPr>
              <a:spLocks/>
            </p:cNvSpPr>
            <p:nvPr/>
          </p:nvSpPr>
          <p:spPr bwMode="auto">
            <a:xfrm>
              <a:off x="5877" y="3276"/>
              <a:ext cx="83" cy="72"/>
            </a:xfrm>
            <a:custGeom>
              <a:avLst/>
              <a:gdLst>
                <a:gd name="T0" fmla="*/ 6 w 35"/>
                <a:gd name="T1" fmla="*/ 30 h 30"/>
                <a:gd name="T2" fmla="*/ 35 w 35"/>
                <a:gd name="T3" fmla="*/ 15 h 30"/>
                <a:gd name="T4" fmla="*/ 29 w 35"/>
                <a:gd name="T5" fmla="*/ 0 h 30"/>
                <a:gd name="T6" fmla="*/ 0 w 35"/>
                <a:gd name="T7" fmla="*/ 14 h 30"/>
                <a:gd name="T8" fmla="*/ 6 w 35"/>
                <a:gd name="T9" fmla="*/ 30 h 30"/>
              </a:gdLst>
              <a:ahLst/>
              <a:cxnLst>
                <a:cxn ang="0">
                  <a:pos x="T0" y="T1"/>
                </a:cxn>
                <a:cxn ang="0">
                  <a:pos x="T2" y="T3"/>
                </a:cxn>
                <a:cxn ang="0">
                  <a:pos x="T4" y="T5"/>
                </a:cxn>
                <a:cxn ang="0">
                  <a:pos x="T6" y="T7"/>
                </a:cxn>
                <a:cxn ang="0">
                  <a:pos x="T8" y="T9"/>
                </a:cxn>
              </a:cxnLst>
              <a:rect l="0" t="0" r="r" b="b"/>
              <a:pathLst>
                <a:path w="35" h="30">
                  <a:moveTo>
                    <a:pt x="6" y="30"/>
                  </a:moveTo>
                  <a:cubicBezTo>
                    <a:pt x="35" y="15"/>
                    <a:pt x="35" y="15"/>
                    <a:pt x="35" y="15"/>
                  </a:cubicBezTo>
                  <a:cubicBezTo>
                    <a:pt x="33" y="10"/>
                    <a:pt x="31" y="5"/>
                    <a:pt x="29" y="0"/>
                  </a:cubicBezTo>
                  <a:cubicBezTo>
                    <a:pt x="0" y="14"/>
                    <a:pt x="0" y="14"/>
                    <a:pt x="0" y="14"/>
                  </a:cubicBezTo>
                  <a:cubicBezTo>
                    <a:pt x="2" y="19"/>
                    <a:pt x="4" y="24"/>
                    <a:pt x="6" y="30"/>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8" name="Freeform 10">
              <a:extLst>
                <a:ext uri="{FF2B5EF4-FFF2-40B4-BE49-F238E27FC236}">
                  <a16:creationId xmlns:a16="http://schemas.microsoft.com/office/drawing/2014/main" id="{D5154E7D-9CF0-4F56-BE6C-C400CCE00685}"/>
                </a:ext>
              </a:extLst>
            </p:cNvPr>
            <p:cNvSpPr>
              <a:spLocks/>
            </p:cNvSpPr>
            <p:nvPr/>
          </p:nvSpPr>
          <p:spPr bwMode="auto">
            <a:xfrm>
              <a:off x="5407" y="3122"/>
              <a:ext cx="74" cy="89"/>
            </a:xfrm>
            <a:custGeom>
              <a:avLst/>
              <a:gdLst>
                <a:gd name="T0" fmla="*/ 31 w 31"/>
                <a:gd name="T1" fmla="*/ 28 h 37"/>
                <a:gd name="T2" fmla="*/ 14 w 31"/>
                <a:gd name="T3" fmla="*/ 0 h 37"/>
                <a:gd name="T4" fmla="*/ 0 w 31"/>
                <a:gd name="T5" fmla="*/ 9 h 37"/>
                <a:gd name="T6" fmla="*/ 17 w 31"/>
                <a:gd name="T7" fmla="*/ 37 h 37"/>
                <a:gd name="T8" fmla="*/ 31 w 31"/>
                <a:gd name="T9" fmla="*/ 28 h 37"/>
              </a:gdLst>
              <a:ahLst/>
              <a:cxnLst>
                <a:cxn ang="0">
                  <a:pos x="T0" y="T1"/>
                </a:cxn>
                <a:cxn ang="0">
                  <a:pos x="T2" y="T3"/>
                </a:cxn>
                <a:cxn ang="0">
                  <a:pos x="T4" y="T5"/>
                </a:cxn>
                <a:cxn ang="0">
                  <a:pos x="T6" y="T7"/>
                </a:cxn>
                <a:cxn ang="0">
                  <a:pos x="T8" y="T9"/>
                </a:cxn>
              </a:cxnLst>
              <a:rect l="0" t="0" r="r" b="b"/>
              <a:pathLst>
                <a:path w="31" h="37">
                  <a:moveTo>
                    <a:pt x="31" y="28"/>
                  </a:moveTo>
                  <a:cubicBezTo>
                    <a:pt x="14" y="0"/>
                    <a:pt x="14" y="0"/>
                    <a:pt x="14" y="0"/>
                  </a:cubicBezTo>
                  <a:cubicBezTo>
                    <a:pt x="9" y="3"/>
                    <a:pt x="4" y="6"/>
                    <a:pt x="0" y="9"/>
                  </a:cubicBezTo>
                  <a:cubicBezTo>
                    <a:pt x="17" y="37"/>
                    <a:pt x="17" y="37"/>
                    <a:pt x="17" y="37"/>
                  </a:cubicBezTo>
                  <a:cubicBezTo>
                    <a:pt x="21" y="34"/>
                    <a:pt x="26" y="31"/>
                    <a:pt x="31" y="28"/>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19" name="Freeform 11">
              <a:extLst>
                <a:ext uri="{FF2B5EF4-FFF2-40B4-BE49-F238E27FC236}">
                  <a16:creationId xmlns:a16="http://schemas.microsoft.com/office/drawing/2014/main" id="{A964A5B6-BF6B-40BF-95B9-427622F831CA}"/>
                </a:ext>
              </a:extLst>
            </p:cNvPr>
            <p:cNvSpPr>
              <a:spLocks/>
            </p:cNvSpPr>
            <p:nvPr/>
          </p:nvSpPr>
          <p:spPr bwMode="auto">
            <a:xfrm>
              <a:off x="5286" y="3274"/>
              <a:ext cx="85" cy="72"/>
            </a:xfrm>
            <a:custGeom>
              <a:avLst/>
              <a:gdLst>
                <a:gd name="T0" fmla="*/ 36 w 36"/>
                <a:gd name="T1" fmla="*/ 14 h 30"/>
                <a:gd name="T2" fmla="*/ 7 w 36"/>
                <a:gd name="T3" fmla="*/ 0 h 30"/>
                <a:gd name="T4" fmla="*/ 0 w 36"/>
                <a:gd name="T5" fmla="*/ 15 h 30"/>
                <a:gd name="T6" fmla="*/ 30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cubicBezTo>
                    <a:pt x="7" y="0"/>
                    <a:pt x="7" y="0"/>
                    <a:pt x="7" y="0"/>
                  </a:cubicBezTo>
                  <a:cubicBezTo>
                    <a:pt x="4" y="5"/>
                    <a:pt x="2" y="10"/>
                    <a:pt x="0" y="15"/>
                  </a:cubicBezTo>
                  <a:cubicBezTo>
                    <a:pt x="30" y="30"/>
                    <a:pt x="30" y="30"/>
                    <a:pt x="30" y="30"/>
                  </a:cubicBezTo>
                  <a:cubicBezTo>
                    <a:pt x="31" y="24"/>
                    <a:pt x="33" y="19"/>
                    <a:pt x="36" y="14"/>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20" name="Freeform 12">
              <a:extLst>
                <a:ext uri="{FF2B5EF4-FFF2-40B4-BE49-F238E27FC236}">
                  <a16:creationId xmlns:a16="http://schemas.microsoft.com/office/drawing/2014/main" id="{B89DA9DC-A894-4939-8504-70FFF127EA7F}"/>
                </a:ext>
              </a:extLst>
            </p:cNvPr>
            <p:cNvSpPr>
              <a:spLocks/>
            </p:cNvSpPr>
            <p:nvPr/>
          </p:nvSpPr>
          <p:spPr bwMode="auto">
            <a:xfrm>
              <a:off x="5503" y="3305"/>
              <a:ext cx="242" cy="241"/>
            </a:xfrm>
            <a:custGeom>
              <a:avLst/>
              <a:gdLst>
                <a:gd name="T0" fmla="*/ 50 w 102"/>
                <a:gd name="T1" fmla="*/ 101 h 101"/>
                <a:gd name="T2" fmla="*/ 36 w 102"/>
                <a:gd name="T3" fmla="*/ 99 h 101"/>
                <a:gd name="T4" fmla="*/ 0 w 102"/>
                <a:gd name="T5" fmla="*/ 53 h 101"/>
                <a:gd name="T6" fmla="*/ 2 w 102"/>
                <a:gd name="T7" fmla="*/ 36 h 101"/>
                <a:gd name="T8" fmla="*/ 50 w 102"/>
                <a:gd name="T9" fmla="*/ 0 h 101"/>
                <a:gd name="T10" fmla="*/ 65 w 102"/>
                <a:gd name="T11" fmla="*/ 2 h 101"/>
                <a:gd name="T12" fmla="*/ 101 w 102"/>
                <a:gd name="T13" fmla="*/ 53 h 101"/>
                <a:gd name="T14" fmla="*/ 99 w 102"/>
                <a:gd name="T15" fmla="*/ 65 h 101"/>
                <a:gd name="T16" fmla="*/ 50 w 10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1">
                  <a:moveTo>
                    <a:pt x="50" y="101"/>
                  </a:moveTo>
                  <a:cubicBezTo>
                    <a:pt x="45" y="101"/>
                    <a:pt x="40" y="100"/>
                    <a:pt x="36" y="99"/>
                  </a:cubicBezTo>
                  <a:cubicBezTo>
                    <a:pt x="15" y="93"/>
                    <a:pt x="1" y="74"/>
                    <a:pt x="0" y="53"/>
                  </a:cubicBezTo>
                  <a:cubicBezTo>
                    <a:pt x="0" y="47"/>
                    <a:pt x="0" y="42"/>
                    <a:pt x="2" y="36"/>
                  </a:cubicBezTo>
                  <a:cubicBezTo>
                    <a:pt x="8" y="15"/>
                    <a:pt x="28" y="0"/>
                    <a:pt x="50" y="0"/>
                  </a:cubicBezTo>
                  <a:cubicBezTo>
                    <a:pt x="55" y="0"/>
                    <a:pt x="60" y="1"/>
                    <a:pt x="65" y="2"/>
                  </a:cubicBezTo>
                  <a:cubicBezTo>
                    <a:pt x="87" y="9"/>
                    <a:pt x="102" y="30"/>
                    <a:pt x="101" y="53"/>
                  </a:cubicBezTo>
                  <a:cubicBezTo>
                    <a:pt x="101" y="57"/>
                    <a:pt x="100" y="61"/>
                    <a:pt x="99" y="65"/>
                  </a:cubicBezTo>
                  <a:cubicBezTo>
                    <a:pt x="92" y="86"/>
                    <a:pt x="72" y="101"/>
                    <a:pt x="5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21" name="Freeform 13">
              <a:extLst>
                <a:ext uri="{FF2B5EF4-FFF2-40B4-BE49-F238E27FC236}">
                  <a16:creationId xmlns:a16="http://schemas.microsoft.com/office/drawing/2014/main" id="{FEA75554-AE5A-4F4D-B2B0-6E95EEF7336D}"/>
                </a:ext>
              </a:extLst>
            </p:cNvPr>
            <p:cNvSpPr>
              <a:spLocks/>
            </p:cNvSpPr>
            <p:nvPr/>
          </p:nvSpPr>
          <p:spPr bwMode="auto">
            <a:xfrm>
              <a:off x="5543" y="3336"/>
              <a:ext cx="160" cy="179"/>
            </a:xfrm>
            <a:custGeom>
              <a:avLst/>
              <a:gdLst>
                <a:gd name="T0" fmla="*/ 43 w 67"/>
                <a:gd name="T1" fmla="*/ 6 h 75"/>
                <a:gd name="T2" fmla="*/ 1 w 67"/>
                <a:gd name="T3" fmla="*/ 28 h 75"/>
                <a:gd name="T4" fmla="*/ 0 w 67"/>
                <a:gd name="T5" fmla="*/ 39 h 75"/>
                <a:gd name="T6" fmla="*/ 24 w 67"/>
                <a:gd name="T7" fmla="*/ 70 h 75"/>
                <a:gd name="T8" fmla="*/ 65 w 67"/>
                <a:gd name="T9" fmla="*/ 47 h 75"/>
                <a:gd name="T10" fmla="*/ 67 w 67"/>
                <a:gd name="T11" fmla="*/ 39 h 75"/>
                <a:gd name="T12" fmla="*/ 43 w 67"/>
                <a:gd name="T13" fmla="*/ 6 h 75"/>
              </a:gdLst>
              <a:ahLst/>
              <a:cxnLst>
                <a:cxn ang="0">
                  <a:pos x="T0" y="T1"/>
                </a:cxn>
                <a:cxn ang="0">
                  <a:pos x="T2" y="T3"/>
                </a:cxn>
                <a:cxn ang="0">
                  <a:pos x="T4" y="T5"/>
                </a:cxn>
                <a:cxn ang="0">
                  <a:pos x="T6" y="T7"/>
                </a:cxn>
                <a:cxn ang="0">
                  <a:pos x="T8" y="T9"/>
                </a:cxn>
                <a:cxn ang="0">
                  <a:pos x="T10" y="T11"/>
                </a:cxn>
                <a:cxn ang="0">
                  <a:pos x="T12" y="T13"/>
                </a:cxn>
              </a:cxnLst>
              <a:rect l="0" t="0" r="r" b="b"/>
              <a:pathLst>
                <a:path w="67" h="75">
                  <a:moveTo>
                    <a:pt x="43" y="6"/>
                  </a:moveTo>
                  <a:cubicBezTo>
                    <a:pt x="25" y="0"/>
                    <a:pt x="6" y="10"/>
                    <a:pt x="1" y="28"/>
                  </a:cubicBezTo>
                  <a:cubicBezTo>
                    <a:pt x="0" y="32"/>
                    <a:pt x="0" y="36"/>
                    <a:pt x="0" y="39"/>
                  </a:cubicBezTo>
                  <a:cubicBezTo>
                    <a:pt x="0" y="53"/>
                    <a:pt x="10" y="66"/>
                    <a:pt x="24" y="70"/>
                  </a:cubicBezTo>
                  <a:cubicBezTo>
                    <a:pt x="41" y="75"/>
                    <a:pt x="60" y="65"/>
                    <a:pt x="65" y="47"/>
                  </a:cubicBezTo>
                  <a:cubicBezTo>
                    <a:pt x="66" y="45"/>
                    <a:pt x="67" y="42"/>
                    <a:pt x="67" y="39"/>
                  </a:cubicBezTo>
                  <a:cubicBezTo>
                    <a:pt x="67" y="24"/>
                    <a:pt x="58" y="10"/>
                    <a:pt x="43" y="6"/>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22" name="Freeform 14">
              <a:extLst>
                <a:ext uri="{FF2B5EF4-FFF2-40B4-BE49-F238E27FC236}">
                  <a16:creationId xmlns:a16="http://schemas.microsoft.com/office/drawing/2014/main" id="{D9C21B4B-9798-4A93-AD37-1BAA867092A5}"/>
                </a:ext>
              </a:extLst>
            </p:cNvPr>
            <p:cNvSpPr>
              <a:spLocks/>
            </p:cNvSpPr>
            <p:nvPr/>
          </p:nvSpPr>
          <p:spPr bwMode="auto">
            <a:xfrm>
              <a:off x="5596" y="3054"/>
              <a:ext cx="164" cy="378"/>
            </a:xfrm>
            <a:custGeom>
              <a:avLst/>
              <a:gdLst>
                <a:gd name="T0" fmla="*/ 57 w 69"/>
                <a:gd name="T1" fmla="*/ 2 h 158"/>
                <a:gd name="T2" fmla="*/ 41 w 69"/>
                <a:gd name="T3" fmla="*/ 11 h 158"/>
                <a:gd name="T4" fmla="*/ 41 w 69"/>
                <a:gd name="T5" fmla="*/ 11 h 158"/>
                <a:gd name="T6" fmla="*/ 2 w 69"/>
                <a:gd name="T7" fmla="*/ 139 h 158"/>
                <a:gd name="T8" fmla="*/ 11 w 69"/>
                <a:gd name="T9" fmla="*/ 156 h 158"/>
                <a:gd name="T10" fmla="*/ 28 w 69"/>
                <a:gd name="T11" fmla="*/ 147 h 158"/>
                <a:gd name="T12" fmla="*/ 66 w 69"/>
                <a:gd name="T13" fmla="*/ 19 h 158"/>
                <a:gd name="T14" fmla="*/ 66 w 69"/>
                <a:gd name="T15" fmla="*/ 18 h 158"/>
                <a:gd name="T16" fmla="*/ 57 w 69"/>
                <a:gd name="T1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58">
                  <a:moveTo>
                    <a:pt x="57" y="2"/>
                  </a:moveTo>
                  <a:cubicBezTo>
                    <a:pt x="50" y="0"/>
                    <a:pt x="43" y="4"/>
                    <a:pt x="41" y="11"/>
                  </a:cubicBezTo>
                  <a:cubicBezTo>
                    <a:pt x="41" y="11"/>
                    <a:pt x="41" y="11"/>
                    <a:pt x="41" y="11"/>
                  </a:cubicBezTo>
                  <a:cubicBezTo>
                    <a:pt x="2" y="139"/>
                    <a:pt x="2" y="139"/>
                    <a:pt x="2" y="139"/>
                  </a:cubicBezTo>
                  <a:cubicBezTo>
                    <a:pt x="0" y="146"/>
                    <a:pt x="4" y="154"/>
                    <a:pt x="11" y="156"/>
                  </a:cubicBezTo>
                  <a:cubicBezTo>
                    <a:pt x="18" y="158"/>
                    <a:pt x="26" y="154"/>
                    <a:pt x="28" y="147"/>
                  </a:cubicBezTo>
                  <a:cubicBezTo>
                    <a:pt x="66" y="19"/>
                    <a:pt x="66" y="19"/>
                    <a:pt x="66" y="19"/>
                  </a:cubicBezTo>
                  <a:cubicBezTo>
                    <a:pt x="66" y="18"/>
                    <a:pt x="66" y="18"/>
                    <a:pt x="66" y="18"/>
                  </a:cubicBezTo>
                  <a:cubicBezTo>
                    <a:pt x="69" y="11"/>
                    <a:pt x="65" y="4"/>
                    <a:pt x="57" y="2"/>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sp>
        <p:nvSpPr>
          <p:cNvPr id="32" name="Content Placeholder 27">
            <a:extLst>
              <a:ext uri="{FF2B5EF4-FFF2-40B4-BE49-F238E27FC236}">
                <a16:creationId xmlns:a16="http://schemas.microsoft.com/office/drawing/2014/main" id="{30E41E44-C7BC-4BDF-B87F-B375661D5EA5}"/>
              </a:ext>
            </a:extLst>
          </p:cNvPr>
          <p:cNvSpPr txBox="1">
            <a:spLocks/>
          </p:cNvSpPr>
          <p:nvPr/>
        </p:nvSpPr>
        <p:spPr>
          <a:xfrm>
            <a:off x="518239" y="5351209"/>
            <a:ext cx="3259396" cy="926167"/>
          </a:xfrm>
          <a:prstGeom prst="rect">
            <a:avLst/>
          </a:prstGeom>
        </p:spPr>
        <p:txBody>
          <a:bodyPr vert="horz" lIns="91416" tIns="45708" rIns="91416" bIns="45708" rtlCol="0">
            <a:noAutofit/>
          </a:bodyPr>
          <a:lstStyle>
            <a:lvl1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10000"/>
              </a:lnSpc>
              <a:spcBef>
                <a:spcPts val="0"/>
              </a:spcBef>
              <a:spcAft>
                <a:spcPts val="600"/>
              </a:spcAft>
            </a:pPr>
            <a:r>
              <a:rPr lang="en-US" dirty="0">
                <a:solidFill>
                  <a:prstClr val="black"/>
                </a:solidFill>
                <a:latin typeface="Segoe UI Semibold" panose="020B0702040204020203" pitchFamily="34" charset="0"/>
                <a:cs typeface="Segoe UI Semibold" panose="020B0702040204020203" pitchFamily="34" charset="0"/>
              </a:rPr>
              <a:t>Resources:</a:t>
            </a:r>
          </a:p>
          <a:p>
            <a:pPr defTabSz="914126"/>
            <a:r>
              <a:rPr lang="en-US" dirty="0">
                <a:solidFill>
                  <a:prstClr val="black"/>
                </a:solidFill>
              </a:rPr>
              <a:t>Empower more champions with this </a:t>
            </a:r>
            <a:r>
              <a:rPr lang="en-US" dirty="0">
                <a:solidFill>
                  <a:prstClr val="black"/>
                </a:solidFill>
                <a:hlinkClick r:id="rId6"/>
              </a:rPr>
              <a:t>Yammer Community Admin Guide and Best Practices. </a:t>
            </a:r>
            <a:endParaRPr lang="en-US" dirty="0">
              <a:solidFill>
                <a:prstClr val="black"/>
              </a:solidFill>
            </a:endParaRPr>
          </a:p>
          <a:p>
            <a:pPr defTabSz="914126"/>
            <a:endParaRPr lang="en-US" dirty="0">
              <a:solidFill>
                <a:prstClr val="black"/>
              </a:solidFill>
            </a:endParaRPr>
          </a:p>
        </p:txBody>
      </p:sp>
      <p:sp>
        <p:nvSpPr>
          <p:cNvPr id="33" name="Rectangle 11">
            <a:extLst>
              <a:ext uri="{FF2B5EF4-FFF2-40B4-BE49-F238E27FC236}">
                <a16:creationId xmlns:a16="http://schemas.microsoft.com/office/drawing/2014/main" id="{AE7EE04D-B052-49F8-B139-1449283E8FF5}"/>
              </a:ext>
              <a:ext uri="{C183D7F6-B498-43B3-948B-1728B52AA6E4}">
                <adec:decorative xmlns:adec="http://schemas.microsoft.com/office/drawing/2017/decorative" val="1"/>
              </a:ext>
            </a:extLst>
          </p:cNvPr>
          <p:cNvSpPr>
            <a:spLocks noChangeArrowheads="1"/>
          </p:cNvSpPr>
          <p:nvPr/>
        </p:nvSpPr>
        <p:spPr bwMode="auto">
          <a:xfrm>
            <a:off x="11409787" y="892"/>
            <a:ext cx="754323" cy="2271192"/>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4" name="Rectangle 13">
            <a:extLst>
              <a:ext uri="{FF2B5EF4-FFF2-40B4-BE49-F238E27FC236}">
                <a16:creationId xmlns:a16="http://schemas.microsoft.com/office/drawing/2014/main" id="{0C208771-451C-466A-8743-E55137C57471}"/>
              </a:ext>
              <a:ext uri="{C183D7F6-B498-43B3-948B-1728B52AA6E4}">
                <adec:decorative xmlns:adec="http://schemas.microsoft.com/office/drawing/2017/decorative" val="1"/>
              </a:ext>
            </a:extLst>
          </p:cNvPr>
          <p:cNvSpPr>
            <a:spLocks noChangeArrowheads="1"/>
          </p:cNvSpPr>
          <p:nvPr/>
        </p:nvSpPr>
        <p:spPr bwMode="auto">
          <a:xfrm>
            <a:off x="11434502" y="4580098"/>
            <a:ext cx="754323" cy="2277007"/>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5" name="Rectangle 12">
            <a:extLst>
              <a:ext uri="{FF2B5EF4-FFF2-40B4-BE49-F238E27FC236}">
                <a16:creationId xmlns:a16="http://schemas.microsoft.com/office/drawing/2014/main" id="{3C41B47F-DDDD-4168-A859-59CB9D4CFE49}"/>
              </a:ext>
              <a:ext uri="{C183D7F6-B498-43B3-948B-1728B52AA6E4}">
                <adec:decorative xmlns:adec="http://schemas.microsoft.com/office/drawing/2017/decorative" val="1"/>
              </a:ext>
            </a:extLst>
          </p:cNvPr>
          <p:cNvSpPr>
            <a:spLocks noChangeArrowheads="1"/>
          </p:cNvSpPr>
          <p:nvPr/>
        </p:nvSpPr>
        <p:spPr bwMode="auto">
          <a:xfrm>
            <a:off x="11378066" y="2335487"/>
            <a:ext cx="810760" cy="2273131"/>
          </a:xfrm>
          <a:prstGeom prst="rect">
            <a:avLst/>
          </a:prstGeom>
          <a:solidFill>
            <a:srgbClr val="0078D4"/>
          </a:solidFill>
          <a:ln>
            <a:solidFill>
              <a:schemeClr val="bg1"/>
            </a:solidFill>
          </a:ln>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pic>
        <p:nvPicPr>
          <p:cNvPr id="36" name="Graphic 35" descr="Upward trend">
            <a:extLst>
              <a:ext uri="{FF2B5EF4-FFF2-40B4-BE49-F238E27FC236}">
                <a16:creationId xmlns:a16="http://schemas.microsoft.com/office/drawing/2014/main" id="{16842B06-6EFE-48BB-B080-CE80E2502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90308" y="5348416"/>
            <a:ext cx="642707" cy="642707"/>
          </a:xfrm>
          <a:prstGeom prst="rect">
            <a:avLst/>
          </a:prstGeom>
        </p:spPr>
      </p:pic>
      <p:pic>
        <p:nvPicPr>
          <p:cNvPr id="37" name="Graphic 36" descr="Bullseye">
            <a:extLst>
              <a:ext uri="{FF2B5EF4-FFF2-40B4-BE49-F238E27FC236}">
                <a16:creationId xmlns:a16="http://schemas.microsoft.com/office/drawing/2014/main" id="{BC5548F0-7C36-4652-B4A2-0C61D5A627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46118" y="3049184"/>
            <a:ext cx="642707" cy="642707"/>
          </a:xfrm>
          <a:prstGeom prst="rect">
            <a:avLst/>
          </a:prstGeom>
        </p:spPr>
      </p:pic>
      <p:pic>
        <p:nvPicPr>
          <p:cNvPr id="38" name="Graphic 37" descr="Customer review">
            <a:extLst>
              <a:ext uri="{FF2B5EF4-FFF2-40B4-BE49-F238E27FC236}">
                <a16:creationId xmlns:a16="http://schemas.microsoft.com/office/drawing/2014/main" id="{72BBCBB6-1C96-49F6-B8A4-CBDF8A705C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25328" y="663348"/>
            <a:ext cx="724351" cy="724351"/>
          </a:xfrm>
          <a:prstGeom prst="rect">
            <a:avLst/>
          </a:prstGeom>
        </p:spPr>
      </p:pic>
    </p:spTree>
    <p:extLst>
      <p:ext uri="{BB962C8B-B14F-4D97-AF65-F5344CB8AC3E}">
        <p14:creationId xmlns:p14="http://schemas.microsoft.com/office/powerpoint/2010/main" val="1776999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A7CC8D4-09E2-479E-A145-0AEAD05D8129}"/>
              </a:ext>
            </a:extLst>
          </p:cNvPr>
          <p:cNvSpPr txBox="1"/>
          <p:nvPr/>
        </p:nvSpPr>
        <p:spPr>
          <a:xfrm>
            <a:off x="8968645" y="2991699"/>
            <a:ext cx="2834507" cy="612796"/>
          </a:xfrm>
          <a:prstGeom prst="rect">
            <a:avLst/>
          </a:prstGeom>
          <a:noFill/>
        </p:spPr>
        <p:txBody>
          <a:bodyPr wrap="square" rtlCol="0">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Yammer Network Competition</a:t>
            </a:r>
          </a:p>
        </p:txBody>
      </p:sp>
      <p:cxnSp>
        <p:nvCxnSpPr>
          <p:cNvPr id="37" name="Straight Connector 36">
            <a:extLst>
              <a:ext uri="{FF2B5EF4-FFF2-40B4-BE49-F238E27FC236}">
                <a16:creationId xmlns:a16="http://schemas.microsoft.com/office/drawing/2014/main" id="{464CF88A-D7C8-4CC4-954B-2C867F429EF3}"/>
              </a:ext>
              <a:ext uri="{C183D7F6-B498-43B3-948B-1728B52AA6E4}">
                <adec:decorative xmlns:adec="http://schemas.microsoft.com/office/drawing/2017/decorative" val="1"/>
              </a:ext>
            </a:extLst>
          </p:cNvPr>
          <p:cNvCxnSpPr/>
          <p:nvPr/>
        </p:nvCxnSpPr>
        <p:spPr>
          <a:xfrm>
            <a:off x="8426184" y="4537047"/>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D8D07B-B503-4629-960B-5927E5C9FDD9}"/>
              </a:ext>
              <a:ext uri="{C183D7F6-B498-43B3-948B-1728B52AA6E4}">
                <adec:decorative xmlns:adec="http://schemas.microsoft.com/office/drawing/2017/decorative" val="1"/>
              </a:ext>
            </a:extLst>
          </p:cNvPr>
          <p:cNvCxnSpPr/>
          <p:nvPr/>
        </p:nvCxnSpPr>
        <p:spPr>
          <a:xfrm>
            <a:off x="8426184" y="3629234"/>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06FB545-6C8E-4AEC-8626-6C033D4B01DC}"/>
              </a:ext>
              <a:ext uri="{C183D7F6-B498-43B3-948B-1728B52AA6E4}">
                <adec:decorative xmlns:adec="http://schemas.microsoft.com/office/drawing/2017/decorative" val="1"/>
              </a:ext>
            </a:extLst>
          </p:cNvPr>
          <p:cNvCxnSpPr/>
          <p:nvPr/>
        </p:nvCxnSpPr>
        <p:spPr>
          <a:xfrm>
            <a:off x="8426184" y="2845202"/>
            <a:ext cx="341388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41D1943-592D-4435-BB62-B3395912AD9F}"/>
              </a:ext>
            </a:extLst>
          </p:cNvPr>
          <p:cNvSpPr/>
          <p:nvPr/>
        </p:nvSpPr>
        <p:spPr>
          <a:xfrm>
            <a:off x="8993952" y="3790991"/>
            <a:ext cx="2502455" cy="612796"/>
          </a:xfrm>
          <a:prstGeom prst="rect">
            <a:avLst/>
          </a:prstGeom>
        </p:spPr>
        <p:txBody>
          <a:bodyPr wrap="squar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Live Events, YamJams, AKAs, Yammer Chats</a:t>
            </a:r>
          </a:p>
        </p:txBody>
      </p:sp>
      <p:sp>
        <p:nvSpPr>
          <p:cNvPr id="43" name="Title 3">
            <a:extLst>
              <a:ext uri="{FF2B5EF4-FFF2-40B4-BE49-F238E27FC236}">
                <a16:creationId xmlns:a16="http://schemas.microsoft.com/office/drawing/2014/main" id="{543CBC04-A165-4563-9054-74FE5D758581}"/>
              </a:ext>
            </a:extLst>
          </p:cNvPr>
          <p:cNvSpPr txBox="1">
            <a:spLocks noGrp="1"/>
          </p:cNvSpPr>
          <p:nvPr>
            <p:ph type="title" idx="4294967295"/>
          </p:nvPr>
        </p:nvSpPr>
        <p:spPr>
          <a:xfrm>
            <a:off x="8325937" y="943848"/>
            <a:ext cx="3274659" cy="1378069"/>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0078D4"/>
                </a:solidFill>
                <a:effectLst/>
                <a:uLnTx/>
                <a:uFillTx/>
                <a:latin typeface="Segoe UI Semibold" panose="020B0702040204020203" pitchFamily="34" charset="0"/>
                <a:ea typeface="+mj-ea"/>
                <a:cs typeface="Segoe UI Semibold" panose="020B0702040204020203" pitchFamily="34" charset="0"/>
              </a:rPr>
              <a:t>Appendix:</a:t>
            </a:r>
            <a:br>
              <a:rPr kumimoji="0" lang="en-US" sz="2399" b="0" i="0" u="none" strike="noStrike" kern="1200" cap="none" spc="0" normalizeH="0" baseline="0" noProof="0" dirty="0">
                <a:ln>
                  <a:noFill/>
                </a:ln>
                <a:solidFill>
                  <a:srgbClr val="0078D4"/>
                </a:solidFill>
                <a:effectLst/>
                <a:uLnTx/>
                <a:uFillTx/>
                <a:latin typeface="Segoe UI Semibold" panose="020B0702040204020203" pitchFamily="34" charset="0"/>
                <a:ea typeface="+mj-ea"/>
                <a:cs typeface="Segoe UI Semibold" panose="020B0702040204020203" pitchFamily="34" charset="0"/>
              </a:rPr>
            </a:br>
            <a:endParaRPr kumimoji="0" lang="en-US" sz="2399" b="0" i="0" u="none" strike="noStrike" kern="1200" cap="none" spc="0" normalizeH="0" baseline="0" noProof="0" dirty="0">
              <a:ln>
                <a:noFill/>
              </a:ln>
              <a:solidFill>
                <a:srgbClr val="0078D4"/>
              </a:solidFill>
              <a:effectLst/>
              <a:uLnTx/>
              <a:uFillTx/>
              <a:latin typeface="Segoe UI Semibold" panose="020B0702040204020203" pitchFamily="34" charset="0"/>
              <a:ea typeface="+mj-ea"/>
              <a:cs typeface="Segoe UI Semibold" panose="020B0702040204020203" pitchFamily="34" charset="0"/>
            </a:endParaRPr>
          </a:p>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0078D4"/>
                </a:solidFill>
                <a:effectLst/>
                <a:uLnTx/>
                <a:uFillTx/>
                <a:latin typeface="Segoe UI Semibold" panose="020B0702040204020203" pitchFamily="34" charset="0"/>
                <a:ea typeface="+mj-ea"/>
                <a:cs typeface="Segoe UI Semibold" panose="020B0702040204020203" pitchFamily="34" charset="0"/>
              </a:rPr>
              <a:t>Ideas for launching Yammer</a:t>
            </a:r>
          </a:p>
        </p:txBody>
      </p:sp>
      <p:pic>
        <p:nvPicPr>
          <p:cNvPr id="21" name="Picture 20" descr="A group of people celebrating&#10;&#10;Description automatically generated with medium confidence">
            <a:extLst>
              <a:ext uri="{FF2B5EF4-FFF2-40B4-BE49-F238E27FC236}">
                <a16:creationId xmlns:a16="http://schemas.microsoft.com/office/drawing/2014/main" id="{75783A5C-35FE-481D-A1E8-3069F95AF8BF}"/>
              </a:ext>
            </a:extLst>
          </p:cNvPr>
          <p:cNvPicPr>
            <a:picLocks noChangeAspect="1"/>
          </p:cNvPicPr>
          <p:nvPr/>
        </p:nvPicPr>
        <p:blipFill rotWithShape="1">
          <a:blip r:embed="rId3"/>
          <a:srcRect l="22598" b="1765"/>
          <a:stretch/>
        </p:blipFill>
        <p:spPr>
          <a:xfrm>
            <a:off x="-123984" y="0"/>
            <a:ext cx="8137514" cy="6881170"/>
          </a:xfrm>
          <a:prstGeom prst="rect">
            <a:avLst/>
          </a:prstGeom>
        </p:spPr>
      </p:pic>
      <p:sp>
        <p:nvSpPr>
          <p:cNvPr id="17" name="Rectangle 16">
            <a:extLst>
              <a:ext uri="{FF2B5EF4-FFF2-40B4-BE49-F238E27FC236}">
                <a16:creationId xmlns:a16="http://schemas.microsoft.com/office/drawing/2014/main" id="{D9B8ADE0-366D-40AA-9F37-4C155112E635}"/>
              </a:ext>
            </a:extLst>
          </p:cNvPr>
          <p:cNvSpPr/>
          <p:nvPr/>
        </p:nvSpPr>
        <p:spPr>
          <a:xfrm>
            <a:off x="9037032" y="4637973"/>
            <a:ext cx="2502455" cy="883640"/>
          </a:xfrm>
          <a:prstGeom prst="rect">
            <a:avLst/>
          </a:prstGeom>
        </p:spPr>
        <p:txBody>
          <a:bodyPr wrap="square">
            <a:spAutoFit/>
          </a:bodyPr>
          <a:lstStyle/>
          <a:p>
            <a:pPr defTabSz="457063">
              <a:lnSpc>
                <a:spcPct val="110000"/>
              </a:lnSpc>
              <a:spcAft>
                <a:spcPts val="4199"/>
              </a:spcAft>
            </a:pPr>
            <a:r>
              <a:rPr lang="en-US" sz="1600" dirty="0">
                <a:solidFill>
                  <a:prstClr val="black"/>
                </a:solidFill>
                <a:latin typeface="Segoe UI" panose="020B0502040204020203" pitchFamily="34" charset="0"/>
                <a:cs typeface="Segoe UI" panose="020B0502040204020203" pitchFamily="34" charset="0"/>
              </a:rPr>
              <a:t>Ideation campaigns, hackathons, and many more… </a:t>
            </a:r>
          </a:p>
        </p:txBody>
      </p:sp>
      <p:pic>
        <p:nvPicPr>
          <p:cNvPr id="3" name="Graphic 2" descr="Ribbon">
            <a:extLst>
              <a:ext uri="{FF2B5EF4-FFF2-40B4-BE49-F238E27FC236}">
                <a16:creationId xmlns:a16="http://schemas.microsoft.com/office/drawing/2014/main" id="{2CE35D0B-5B5A-4AF4-B278-3A0F49F52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6150" y="2982762"/>
            <a:ext cx="592494" cy="592494"/>
          </a:xfrm>
          <a:prstGeom prst="rect">
            <a:avLst/>
          </a:prstGeom>
        </p:spPr>
      </p:pic>
      <p:pic>
        <p:nvPicPr>
          <p:cNvPr id="5" name="Graphic 4" descr="Chat RTL">
            <a:extLst>
              <a:ext uri="{FF2B5EF4-FFF2-40B4-BE49-F238E27FC236}">
                <a16:creationId xmlns:a16="http://schemas.microsoft.com/office/drawing/2014/main" id="{8DB93C7C-AC91-443C-87B2-362301524C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4538" y="4653634"/>
            <a:ext cx="592494" cy="592494"/>
          </a:xfrm>
          <a:prstGeom prst="rect">
            <a:avLst/>
          </a:prstGeom>
        </p:spPr>
      </p:pic>
      <p:pic>
        <p:nvPicPr>
          <p:cNvPr id="9" name="Graphic 8" descr="Video camera">
            <a:extLst>
              <a:ext uri="{FF2B5EF4-FFF2-40B4-BE49-F238E27FC236}">
                <a16:creationId xmlns:a16="http://schemas.microsoft.com/office/drawing/2014/main" id="{2C42C8B5-0D92-4F86-8A7E-7A0A4D098D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44538" y="3818696"/>
            <a:ext cx="549414" cy="549414"/>
          </a:xfrm>
          <a:prstGeom prst="rect">
            <a:avLst/>
          </a:prstGeom>
        </p:spPr>
      </p:pic>
    </p:spTree>
    <p:extLst>
      <p:ext uri="{BB962C8B-B14F-4D97-AF65-F5344CB8AC3E}">
        <p14:creationId xmlns:p14="http://schemas.microsoft.com/office/powerpoint/2010/main" val="3036606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9479B006-2E58-4B14-8293-42CAE1D3C8F5}"/>
              </a:ext>
            </a:extLst>
          </p:cNvPr>
          <p:cNvSpPr>
            <a:spLocks noGrp="1"/>
          </p:cNvSpPr>
          <p:nvPr>
            <p:ph type="title"/>
          </p:nvPr>
        </p:nvSpPr>
        <p:spPr>
          <a:xfrm>
            <a:off x="521071" y="366559"/>
            <a:ext cx="7709027" cy="502789"/>
          </a:xfrm>
        </p:spPr>
        <p:txBody>
          <a:bodyPr/>
          <a:lstStyle/>
          <a:p>
            <a:r>
              <a:rPr lang="en-US" dirty="0">
                <a:solidFill>
                  <a:srgbClr val="0078D4"/>
                </a:solidFill>
                <a:latin typeface="Segoe UI Semibold" panose="020B0702040204020203" pitchFamily="34" charset="0"/>
                <a:cs typeface="Segoe UI Semibold" panose="020B0702040204020203" pitchFamily="34" charset="0"/>
              </a:rPr>
              <a:t>Choosing your launch event</a:t>
            </a:r>
          </a:p>
        </p:txBody>
      </p:sp>
      <p:sp>
        <p:nvSpPr>
          <p:cNvPr id="74" name="Text Placeholder 73">
            <a:extLst>
              <a:ext uri="{FF2B5EF4-FFF2-40B4-BE49-F238E27FC236}">
                <a16:creationId xmlns:a16="http://schemas.microsoft.com/office/drawing/2014/main" id="{870BB4F6-8758-4CDC-82A2-97793D340C43}"/>
              </a:ext>
            </a:extLst>
          </p:cNvPr>
          <p:cNvSpPr>
            <a:spLocks noGrp="1"/>
          </p:cNvSpPr>
          <p:nvPr>
            <p:ph type="body" sz="quarter" idx="16"/>
          </p:nvPr>
        </p:nvSpPr>
        <p:spPr>
          <a:xfrm>
            <a:off x="563236" y="1285974"/>
            <a:ext cx="6206533" cy="3717416"/>
          </a:xfrm>
        </p:spPr>
        <p:txBody>
          <a:bodyPr anchor="t"/>
          <a:lstStyle/>
          <a:p>
            <a:pPr marL="0" indent="0">
              <a:lnSpc>
                <a:spcPct val="130000"/>
              </a:lnSpc>
              <a:buNone/>
            </a:pPr>
            <a:r>
              <a:rPr lang="en-US" sz="1600">
                <a:solidFill>
                  <a:srgbClr val="262626"/>
                </a:solidFill>
                <a:latin typeface="Segoe UI"/>
                <a:cs typeface="Segoe UI Bold"/>
              </a:rPr>
              <a:t>Consider your Yammer network vision and what your company goals are for using Yammer. </a:t>
            </a:r>
            <a:r>
              <a:rPr lang="en-US" sz="1600">
                <a:solidFill>
                  <a:srgbClr val="262626"/>
                </a:solidFill>
                <a:latin typeface="Segoe UI"/>
                <a:cs typeface="Segoe UI Light"/>
              </a:rPr>
              <a:t>How can your launch event support these objectives and these parts of the business?</a:t>
            </a:r>
          </a:p>
          <a:p>
            <a:pPr marL="0" indent="0">
              <a:lnSpc>
                <a:spcPct val="130000"/>
              </a:lnSpc>
              <a:buNone/>
            </a:pPr>
            <a:endParaRPr lang="en-US" sz="1600">
              <a:solidFill>
                <a:srgbClr val="262626"/>
              </a:solidFill>
              <a:latin typeface="Segoe UI"/>
              <a:cs typeface="Segoe UI Light" panose="020B0502040204020203" pitchFamily="34" charset="0"/>
            </a:endParaRPr>
          </a:p>
          <a:p>
            <a:pPr marL="0" indent="0">
              <a:lnSpc>
                <a:spcPct val="130000"/>
              </a:lnSpc>
              <a:buNone/>
            </a:pPr>
            <a:r>
              <a:rPr lang="en-US" sz="1600">
                <a:solidFill>
                  <a:srgbClr val="262626"/>
                </a:solidFill>
                <a:latin typeface="Segoe UI"/>
                <a:cs typeface="Segoe UI Bold"/>
              </a:rPr>
              <a:t>Consider your company culture. </a:t>
            </a:r>
            <a:r>
              <a:rPr lang="en-US" sz="1600">
                <a:solidFill>
                  <a:srgbClr val="262626"/>
                </a:solidFill>
                <a:latin typeface="Segoe UI"/>
                <a:cs typeface="Segoe UI Light"/>
              </a:rPr>
              <a:t>What types of activities will resonate with your leadership and your employees? </a:t>
            </a:r>
            <a:r>
              <a:rPr lang="en-US" sz="1600" dirty="0">
                <a:solidFill>
                  <a:srgbClr val="262626"/>
                </a:solidFill>
                <a:latin typeface="Segoe UI"/>
                <a:cs typeface="Segoe UI Light"/>
              </a:rPr>
              <a:t>Consider hosting a live event to reach a wide employee base immediately.</a:t>
            </a:r>
            <a:br>
              <a:rPr lang="en-US" sz="1600">
                <a:latin typeface="Segoe UI"/>
                <a:cs typeface="Segoe UI Light" panose="020B0502040204020203" pitchFamily="34" charset="0"/>
              </a:rPr>
            </a:br>
            <a:br>
              <a:rPr lang="en-US" sz="1600">
                <a:latin typeface="Segoe UI"/>
                <a:cs typeface="Segoe UI Light" panose="020B0502040204020203" pitchFamily="34" charset="0"/>
              </a:rPr>
            </a:br>
            <a:r>
              <a:rPr lang="en-US" sz="1600">
                <a:solidFill>
                  <a:srgbClr val="262626"/>
                </a:solidFill>
                <a:latin typeface="Segoe UI"/>
                <a:cs typeface="Segoe UI Bold"/>
              </a:rPr>
              <a:t>Consider your time and resources. </a:t>
            </a:r>
            <a:r>
              <a:rPr lang="en-US" sz="1600">
                <a:solidFill>
                  <a:srgbClr val="262626"/>
                </a:solidFill>
                <a:latin typeface="Segoe UI"/>
                <a:cs typeface="Segoe UI Light"/>
              </a:rPr>
              <a:t>Mix and match different types of event activities to plan something that suits your needs and fits into your schedule.</a:t>
            </a:r>
          </a:p>
          <a:p>
            <a:pPr marL="0" indent="0">
              <a:lnSpc>
                <a:spcPct val="130000"/>
              </a:lnSpc>
              <a:buNone/>
            </a:pPr>
            <a:endParaRPr lang="en-US" sz="1600" dirty="0">
              <a:latin typeface="Segoe UI Bold" panose="020B0802040204020203" pitchFamily="34" charset="0"/>
              <a:cs typeface="Segoe UI Bold" panose="020B0802040204020203" pitchFamily="34" charset="0"/>
            </a:endParaRPr>
          </a:p>
          <a:p>
            <a:pPr marL="0" indent="0">
              <a:spcBef>
                <a:spcPts val="2399"/>
              </a:spcBef>
              <a:buNone/>
            </a:pPr>
            <a:r>
              <a:rPr lang="en-US" sz="1600" dirty="0">
                <a:solidFill>
                  <a:srgbClr val="0078D4"/>
                </a:solidFill>
              </a:rPr>
              <a:t>Prepare launch materials to get your network </a:t>
            </a:r>
            <a:br>
              <a:rPr lang="en-US" sz="1600" dirty="0">
                <a:solidFill>
                  <a:srgbClr val="0078D4"/>
                </a:solidFill>
              </a:rPr>
            </a:br>
            <a:r>
              <a:rPr lang="en-US" sz="1600" dirty="0">
                <a:solidFill>
                  <a:srgbClr val="0078D4"/>
                </a:solidFill>
              </a:rPr>
              <a:t>excited to join the conversation and communities in Yammer.</a:t>
            </a:r>
          </a:p>
          <a:p>
            <a:pPr marL="0" indent="0">
              <a:buNone/>
            </a:pPr>
            <a:endParaRPr lang="en-US" sz="1600" dirty="0">
              <a:latin typeface="Segoe UI Bold" panose="020B0802040204020203" pitchFamily="34" charset="0"/>
              <a:cs typeface="Segoe UI Bold" panose="020B0802040204020203" pitchFamily="34" charset="0"/>
            </a:endParaRPr>
          </a:p>
          <a:p>
            <a:pPr marL="0" indent="0">
              <a:buNone/>
            </a:pPr>
            <a:endParaRPr lang="en-US" sz="1600" dirty="0">
              <a:latin typeface="Segoe UI Bold" panose="020B0802040204020203" pitchFamily="34" charset="0"/>
              <a:cs typeface="Segoe UI Bold" panose="020B0802040204020203" pitchFamily="34" charset="0"/>
            </a:endParaRPr>
          </a:p>
        </p:txBody>
      </p:sp>
      <p:grpSp>
        <p:nvGrpSpPr>
          <p:cNvPr id="106" name="Group 105">
            <a:extLst>
              <a:ext uri="{FF2B5EF4-FFF2-40B4-BE49-F238E27FC236}">
                <a16:creationId xmlns:a16="http://schemas.microsoft.com/office/drawing/2014/main" id="{D121CD01-4177-48AE-8A03-9B7CD8644E8A}"/>
              </a:ext>
              <a:ext uri="{C183D7F6-B498-43B3-948B-1728B52AA6E4}">
                <adec:decorative xmlns:adec="http://schemas.microsoft.com/office/drawing/2017/decorative" val="1"/>
              </a:ext>
            </a:extLst>
          </p:cNvPr>
          <p:cNvGrpSpPr/>
          <p:nvPr/>
        </p:nvGrpSpPr>
        <p:grpSpPr>
          <a:xfrm>
            <a:off x="563236" y="5117358"/>
            <a:ext cx="6309576" cy="897529"/>
            <a:chOff x="814499" y="5274948"/>
            <a:chExt cx="5597045" cy="1058148"/>
          </a:xfrm>
        </p:grpSpPr>
        <p:cxnSp>
          <p:nvCxnSpPr>
            <p:cNvPr id="107" name="Straight Connector 106">
              <a:extLst>
                <a:ext uri="{FF2B5EF4-FFF2-40B4-BE49-F238E27FC236}">
                  <a16:creationId xmlns:a16="http://schemas.microsoft.com/office/drawing/2014/main" id="{D037CAB4-BE4D-44C9-BA35-DE5C5196B379}"/>
                </a:ext>
              </a:extLst>
            </p:cNvPr>
            <p:cNvCxnSpPr>
              <a:cxnSpLocks/>
            </p:cNvCxnSpPr>
            <p:nvPr/>
          </p:nvCxnSpPr>
          <p:spPr>
            <a:xfrm>
              <a:off x="905901" y="5274948"/>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67E7CAF-3055-4FD1-9DCF-4D067DB9FF66}"/>
                </a:ext>
              </a:extLst>
            </p:cNvPr>
            <p:cNvCxnSpPr>
              <a:cxnSpLocks/>
            </p:cNvCxnSpPr>
            <p:nvPr/>
          </p:nvCxnSpPr>
          <p:spPr>
            <a:xfrm>
              <a:off x="814499" y="6333096"/>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pic>
        <p:nvPicPr>
          <p:cNvPr id="7" name="Picture 6" descr="A screenshot of a computer&#10;&#10;Description automatically generated">
            <a:extLst>
              <a:ext uri="{FF2B5EF4-FFF2-40B4-BE49-F238E27FC236}">
                <a16:creationId xmlns:a16="http://schemas.microsoft.com/office/drawing/2014/main" id="{20A7F37E-E6E3-43C5-A50E-BF5857B70CCA}"/>
              </a:ext>
            </a:extLst>
          </p:cNvPr>
          <p:cNvPicPr>
            <a:picLocks noChangeAspect="1"/>
          </p:cNvPicPr>
          <p:nvPr/>
        </p:nvPicPr>
        <p:blipFill>
          <a:blip r:embed="rId3"/>
          <a:stretch>
            <a:fillRect/>
          </a:stretch>
        </p:blipFill>
        <p:spPr>
          <a:xfrm>
            <a:off x="7056407" y="1338074"/>
            <a:ext cx="4705960" cy="3310558"/>
          </a:xfrm>
          <a:prstGeom prst="rect">
            <a:avLst/>
          </a:prstGeom>
        </p:spPr>
      </p:pic>
    </p:spTree>
    <p:extLst>
      <p:ext uri="{BB962C8B-B14F-4D97-AF65-F5344CB8AC3E}">
        <p14:creationId xmlns:p14="http://schemas.microsoft.com/office/powerpoint/2010/main" val="894015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b="3823"/>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4" name="Rectangle 23">
            <a:extLst>
              <a:ext uri="{C183D7F6-B498-43B3-948B-1728B52AA6E4}">
                <adec:decorative xmlns:adec="http://schemas.microsoft.com/office/drawing/2017/decorative" val="1"/>
              </a:ext>
            </a:extLst>
          </p:cNvPr>
          <p:cNvSpPr/>
          <p:nvPr/>
        </p:nvSpPr>
        <p:spPr>
          <a:xfrm rot="16200000">
            <a:off x="611484" y="-610591"/>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Rectangle 21">
            <a:extLst>
              <a:ext uri="{C183D7F6-B498-43B3-948B-1728B52AA6E4}">
                <adec:decorative xmlns:adec="http://schemas.microsoft.com/office/drawing/2017/decorative" val="1"/>
              </a:ext>
            </a:extLst>
          </p:cNvPr>
          <p:cNvSpPr/>
          <p:nvPr/>
        </p:nvSpPr>
        <p:spPr>
          <a:xfrm rot="16200000">
            <a:off x="2248373" y="3370801"/>
            <a:ext cx="6856214" cy="116387"/>
          </a:xfrm>
          <a:prstGeom prst="rect">
            <a:avLst/>
          </a:prstGeom>
          <a:solidFill>
            <a:srgbClr val="EB3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618958"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1513025" y="625159"/>
            <a:ext cx="4232232" cy="1174443"/>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Yammer Network Competitions</a:t>
            </a:r>
          </a:p>
        </p:txBody>
      </p:sp>
      <p:grpSp>
        <p:nvGrpSpPr>
          <p:cNvPr id="20" name="Group 19">
            <a:extLst>
              <a:ext uri="{C183D7F6-B498-43B3-948B-1728B52AA6E4}">
                <adec:decorative xmlns:adec="http://schemas.microsoft.com/office/drawing/2017/decorative" val="1"/>
              </a:ext>
            </a:extLst>
          </p:cNvPr>
          <p:cNvGrpSpPr/>
          <p:nvPr/>
        </p:nvGrpSpPr>
        <p:grpSpPr>
          <a:xfrm>
            <a:off x="307908" y="2107803"/>
            <a:ext cx="5163327" cy="3722493"/>
            <a:chOff x="285746" y="2008184"/>
            <a:chExt cx="3873504" cy="2792597"/>
          </a:xfrm>
        </p:grpSpPr>
        <p:sp>
          <p:nvSpPr>
            <p:cNvPr id="11" name="TextBox 10"/>
            <p:cNvSpPr txBox="1"/>
            <p:nvPr/>
          </p:nvSpPr>
          <p:spPr>
            <a:xfrm>
              <a:off x="285746" y="2333625"/>
              <a:ext cx="3873504" cy="651117"/>
            </a:xfrm>
            <a:prstGeom prst="rect">
              <a:avLst/>
            </a:prstGeom>
            <a:noFill/>
          </p:spPr>
          <p:txBody>
            <a:bodyPr wrap="square" rtlCol="0">
              <a:spAutoFit/>
            </a:bodyPr>
            <a:lstStyle/>
            <a:p>
              <a:pPr lvl="0">
                <a:lnSpc>
                  <a:spcPct val="130000"/>
                </a:lnSpc>
              </a:pPr>
              <a:r>
                <a:rPr lang="en-US" sz="1400" dirty="0">
                  <a:solidFill>
                    <a:srgbClr val="FFFFFF"/>
                  </a:solidFill>
                  <a:latin typeface="Segoe UI Light"/>
                  <a:cs typeface="Segoe UI Light"/>
                </a:rPr>
                <a:t>Organize a daily or weekly competition on your network,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and award prizes or recognition to participants. </a:t>
              </a:r>
            </a:p>
            <a:p>
              <a:endParaRPr lang="en-US" sz="1400" b="1" spc="400" dirty="0">
                <a:solidFill>
                  <a:srgbClr val="FFFFFF"/>
                </a:solidFill>
                <a:latin typeface="Segoe UI Bold"/>
                <a:cs typeface="Segoe UI Bold"/>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262313"/>
              <a:ext cx="3667129" cy="1097798"/>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chemeClr val="bg1"/>
                  </a:solidFill>
                  <a:latin typeface="Segoe UI Light"/>
                  <a:cs typeface="Segoe UI Light"/>
                </a:rPr>
                <a:t>Helps to get users actively engaged on the network by practicing their Yammer skill set. Select competitions that build off your Yammer Tips, highlight your use cases, or support your company’s vision. </a:t>
              </a:r>
            </a:p>
            <a:p>
              <a:pPr>
                <a:lnSpc>
                  <a:spcPct val="130000"/>
                </a:lnSpc>
              </a:pPr>
              <a:endParaRPr lang="en-US" sz="1400" b="1" spc="400" dirty="0">
                <a:solidFill>
                  <a:schemeClr val="bg1"/>
                </a:solidFill>
                <a:latin typeface="Segoe UI Light"/>
                <a:cs typeface="Segoe UI Light"/>
              </a:endParaRPr>
            </a:p>
          </p:txBody>
        </p:sp>
        <p:sp>
          <p:nvSpPr>
            <p:cNvPr id="16" name="TextBox 15"/>
            <p:cNvSpPr txBox="1"/>
            <p:nvPr/>
          </p:nvSpPr>
          <p:spPr>
            <a:xfrm>
              <a:off x="285747" y="2936872"/>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sp>
          <p:nvSpPr>
            <p:cNvPr id="14" name="TextBox 13">
              <a:extLst>
                <a:ext uri="{FF2B5EF4-FFF2-40B4-BE49-F238E27FC236}">
                  <a16:creationId xmlns:a16="http://schemas.microsoft.com/office/drawing/2014/main" id="{D59CD2D0-9D70-4016-A71C-6DE3A060BE35}"/>
                </a:ext>
              </a:extLst>
            </p:cNvPr>
            <p:cNvSpPr txBox="1"/>
            <p:nvPr/>
          </p:nvSpPr>
          <p:spPr>
            <a:xfrm>
              <a:off x="285747" y="4259193"/>
              <a:ext cx="3421066" cy="52436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a:t>
              </a:r>
            </a:p>
            <a:p>
              <a:pPr lvl="0">
                <a:lnSpc>
                  <a:spcPct val="130000"/>
                </a:lnSpc>
              </a:pPr>
              <a:r>
                <a:rPr lang="en-US" sz="1600" b="1" spc="400" dirty="0">
                  <a:solidFill>
                    <a:srgbClr val="FFFFFF"/>
                  </a:solidFill>
                  <a:latin typeface="Segoe UI Bold"/>
                  <a:cs typeface="Segoe UI Bold"/>
                </a:rPr>
                <a:t> </a:t>
              </a:r>
            </a:p>
          </p:txBody>
        </p:sp>
        <p:sp>
          <p:nvSpPr>
            <p:cNvPr id="18" name="TextBox 17">
              <a:extLst>
                <a:ext uri="{FF2B5EF4-FFF2-40B4-BE49-F238E27FC236}">
                  <a16:creationId xmlns:a16="http://schemas.microsoft.com/office/drawing/2014/main" id="{6A410BAC-5240-4046-8188-E48C3D2CD68B}"/>
                </a:ext>
              </a:extLst>
            </p:cNvPr>
            <p:cNvSpPr txBox="1"/>
            <p:nvPr/>
          </p:nvSpPr>
          <p:spPr>
            <a:xfrm>
              <a:off x="285746" y="4543432"/>
              <a:ext cx="3667129" cy="257349"/>
            </a:xfrm>
            <a:prstGeom prst="rect">
              <a:avLst/>
            </a:prstGeom>
            <a:noFill/>
          </p:spPr>
          <p:txBody>
            <a:bodyPr wrap="square" rtlCol="0">
              <a:spAutoFit/>
            </a:bodyPr>
            <a:lstStyle/>
            <a:p>
              <a:pPr>
                <a:lnSpc>
                  <a:spcPct val="130000"/>
                </a:lnSpc>
              </a:pPr>
              <a:endParaRPr lang="en-US" sz="1400" b="1" spc="400" dirty="0">
                <a:solidFill>
                  <a:schemeClr val="bg1"/>
                </a:solidFill>
                <a:latin typeface="Segoe UI Light"/>
                <a:cs typeface="Segoe UI Light"/>
              </a:endParaRPr>
            </a:p>
          </p:txBody>
        </p:sp>
      </p:grpSp>
      <p:sp>
        <p:nvSpPr>
          <p:cNvPr id="17" name="Oval 16" descr="Trophy icon"/>
          <p:cNvSpPr/>
          <p:nvPr/>
        </p:nvSpPr>
        <p:spPr>
          <a:xfrm>
            <a:off x="573108" y="874129"/>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869" y="1052890"/>
            <a:ext cx="430770" cy="430770"/>
          </a:xfrm>
          <a:prstGeom prst="rect">
            <a:avLst/>
          </a:prstGeom>
        </p:spPr>
      </p:pic>
      <p:sp>
        <p:nvSpPr>
          <p:cNvPr id="19" name="TextBox 18">
            <a:extLst>
              <a:ext uri="{FF2B5EF4-FFF2-40B4-BE49-F238E27FC236}">
                <a16:creationId xmlns:a16="http://schemas.microsoft.com/office/drawing/2014/main" id="{C5269C7B-3833-497F-B7F4-10913E8DC822}"/>
              </a:ext>
            </a:extLst>
          </p:cNvPr>
          <p:cNvSpPr txBox="1"/>
          <p:nvPr/>
        </p:nvSpPr>
        <p:spPr>
          <a:xfrm>
            <a:off x="340765" y="5950259"/>
            <a:ext cx="4888232" cy="343043"/>
          </a:xfrm>
          <a:prstGeom prst="rect">
            <a:avLst/>
          </a:prstGeom>
          <a:noFill/>
        </p:spPr>
        <p:txBody>
          <a:bodyPr wrap="square" rtlCol="0">
            <a:spAutoFit/>
          </a:bodyPr>
          <a:lstStyle/>
          <a:p>
            <a:pPr>
              <a:lnSpc>
                <a:spcPct val="130000"/>
              </a:lnSpc>
            </a:pPr>
            <a:r>
              <a:rPr lang="en-US" sz="1400" b="1" spc="400" dirty="0">
                <a:solidFill>
                  <a:schemeClr val="bg1"/>
                </a:solidFill>
                <a:latin typeface="Segoe UI Light"/>
                <a:cs typeface="Segoe UI Light"/>
                <a:hlinkClick r:id="rId4"/>
              </a:rPr>
              <a:t>YamJam Playbook</a:t>
            </a: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3084697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3" name="Rectangle 22">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2572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83557" y="339478"/>
            <a:ext cx="4232232" cy="1174443"/>
          </a:xfrm>
        </p:spPr>
        <p:txBody>
          <a:bodyPr>
            <a:noAutofit/>
          </a:bodyPr>
          <a:lstStyle/>
          <a:p>
            <a:pPr algn="l" defTabSz="1218895" fontAlgn="base">
              <a:spcBef>
                <a:spcPct val="100000"/>
              </a:spcBef>
              <a:spcAft>
                <a:spcPct val="0"/>
              </a:spcAft>
              <a:defRPr/>
            </a:pPr>
            <a:r>
              <a:rPr lang="en-US" sz="3199" dirty="0">
                <a:solidFill>
                  <a:srgbClr val="FFFFFF"/>
                </a:solidFill>
                <a:latin typeface="Segoe UI Light"/>
                <a:cs typeface="Segoe UI Light"/>
              </a:rPr>
              <a:t>Executive Discussion (a.k.a.) YamJam</a:t>
            </a:r>
          </a:p>
        </p:txBody>
      </p:sp>
      <p:grpSp>
        <p:nvGrpSpPr>
          <p:cNvPr id="20" name="Group 19">
            <a:extLst>
              <a:ext uri="{C183D7F6-B498-43B3-948B-1728B52AA6E4}">
                <adec:decorative xmlns:adec="http://schemas.microsoft.com/office/drawing/2017/decorative" val="1"/>
              </a:ext>
            </a:extLst>
          </p:cNvPr>
          <p:cNvGrpSpPr/>
          <p:nvPr/>
        </p:nvGrpSpPr>
        <p:grpSpPr>
          <a:xfrm>
            <a:off x="6951427" y="1788996"/>
            <a:ext cx="5163327" cy="3479235"/>
            <a:chOff x="285746" y="2008184"/>
            <a:chExt cx="3873504" cy="2610106"/>
          </a:xfrm>
        </p:grpSpPr>
        <p:sp>
          <p:nvSpPr>
            <p:cNvPr id="11" name="TextBox 10"/>
            <p:cNvSpPr txBox="1"/>
            <p:nvPr/>
          </p:nvSpPr>
          <p:spPr>
            <a:xfrm>
              <a:off x="285746" y="2333625"/>
              <a:ext cx="3873504" cy="1097798"/>
            </a:xfrm>
            <a:prstGeom prst="rect">
              <a:avLst/>
            </a:prstGeom>
            <a:noFill/>
          </p:spPr>
          <p:txBody>
            <a:bodyPr wrap="square" rtlCol="0">
              <a:spAutoFit/>
            </a:bodyPr>
            <a:lstStyle/>
            <a:p>
              <a:pPr lvl="0">
                <a:lnSpc>
                  <a:spcPct val="130000"/>
                </a:lnSpc>
              </a:pPr>
              <a:r>
                <a:rPr lang="en-US" sz="1400" dirty="0">
                  <a:solidFill>
                    <a:srgbClr val="FFFFFF"/>
                  </a:solidFill>
                  <a:latin typeface="Segoe UI Light"/>
                  <a:cs typeface="Segoe UI Light"/>
                </a:rPr>
                <a:t>Engage one or more executives to participate in a one-hour,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live discussion via Yammer. Discussion topics are predefined and a Yammer Community Manager can facilitate and moderate the discussion.</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8"/>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730604"/>
              <a:ext cx="3667129" cy="887686"/>
            </a:xfrm>
            <a:prstGeom prst="rect">
              <a:avLst/>
            </a:prstGeom>
            <a:noFill/>
          </p:spPr>
          <p:txBody>
            <a:bodyPr wrap="square" rtlCol="0">
              <a:spAutoFit/>
            </a:bodyPr>
            <a:lstStyle/>
            <a:p>
              <a:pPr>
                <a:lnSpc>
                  <a:spcPct val="130000"/>
                </a:lnSpc>
              </a:pPr>
              <a:r>
                <a:rPr lang="en-US" sz="1400" dirty="0">
                  <a:solidFill>
                    <a:srgbClr val="FFFFFF"/>
                  </a:solidFill>
                  <a:latin typeface="Segoe UI Light"/>
                  <a:cs typeface="Segoe UI Light"/>
                </a:rPr>
                <a:t>Visibility of executive leadership, employee engagement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with leadership and communication of corporate strategy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and values.</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405163"/>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662517"/>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Person Icon&#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7709" y="798734"/>
            <a:ext cx="256670" cy="515858"/>
          </a:xfrm>
          <a:prstGeom prst="rect">
            <a:avLst/>
          </a:prstGeom>
        </p:spPr>
      </p:pic>
      <p:sp>
        <p:nvSpPr>
          <p:cNvPr id="14" name="TextBox 13">
            <a:extLst>
              <a:ext uri="{FF2B5EF4-FFF2-40B4-BE49-F238E27FC236}">
                <a16:creationId xmlns:a16="http://schemas.microsoft.com/office/drawing/2014/main" id="{8851AB94-6F80-4860-91CF-39BE68C3E568}"/>
              </a:ext>
            </a:extLst>
          </p:cNvPr>
          <p:cNvSpPr txBox="1"/>
          <p:nvPr/>
        </p:nvSpPr>
        <p:spPr>
          <a:xfrm>
            <a:off x="7057223" y="5260298"/>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F65593EE-6302-4A5A-936A-60F731977808}"/>
              </a:ext>
            </a:extLst>
          </p:cNvPr>
          <p:cNvSpPr txBox="1"/>
          <p:nvPr/>
        </p:nvSpPr>
        <p:spPr>
          <a:xfrm>
            <a:off x="7057222" y="5639185"/>
            <a:ext cx="4888232" cy="343043"/>
          </a:xfrm>
          <a:prstGeom prst="rect">
            <a:avLst/>
          </a:prstGeom>
          <a:noFill/>
        </p:spPr>
        <p:txBody>
          <a:bodyPr wrap="square" rtlCol="0">
            <a:spAutoFit/>
          </a:bodyPr>
          <a:lstStyle/>
          <a:p>
            <a:pPr>
              <a:lnSpc>
                <a:spcPct val="130000"/>
              </a:lnSpc>
            </a:pPr>
            <a:r>
              <a:rPr lang="en-US" sz="1400" b="1" spc="400" dirty="0">
                <a:solidFill>
                  <a:schemeClr val="bg1"/>
                </a:solidFill>
                <a:latin typeface="Segoe UI Light"/>
                <a:cs typeface="Segoe UI Light"/>
                <a:hlinkClick r:id="rId4"/>
              </a:rPr>
              <a:t>YamJam Playbook</a:t>
            </a: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4091408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l="2280" b="752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Rectangle 21">
            <a:extLst>
              <a:ext uri="{C183D7F6-B498-43B3-948B-1728B52AA6E4}">
                <adec:decorative xmlns:adec="http://schemas.microsoft.com/office/drawing/2017/decorative" val="1"/>
              </a:ext>
            </a:extLst>
          </p:cNvPr>
          <p:cNvSpPr/>
          <p:nvPr/>
        </p:nvSpPr>
        <p:spPr>
          <a:xfrm rot="16200000">
            <a:off x="611484" y="-610591"/>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4" name="Rectangle 23">
            <a:extLst>
              <a:ext uri="{C183D7F6-B498-43B3-948B-1728B52AA6E4}">
                <adec:decorative xmlns:adec="http://schemas.microsoft.com/office/drawing/2017/decorative" val="1"/>
              </a:ext>
            </a:extLst>
          </p:cNvPr>
          <p:cNvSpPr/>
          <p:nvPr/>
        </p:nvSpPr>
        <p:spPr>
          <a:xfrm rot="16200000">
            <a:off x="2248373" y="3370801"/>
            <a:ext cx="6856214" cy="116387"/>
          </a:xfrm>
          <a:prstGeom prst="rect">
            <a:avLst/>
          </a:prstGeom>
          <a:solidFill>
            <a:srgbClr val="2572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618958"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1513025" y="536065"/>
            <a:ext cx="3851329" cy="1292534"/>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Company </a:t>
            </a:r>
            <a:br>
              <a:rPr lang="en-US" sz="3732" dirty="0">
                <a:solidFill>
                  <a:srgbClr val="FFFFFF"/>
                </a:solidFill>
                <a:latin typeface="Segoe UI Light"/>
                <a:cs typeface="Segoe UI Light"/>
              </a:rPr>
            </a:br>
            <a:r>
              <a:rPr lang="en-US" sz="3732" dirty="0">
                <a:solidFill>
                  <a:srgbClr val="FFFFFF"/>
                </a:solidFill>
                <a:latin typeface="Segoe UI Light"/>
                <a:cs typeface="Segoe UI Light"/>
              </a:rPr>
              <a:t>Yammer Time</a:t>
            </a:r>
          </a:p>
        </p:txBody>
      </p:sp>
      <p:grpSp>
        <p:nvGrpSpPr>
          <p:cNvPr id="20" name="Group 19">
            <a:extLst>
              <a:ext uri="{C183D7F6-B498-43B3-948B-1728B52AA6E4}">
                <adec:decorative xmlns:adec="http://schemas.microsoft.com/office/drawing/2017/decorative" val="1"/>
              </a:ext>
            </a:extLst>
          </p:cNvPr>
          <p:cNvGrpSpPr/>
          <p:nvPr/>
        </p:nvGrpSpPr>
        <p:grpSpPr>
          <a:xfrm>
            <a:off x="380895" y="2148745"/>
            <a:ext cx="4972877" cy="2881771"/>
            <a:chOff x="285746" y="2008184"/>
            <a:chExt cx="3730629" cy="2161891"/>
          </a:xfrm>
        </p:grpSpPr>
        <p:sp>
          <p:nvSpPr>
            <p:cNvPr id="11" name="TextBox 10"/>
            <p:cNvSpPr txBox="1"/>
            <p:nvPr/>
          </p:nvSpPr>
          <p:spPr>
            <a:xfrm>
              <a:off x="285746" y="2333625"/>
              <a:ext cx="3730629" cy="887686"/>
            </a:xfrm>
            <a:prstGeom prst="rect">
              <a:avLst/>
            </a:prstGeom>
            <a:noFill/>
          </p:spPr>
          <p:txBody>
            <a:bodyPr wrap="square" rtlCol="0">
              <a:spAutoFit/>
            </a:bodyPr>
            <a:lstStyle/>
            <a:p>
              <a:pPr>
                <a:lnSpc>
                  <a:spcPct val="130000"/>
                </a:lnSpc>
              </a:pPr>
              <a:r>
                <a:rPr lang="en-US" sz="1400" dirty="0">
                  <a:solidFill>
                    <a:srgbClr val="FFFFFF"/>
                  </a:solidFill>
                  <a:latin typeface="Segoe UI Light"/>
                  <a:cs typeface="Segoe UI Light"/>
                </a:rPr>
                <a:t>Schedule companywide 'Yammer Time’ - a time for employees to meet on Yammer to provide feedback on important issues or develop ideas for an organizational initiative.</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492502"/>
              <a:ext cx="3667129" cy="677573"/>
            </a:xfrm>
            <a:prstGeom prst="rect">
              <a:avLst/>
            </a:prstGeom>
            <a:noFill/>
          </p:spPr>
          <p:txBody>
            <a:bodyPr wrap="square" rtlCol="0">
              <a:spAutoFit/>
            </a:bodyPr>
            <a:lstStyle/>
            <a:p>
              <a:pPr>
                <a:lnSpc>
                  <a:spcPct val="130000"/>
                </a:lnSpc>
              </a:pPr>
              <a:r>
                <a:rPr lang="en-US" sz="1400" dirty="0">
                  <a:solidFill>
                    <a:srgbClr val="FFFFFF"/>
                  </a:solidFill>
                  <a:latin typeface="Segoe UI Light"/>
                  <a:cs typeface="Segoe UI Light"/>
                </a:rPr>
                <a:t>Employee feedback in an open environment, leading to enhanced productivity.</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167061"/>
              <a:ext cx="3421066" cy="284238"/>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573108" y="874129"/>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Chat bubble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075" y="1073829"/>
            <a:ext cx="432359" cy="388895"/>
          </a:xfrm>
          <a:prstGeom prst="rect">
            <a:avLst/>
          </a:prstGeom>
        </p:spPr>
      </p:pic>
      <p:sp>
        <p:nvSpPr>
          <p:cNvPr id="14" name="TextBox 13">
            <a:extLst>
              <a:ext uri="{FF2B5EF4-FFF2-40B4-BE49-F238E27FC236}">
                <a16:creationId xmlns:a16="http://schemas.microsoft.com/office/drawing/2014/main" id="{EFBDF04C-9473-43CE-BCBD-F5254AEC5CFD}"/>
              </a:ext>
            </a:extLst>
          </p:cNvPr>
          <p:cNvSpPr txBox="1"/>
          <p:nvPr/>
        </p:nvSpPr>
        <p:spPr>
          <a:xfrm>
            <a:off x="307909" y="5108366"/>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6BCF72F7-8E2E-4CAF-B92D-EA8048DE1E5F}"/>
              </a:ext>
            </a:extLst>
          </p:cNvPr>
          <p:cNvSpPr txBox="1"/>
          <p:nvPr/>
        </p:nvSpPr>
        <p:spPr>
          <a:xfrm>
            <a:off x="307908" y="5487253"/>
            <a:ext cx="4888232" cy="623119"/>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chemeClr val="bg1"/>
                </a:solidFill>
                <a:latin typeface="Segoe UI Light"/>
                <a:cs typeface="Segoe UI Light"/>
                <a:hlinkClick r:id="rId4"/>
              </a:rPr>
              <a:t>How to host a Live Event in Yammer</a:t>
            </a:r>
            <a:endParaRPr lang="en-US" sz="1400" dirty="0">
              <a:solidFill>
                <a:schemeClr val="bg1"/>
              </a:solidFill>
              <a:latin typeface="Segoe UI Light"/>
              <a:cs typeface="Segoe UI Light"/>
            </a:endParaRPr>
          </a:p>
          <a:p>
            <a:pPr>
              <a:lnSpc>
                <a:spcPct val="130000"/>
              </a:lnSpc>
            </a:pP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224070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r="4233"/>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3" name="Rectangle 22">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1B5A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63083" y="727060"/>
            <a:ext cx="4232232" cy="1021543"/>
          </a:xfrm>
        </p:spPr>
        <p:txBody>
          <a:bodyPr>
            <a:noAutofit/>
          </a:bodyPr>
          <a:lstStyle/>
          <a:p>
            <a:pPr algn="l" defTabSz="1218895" fontAlgn="base">
              <a:spcBef>
                <a:spcPct val="100000"/>
              </a:spcBef>
              <a:spcAft>
                <a:spcPct val="0"/>
              </a:spcAft>
              <a:defRPr/>
            </a:pPr>
            <a:r>
              <a:rPr lang="en-US" sz="3199" dirty="0">
                <a:solidFill>
                  <a:srgbClr val="FFFFFF"/>
                </a:solidFill>
                <a:latin typeface="Segoe UI Light"/>
                <a:cs typeface="Segoe UI Light"/>
              </a:rPr>
              <a:t>Coordinate a live event in Yammer with Existing Moment</a:t>
            </a:r>
          </a:p>
        </p:txBody>
      </p:sp>
      <p:grpSp>
        <p:nvGrpSpPr>
          <p:cNvPr id="20" name="Group 19">
            <a:extLst>
              <a:ext uri="{C183D7F6-B498-43B3-948B-1728B52AA6E4}">
                <adec:decorative xmlns:adec="http://schemas.microsoft.com/office/drawing/2017/decorative" val="1"/>
              </a:ext>
            </a:extLst>
          </p:cNvPr>
          <p:cNvGrpSpPr/>
          <p:nvPr/>
        </p:nvGrpSpPr>
        <p:grpSpPr>
          <a:xfrm>
            <a:off x="6951427" y="1788996"/>
            <a:ext cx="4888860" cy="2893660"/>
            <a:chOff x="285746" y="2008184"/>
            <a:chExt cx="3667600" cy="2170811"/>
          </a:xfrm>
        </p:grpSpPr>
        <p:sp>
          <p:nvSpPr>
            <p:cNvPr id="11" name="TextBox 10"/>
            <p:cNvSpPr txBox="1"/>
            <p:nvPr/>
          </p:nvSpPr>
          <p:spPr>
            <a:xfrm>
              <a:off x="285746" y="2333625"/>
              <a:ext cx="3667600" cy="887686"/>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If an existing event is scheduled near the launch of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Yammer, use that opportunity to host a live event to drive video and conversations on Yammer.</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501422"/>
              <a:ext cx="3667129" cy="677573"/>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Greater promotion of the existing event and embedding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use of Yammer into existing operations.</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175981"/>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662517"/>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4" name="Picture 3" descr="Calendar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4877" y="875498"/>
            <a:ext cx="362334" cy="362334"/>
          </a:xfrm>
          <a:prstGeom prst="rect">
            <a:avLst/>
          </a:prstGeom>
        </p:spPr>
      </p:pic>
      <p:sp>
        <p:nvSpPr>
          <p:cNvPr id="14" name="TextBox 13">
            <a:extLst>
              <a:ext uri="{FF2B5EF4-FFF2-40B4-BE49-F238E27FC236}">
                <a16:creationId xmlns:a16="http://schemas.microsoft.com/office/drawing/2014/main" id="{2FC71A42-E54E-4074-A1D5-C66693D1AE8C}"/>
              </a:ext>
            </a:extLst>
          </p:cNvPr>
          <p:cNvSpPr txBox="1"/>
          <p:nvPr/>
        </p:nvSpPr>
        <p:spPr>
          <a:xfrm>
            <a:off x="7111897" y="5079433"/>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D58928F4-18A2-421C-9D34-B188E3D08938}"/>
              </a:ext>
            </a:extLst>
          </p:cNvPr>
          <p:cNvSpPr txBox="1"/>
          <p:nvPr/>
        </p:nvSpPr>
        <p:spPr>
          <a:xfrm>
            <a:off x="7111896" y="5458320"/>
            <a:ext cx="4888232" cy="343043"/>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hlinkClick r:id="rId4"/>
              </a:rPr>
              <a:t>The event which unlocked our Yammer Success </a:t>
            </a: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53515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flipH="1">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b="673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3" name="Rectangle 22">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1B5A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83557" y="492379"/>
            <a:ext cx="4232232" cy="1021543"/>
          </a:xfrm>
        </p:spPr>
        <p:txBody>
          <a:bodyPr>
            <a:noAutofit/>
          </a:bodyPr>
          <a:lstStyle/>
          <a:p>
            <a:pPr algn="l" defTabSz="1218895" fontAlgn="base">
              <a:spcBef>
                <a:spcPct val="100000"/>
              </a:spcBef>
              <a:spcAft>
                <a:spcPct val="0"/>
              </a:spcAft>
              <a:defRPr/>
            </a:pPr>
            <a:r>
              <a:rPr lang="en-US" sz="3199" dirty="0" err="1">
                <a:solidFill>
                  <a:srgbClr val="FFFFFF"/>
                </a:solidFill>
                <a:latin typeface="Segoe UI Light"/>
                <a:cs typeface="Segoe UI Light"/>
              </a:rPr>
              <a:t>YamCam</a:t>
            </a:r>
            <a:r>
              <a:rPr lang="en-US" sz="3199" dirty="0">
                <a:solidFill>
                  <a:srgbClr val="FFFFFF"/>
                </a:solidFill>
                <a:latin typeface="Segoe UI Light"/>
                <a:cs typeface="Segoe UI Light"/>
              </a:rPr>
              <a:t> of </a:t>
            </a:r>
            <a:br>
              <a:rPr lang="en-US" sz="3199" dirty="0">
                <a:solidFill>
                  <a:srgbClr val="FFFFFF"/>
                </a:solidFill>
                <a:latin typeface="Segoe UI Light"/>
                <a:cs typeface="Segoe UI Light"/>
              </a:rPr>
            </a:br>
            <a:r>
              <a:rPr lang="en-US" sz="3199" dirty="0">
                <a:solidFill>
                  <a:srgbClr val="FFFFFF"/>
                </a:solidFill>
                <a:latin typeface="Segoe UI Light"/>
                <a:cs typeface="Segoe UI Light"/>
              </a:rPr>
              <a:t>the Week</a:t>
            </a:r>
          </a:p>
        </p:txBody>
      </p:sp>
      <p:grpSp>
        <p:nvGrpSpPr>
          <p:cNvPr id="20" name="Group 19">
            <a:extLst>
              <a:ext uri="{C183D7F6-B498-43B3-948B-1728B52AA6E4}">
                <adec:decorative xmlns:adec="http://schemas.microsoft.com/office/drawing/2017/decorative" val="1"/>
              </a:ext>
            </a:extLst>
          </p:cNvPr>
          <p:cNvGrpSpPr/>
          <p:nvPr/>
        </p:nvGrpSpPr>
        <p:grpSpPr>
          <a:xfrm>
            <a:off x="6951427" y="1788997"/>
            <a:ext cx="5163327" cy="3492401"/>
            <a:chOff x="285746" y="2008184"/>
            <a:chExt cx="3873504" cy="2619983"/>
          </a:xfrm>
        </p:grpSpPr>
        <p:sp>
          <p:nvSpPr>
            <p:cNvPr id="11" name="TextBox 10"/>
            <p:cNvSpPr txBox="1"/>
            <p:nvPr/>
          </p:nvSpPr>
          <p:spPr>
            <a:xfrm>
              <a:off x="285746" y="2333625"/>
              <a:ext cx="3873504" cy="1097798"/>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Record a video interview with a coworker. Include what they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enjoy most about being an employee and what they’re currently working on. Alternatively, invite employees to post their own video and vote on the best one.</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740481"/>
              <a:ext cx="3667129" cy="887686"/>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Foster business collaboration, operational awareness and community cohesion. Build greater awareness of Yammer functionality.</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415040"/>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662517"/>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Video camera icon">
            <a:extLs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0920" y="831540"/>
            <a:ext cx="450249" cy="450249"/>
          </a:xfrm>
          <a:prstGeom prst="rect">
            <a:avLst/>
          </a:prstGeom>
        </p:spPr>
      </p:pic>
      <p:sp>
        <p:nvSpPr>
          <p:cNvPr id="14" name="TextBox 13">
            <a:extLst>
              <a:ext uri="{FF2B5EF4-FFF2-40B4-BE49-F238E27FC236}">
                <a16:creationId xmlns:a16="http://schemas.microsoft.com/office/drawing/2014/main" id="{93EF79B0-EB71-4B11-A44C-0FD3C0CFE351}"/>
              </a:ext>
            </a:extLst>
          </p:cNvPr>
          <p:cNvSpPr txBox="1"/>
          <p:nvPr/>
        </p:nvSpPr>
        <p:spPr>
          <a:xfrm>
            <a:off x="6951428" y="5378803"/>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B7E99040-464C-425A-9C13-64099C55D487}"/>
              </a:ext>
            </a:extLst>
          </p:cNvPr>
          <p:cNvSpPr txBox="1"/>
          <p:nvPr/>
        </p:nvSpPr>
        <p:spPr>
          <a:xfrm>
            <a:off x="6951427" y="5757690"/>
            <a:ext cx="4888232" cy="343043"/>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hlinkClick r:id="rId4"/>
              </a:rPr>
              <a:t>Support your next campaign with video content via Yammer </a:t>
            </a: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1676985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l="2778" b="657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Rectangle 21">
            <a:extLst>
              <a:ext uri="{C183D7F6-B498-43B3-948B-1728B52AA6E4}">
                <adec:decorative xmlns:adec="http://schemas.microsoft.com/office/drawing/2017/decorative" val="1"/>
              </a:ext>
            </a:extLst>
          </p:cNvPr>
          <p:cNvSpPr/>
          <p:nvPr/>
        </p:nvSpPr>
        <p:spPr>
          <a:xfrm rot="16200000">
            <a:off x="611484" y="-610591"/>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4" name="Rectangle 23">
            <a:extLst>
              <a:ext uri="{C183D7F6-B498-43B3-948B-1728B52AA6E4}">
                <adec:decorative xmlns:adec="http://schemas.microsoft.com/office/drawing/2017/decorative" val="1"/>
              </a:ext>
            </a:extLst>
          </p:cNvPr>
          <p:cNvSpPr/>
          <p:nvPr/>
        </p:nvSpPr>
        <p:spPr>
          <a:xfrm rot="16200000">
            <a:off x="2248373" y="3370801"/>
            <a:ext cx="6856214" cy="116387"/>
          </a:xfrm>
          <a:prstGeom prst="rect">
            <a:avLst/>
          </a:prstGeom>
          <a:solidFill>
            <a:srgbClr val="1B5A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618958"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1578557" y="263022"/>
            <a:ext cx="3851329" cy="1827705"/>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Lunch &amp; Learns</a:t>
            </a:r>
            <a:br>
              <a:rPr lang="en-US" sz="3732" dirty="0">
                <a:solidFill>
                  <a:srgbClr val="FFFFFF"/>
                </a:solidFill>
                <a:latin typeface="Segoe UI Light"/>
                <a:cs typeface="Segoe UI Light"/>
              </a:rPr>
            </a:br>
            <a:r>
              <a:rPr lang="en-US" sz="3732" dirty="0">
                <a:solidFill>
                  <a:srgbClr val="FFFFFF"/>
                </a:solidFill>
                <a:latin typeface="Segoe UI Light"/>
                <a:cs typeface="Segoe UI Light"/>
              </a:rPr>
              <a:t>/ Trainings / </a:t>
            </a:r>
            <a:br>
              <a:rPr lang="en-US" sz="3732" dirty="0">
                <a:solidFill>
                  <a:srgbClr val="FFFFFF"/>
                </a:solidFill>
                <a:latin typeface="Segoe UI Light"/>
                <a:cs typeface="Segoe UI Light"/>
              </a:rPr>
            </a:br>
            <a:r>
              <a:rPr lang="en-US" sz="3732" dirty="0">
                <a:solidFill>
                  <a:srgbClr val="FFFFFF"/>
                </a:solidFill>
                <a:latin typeface="Segoe UI Light"/>
                <a:cs typeface="Segoe UI Light"/>
              </a:rPr>
              <a:t>Open House</a:t>
            </a:r>
          </a:p>
        </p:txBody>
      </p:sp>
      <p:grpSp>
        <p:nvGrpSpPr>
          <p:cNvPr id="20" name="Group 19">
            <a:extLst>
              <a:ext uri="{C183D7F6-B498-43B3-948B-1728B52AA6E4}">
                <adec:decorative xmlns:adec="http://schemas.microsoft.com/office/drawing/2017/decorative" val="1"/>
              </a:ext>
            </a:extLst>
          </p:cNvPr>
          <p:cNvGrpSpPr/>
          <p:nvPr/>
        </p:nvGrpSpPr>
        <p:grpSpPr>
          <a:xfrm>
            <a:off x="380895" y="2247043"/>
            <a:ext cx="4972877" cy="3736817"/>
            <a:chOff x="285746" y="2081926"/>
            <a:chExt cx="3730629" cy="2803343"/>
          </a:xfrm>
        </p:grpSpPr>
        <p:sp>
          <p:nvSpPr>
            <p:cNvPr id="11" name="TextBox 10"/>
            <p:cNvSpPr txBox="1"/>
            <p:nvPr/>
          </p:nvSpPr>
          <p:spPr>
            <a:xfrm>
              <a:off x="285746" y="2407367"/>
              <a:ext cx="3730629" cy="1097798"/>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Hold informal Yammer learning sessions in the same space every day for several days. Share sample messages, best practices, and encourage users to sign on and interact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through Yammer during these sessions. </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81926"/>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787471"/>
              <a:ext cx="3667129" cy="1097798"/>
            </a:xfrm>
            <a:prstGeom prst="rect">
              <a:avLst/>
            </a:prstGeom>
            <a:noFill/>
          </p:spPr>
          <p:txBody>
            <a:bodyPr wrap="square" rtlCol="0">
              <a:spAutoFit/>
            </a:bodyPr>
            <a:lstStyle/>
            <a:p>
              <a:pPr defTabSz="1218895" fontAlgn="base">
                <a:lnSpc>
                  <a:spcPct val="130000"/>
                </a:lnSpc>
                <a:spcBef>
                  <a:spcPct val="100000"/>
                </a:spcBef>
                <a:spcAft>
                  <a:spcPct val="0"/>
                </a:spcAft>
              </a:pPr>
              <a:r>
                <a:rPr lang="en-US" sz="1400" dirty="0">
                  <a:solidFill>
                    <a:srgbClr val="FFFFFF"/>
                  </a:solidFill>
                  <a:latin typeface="Segoe UI Light"/>
                  <a:cs typeface="Segoe UI Light"/>
                </a:rPr>
                <a:t>Gain greater exposure of Yammer by reaching more employees in the spaces they will congregate (e.g. lunch canteen) and give them an opportunity to take it for a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test drive.</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462030"/>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573108" y="874129"/>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Silverware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238" y="1056523"/>
            <a:ext cx="274033" cy="423507"/>
          </a:xfrm>
          <a:prstGeom prst="rect">
            <a:avLst/>
          </a:prstGeom>
        </p:spPr>
      </p:pic>
      <p:sp>
        <p:nvSpPr>
          <p:cNvPr id="14" name="TextBox 13">
            <a:extLst>
              <a:ext uri="{FF2B5EF4-FFF2-40B4-BE49-F238E27FC236}">
                <a16:creationId xmlns:a16="http://schemas.microsoft.com/office/drawing/2014/main" id="{3616AFDA-B785-4E5C-B062-870A17F6DA1C}"/>
              </a:ext>
            </a:extLst>
          </p:cNvPr>
          <p:cNvSpPr txBox="1"/>
          <p:nvPr/>
        </p:nvSpPr>
        <p:spPr>
          <a:xfrm>
            <a:off x="340766" y="5693113"/>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5E064243-89AB-43CC-841F-56DF3D5BB744}"/>
              </a:ext>
            </a:extLst>
          </p:cNvPr>
          <p:cNvSpPr txBox="1"/>
          <p:nvPr/>
        </p:nvSpPr>
        <p:spPr>
          <a:xfrm>
            <a:off x="340765" y="6072000"/>
            <a:ext cx="4888232" cy="623119"/>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chemeClr val="bg1"/>
                </a:solidFill>
                <a:latin typeface="Segoe UI Light"/>
                <a:cs typeface="Segoe UI Light"/>
                <a:hlinkClick r:id="rId4"/>
              </a:rPr>
              <a:t>End User Training Guide</a:t>
            </a:r>
            <a:endParaRPr lang="en-US" sz="1400" dirty="0">
              <a:solidFill>
                <a:schemeClr val="bg1"/>
              </a:solidFill>
              <a:latin typeface="Segoe UI Light"/>
              <a:cs typeface="Segoe UI Light"/>
            </a:endParaRPr>
          </a:p>
          <a:p>
            <a:pPr>
              <a:lnSpc>
                <a:spcPct val="130000"/>
              </a:lnSpc>
            </a:pP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3180192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flipH="1">
            <a:off x="-1" y="893"/>
            <a:ext cx="12188825" cy="6856214"/>
          </a:xfrm>
          <a:prstGeom prst="rect">
            <a:avLst/>
          </a:prstGeom>
          <a:blipFill rotWithShape="1">
            <a:blip r:embed="rId3" cstate="screen">
              <a:extLst>
                <a:ext uri="{28A0092B-C50C-407E-A947-70E740481C1C}">
                  <a14:useLocalDpi xmlns:a14="http://schemas.microsoft.com/office/drawing/2010/main"/>
                </a:ext>
              </a:extLst>
            </a:blip>
            <a:srcRect/>
            <a:stretch>
              <a:fillRect l="395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3" name="Rectangle 22">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1B5A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83558" y="538644"/>
            <a:ext cx="3789261" cy="586916"/>
          </a:xfrm>
        </p:spPr>
        <p:txBody>
          <a:bodyPr>
            <a:noAutofit/>
          </a:bodyPr>
          <a:lstStyle/>
          <a:p>
            <a:pPr algn="l" defTabSz="1218895" fontAlgn="base">
              <a:spcBef>
                <a:spcPct val="100000"/>
              </a:spcBef>
              <a:spcAft>
                <a:spcPct val="0"/>
              </a:spcAft>
              <a:defRPr/>
            </a:pPr>
            <a:r>
              <a:rPr lang="en-US" sz="3199" dirty="0">
                <a:solidFill>
                  <a:srgbClr val="FFFFFF"/>
                </a:solidFill>
                <a:latin typeface="Segoe UI Light"/>
                <a:cs typeface="Segoe UI Light"/>
              </a:rPr>
              <a:t>Yammer Tips</a:t>
            </a:r>
          </a:p>
        </p:txBody>
      </p:sp>
      <p:grpSp>
        <p:nvGrpSpPr>
          <p:cNvPr id="20" name="Group 19">
            <a:extLst>
              <a:ext uri="{C183D7F6-B498-43B3-948B-1728B52AA6E4}">
                <adec:decorative xmlns:adec="http://schemas.microsoft.com/office/drawing/2017/decorative" val="1"/>
              </a:ext>
            </a:extLst>
          </p:cNvPr>
          <p:cNvGrpSpPr/>
          <p:nvPr/>
        </p:nvGrpSpPr>
        <p:grpSpPr>
          <a:xfrm>
            <a:off x="6951427" y="1420544"/>
            <a:ext cx="5018317" cy="4851703"/>
            <a:chOff x="285746" y="2008184"/>
            <a:chExt cx="3764718" cy="3639725"/>
          </a:xfrm>
        </p:grpSpPr>
        <p:sp>
          <p:nvSpPr>
            <p:cNvPr id="11" name="TextBox 10"/>
            <p:cNvSpPr txBox="1"/>
            <p:nvPr/>
          </p:nvSpPr>
          <p:spPr>
            <a:xfrm>
              <a:off x="285746" y="2333625"/>
              <a:ext cx="3764718" cy="1307910"/>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Post Daily or Weekly Yammer Tips on a variety of topics:  </a:t>
              </a:r>
            </a:p>
            <a:p>
              <a:pPr marL="228543" indent="-228543" defTabSz="1218895" fontAlgn="base">
                <a:lnSpc>
                  <a:spcPct val="130000"/>
                </a:lnSpc>
                <a:spcAft>
                  <a:spcPct val="0"/>
                </a:spcAft>
                <a:buFont typeface="Arial" panose="020B0604020202020204" pitchFamily="34" charset="0"/>
                <a:buChar char="•"/>
                <a:defRPr/>
              </a:pPr>
              <a:r>
                <a:rPr lang="en-US" sz="1400" dirty="0">
                  <a:solidFill>
                    <a:srgbClr val="FFFFFF"/>
                  </a:solidFill>
                  <a:latin typeface="Segoe UI Light"/>
                  <a:cs typeface="Segoe UI Light"/>
                </a:rPr>
                <a:t>How to use Yammer features</a:t>
              </a:r>
            </a:p>
            <a:p>
              <a:pPr marL="228543" indent="-228543" defTabSz="1218895" fontAlgn="base">
                <a:lnSpc>
                  <a:spcPct val="130000"/>
                </a:lnSpc>
                <a:spcAft>
                  <a:spcPct val="0"/>
                </a:spcAft>
                <a:buFont typeface="Arial" panose="020B0604020202020204" pitchFamily="34" charset="0"/>
                <a:buChar char="•"/>
                <a:defRPr/>
              </a:pPr>
              <a:r>
                <a:rPr lang="en-US" sz="1400" dirty="0">
                  <a:solidFill>
                    <a:srgbClr val="FFFFFF"/>
                  </a:solidFill>
                  <a:latin typeface="Segoe UI Light"/>
                  <a:cs typeface="Segoe UI Light"/>
                </a:rPr>
                <a:t>Tips &amp; tricks</a:t>
              </a:r>
            </a:p>
            <a:p>
              <a:pPr marL="228543" indent="-228543" defTabSz="1218895" fontAlgn="base">
                <a:lnSpc>
                  <a:spcPct val="130000"/>
                </a:lnSpc>
                <a:spcAft>
                  <a:spcPct val="0"/>
                </a:spcAft>
                <a:buFont typeface="Arial" panose="020B0604020202020204" pitchFamily="34" charset="0"/>
                <a:buChar char="•"/>
                <a:defRPr/>
              </a:pPr>
              <a:r>
                <a:rPr lang="en-US" sz="1400" dirty="0">
                  <a:solidFill>
                    <a:srgbClr val="FFFFFF"/>
                  </a:solidFill>
                  <a:latin typeface="Segoe UI Light"/>
                  <a:cs typeface="Segoe UI Light"/>
                </a:rPr>
                <a:t>How to use Yammer to accomplish a certain task/goal</a:t>
              </a:r>
            </a:p>
            <a:p>
              <a:pPr marL="228543" indent="-228543" defTabSz="1218895" fontAlgn="base">
                <a:lnSpc>
                  <a:spcPct val="130000"/>
                </a:lnSpc>
                <a:spcAft>
                  <a:spcPct val="0"/>
                </a:spcAft>
                <a:buFont typeface="Arial" panose="020B0604020202020204" pitchFamily="34" charset="0"/>
                <a:buChar char="•"/>
                <a:defRPr/>
              </a:pPr>
              <a:r>
                <a:rPr lang="en-US" sz="1400" dirty="0">
                  <a:solidFill>
                    <a:srgbClr val="FFFFFF"/>
                  </a:solidFill>
                  <a:latin typeface="Segoe UI Light"/>
                  <a:cs typeface="Segoe UI Light"/>
                </a:rPr>
                <a:t>Highlight Yammer communities that make work/life better</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919775"/>
              <a:ext cx="3667129" cy="1728134"/>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Helps to educate users on features and functionality while providing network activity and content during your initial ramp-up phase.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Ask your Yammer champions to help post the topics to get more individuals throughout your network engaged, and showcase them as the Yammer experts throughout your organization. </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59433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433486"/>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Information Ico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3268" y="594858"/>
            <a:ext cx="465552" cy="465552"/>
          </a:xfrm>
          <a:prstGeom prst="rect">
            <a:avLst/>
          </a:prstGeom>
        </p:spPr>
      </p:pic>
      <p:sp>
        <p:nvSpPr>
          <p:cNvPr id="14" name="TextBox 13">
            <a:extLst>
              <a:ext uri="{FF2B5EF4-FFF2-40B4-BE49-F238E27FC236}">
                <a16:creationId xmlns:a16="http://schemas.microsoft.com/office/drawing/2014/main" id="{7AC2DE07-FA78-43E9-81A2-20F94222BBEC}"/>
              </a:ext>
            </a:extLst>
          </p:cNvPr>
          <p:cNvSpPr txBox="1"/>
          <p:nvPr/>
        </p:nvSpPr>
        <p:spPr>
          <a:xfrm>
            <a:off x="6984588" y="5948281"/>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095E9893-E85C-4C9E-91A3-14E9B34ECA8E}"/>
              </a:ext>
            </a:extLst>
          </p:cNvPr>
          <p:cNvSpPr txBox="1"/>
          <p:nvPr/>
        </p:nvSpPr>
        <p:spPr>
          <a:xfrm>
            <a:off x="6984587" y="6327168"/>
            <a:ext cx="4888232" cy="307777"/>
          </a:xfrm>
          <a:prstGeom prst="rect">
            <a:avLst/>
          </a:prstGeom>
          <a:noFill/>
        </p:spPr>
        <p:txBody>
          <a:bodyPr wrap="square" rtlCol="0">
            <a:spAutoFit/>
          </a:bodyPr>
          <a:lstStyle/>
          <a:p>
            <a:r>
              <a:rPr lang="en-US" sz="1400" dirty="0">
                <a:hlinkClick r:id="rId5"/>
              </a:rPr>
              <a:t>New Yammer Tips and Tricks</a:t>
            </a:r>
            <a:endParaRPr lang="en-US" sz="1400" dirty="0"/>
          </a:p>
        </p:txBody>
      </p:sp>
    </p:spTree>
    <p:extLst>
      <p:ext uri="{BB962C8B-B14F-4D97-AF65-F5344CB8AC3E}">
        <p14:creationId xmlns:p14="http://schemas.microsoft.com/office/powerpoint/2010/main" val="203985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2064-9390-4980-A8E0-EFB951A2AAB4}"/>
              </a:ext>
            </a:extLst>
          </p:cNvPr>
          <p:cNvSpPr>
            <a:spLocks noGrp="1"/>
          </p:cNvSpPr>
          <p:nvPr>
            <p:ph type="title"/>
          </p:nvPr>
        </p:nvSpPr>
        <p:spPr>
          <a:xfrm>
            <a:off x="521072" y="365761"/>
            <a:ext cx="7630518" cy="502920"/>
          </a:xfrm>
        </p:spPr>
        <p:txBody>
          <a:bodyPr/>
          <a:lstStyle/>
          <a:p>
            <a:r>
              <a:rPr lang="en-US" dirty="0">
                <a:solidFill>
                  <a:srgbClr val="0078D4"/>
                </a:solidFill>
                <a:latin typeface="Segoe UI Semibold" panose="020B0702040204020203" pitchFamily="34" charset="0"/>
                <a:cs typeface="Segoe UI Semibold" panose="020B0702040204020203" pitchFamily="34" charset="0"/>
              </a:rPr>
              <a:t>Master the technology</a:t>
            </a:r>
          </a:p>
        </p:txBody>
      </p:sp>
      <p:sp>
        <p:nvSpPr>
          <p:cNvPr id="32" name="Text Placeholder 31">
            <a:extLst>
              <a:ext uri="{FF2B5EF4-FFF2-40B4-BE49-F238E27FC236}">
                <a16:creationId xmlns:a16="http://schemas.microsoft.com/office/drawing/2014/main" id="{4E68B3EC-BE75-4802-B3B5-A8B0D95991C0}"/>
              </a:ext>
            </a:extLst>
          </p:cNvPr>
          <p:cNvSpPr>
            <a:spLocks noGrp="1"/>
          </p:cNvSpPr>
          <p:nvPr>
            <p:ph type="body" sz="quarter" idx="16"/>
          </p:nvPr>
        </p:nvSpPr>
        <p:spPr>
          <a:xfrm>
            <a:off x="518239" y="1083286"/>
            <a:ext cx="5633532" cy="2330667"/>
          </a:xfrm>
        </p:spPr>
        <p:txBody>
          <a:bodyPr/>
          <a:lstStyle/>
          <a:p>
            <a:pPr marL="0" indent="0">
              <a:buNone/>
            </a:pPr>
            <a:r>
              <a:rPr lang="en-US" sz="1400" dirty="0"/>
              <a:t>Start by working in partnership with your IT department to establish technical needs like mobile access and network support.</a:t>
            </a:r>
            <a:br>
              <a:rPr lang="en-US" sz="1400" dirty="0"/>
            </a:br>
            <a:r>
              <a:rPr lang="en-US" sz="1400" dirty="0"/>
              <a:t> </a:t>
            </a:r>
          </a:p>
          <a:p>
            <a:pPr marL="0" indent="0">
              <a:buNone/>
            </a:pPr>
            <a:r>
              <a:rPr lang="en-US" sz="1400" dirty="0"/>
              <a:t>You can learn to administer your network like a pro with the Yammer admin guide. We walk through confirming system requirements, setting admin privileges, and how to understand your network. </a:t>
            </a:r>
          </a:p>
          <a:p>
            <a:pPr marL="0" indent="0">
              <a:buNone/>
            </a:pPr>
            <a:endParaRPr lang="en-US" sz="1400" dirty="0"/>
          </a:p>
        </p:txBody>
      </p:sp>
      <p:sp>
        <p:nvSpPr>
          <p:cNvPr id="28" name="Content Placeholder 27">
            <a:extLst>
              <a:ext uri="{FF2B5EF4-FFF2-40B4-BE49-F238E27FC236}">
                <a16:creationId xmlns:a16="http://schemas.microsoft.com/office/drawing/2014/main" id="{F3006EE0-A49D-415C-B501-CED3AA895483}"/>
              </a:ext>
            </a:extLst>
          </p:cNvPr>
          <p:cNvSpPr>
            <a:spLocks noGrp="1"/>
          </p:cNvSpPr>
          <p:nvPr>
            <p:ph idx="1"/>
          </p:nvPr>
        </p:nvSpPr>
        <p:spPr>
          <a:xfrm>
            <a:off x="370808" y="3856582"/>
            <a:ext cx="3116301" cy="1656651"/>
          </a:xfrm>
        </p:spPr>
        <p:txBody>
          <a:bodyPr/>
          <a:lstStyle/>
          <a:p>
            <a:pPr marL="0" indent="0">
              <a:lnSpc>
                <a:spcPct val="110000"/>
              </a:lnSpc>
              <a:spcBef>
                <a:spcPts val="0"/>
              </a:spcBef>
              <a:spcAft>
                <a:spcPts val="600"/>
              </a:spcAft>
              <a:buNone/>
            </a:pPr>
            <a:r>
              <a:rPr lang="en-US" sz="1400" dirty="0">
                <a:latin typeface="Segoe UI Semibold" panose="020B0702040204020203" pitchFamily="34" charset="0"/>
                <a:cs typeface="Segoe UI Semibold" panose="020B0702040204020203" pitchFamily="34" charset="0"/>
              </a:rPr>
              <a:t>Resources:</a:t>
            </a:r>
          </a:p>
          <a:p>
            <a:pPr marL="0" indent="0">
              <a:lnSpc>
                <a:spcPct val="110000"/>
              </a:lnSpc>
              <a:spcBef>
                <a:spcPts val="0"/>
              </a:spcBef>
              <a:spcAft>
                <a:spcPts val="600"/>
              </a:spcAft>
              <a:buNone/>
            </a:pPr>
            <a:r>
              <a:rPr lang="en-US" sz="1400" dirty="0"/>
              <a:t>Use the </a:t>
            </a:r>
            <a:r>
              <a:rPr lang="en-US" sz="1400" dirty="0">
                <a:hlinkClick r:id="rId3"/>
              </a:rPr>
              <a:t>Technical readiness checklist</a:t>
            </a:r>
            <a:r>
              <a:rPr lang="en-US" sz="1400" dirty="0"/>
              <a:t> to ensure your network is ready for launch</a:t>
            </a:r>
          </a:p>
          <a:p>
            <a:pPr marL="0" indent="0">
              <a:lnSpc>
                <a:spcPct val="110000"/>
              </a:lnSpc>
              <a:spcBef>
                <a:spcPts val="0"/>
              </a:spcBef>
              <a:spcAft>
                <a:spcPts val="600"/>
              </a:spcAft>
              <a:buNone/>
            </a:pPr>
            <a:r>
              <a:rPr lang="en-US" sz="1400" dirty="0"/>
              <a:t>Learn more at </a:t>
            </a:r>
            <a:r>
              <a:rPr lang="en-US" sz="1400" dirty="0">
                <a:hlinkClick r:id="rId4"/>
              </a:rPr>
              <a:t>Yammer admin help</a:t>
            </a:r>
            <a:r>
              <a:rPr lang="en-US" sz="1400" dirty="0"/>
              <a:t> </a:t>
            </a:r>
          </a:p>
          <a:p>
            <a:pPr marL="0" indent="0">
              <a:lnSpc>
                <a:spcPct val="110000"/>
              </a:lnSpc>
              <a:spcBef>
                <a:spcPts val="0"/>
              </a:spcBef>
              <a:spcAft>
                <a:spcPts val="600"/>
              </a:spcAft>
              <a:buNone/>
            </a:pPr>
            <a:endParaRPr lang="en-US" dirty="0"/>
          </a:p>
          <a:p>
            <a:pPr marL="0" indent="0">
              <a:buNone/>
            </a:pPr>
            <a:endParaRPr lang="en-US" dirty="0"/>
          </a:p>
        </p:txBody>
      </p:sp>
      <p:sp>
        <p:nvSpPr>
          <p:cNvPr id="29" name="Content Placeholder 28">
            <a:extLst>
              <a:ext uri="{FF2B5EF4-FFF2-40B4-BE49-F238E27FC236}">
                <a16:creationId xmlns:a16="http://schemas.microsoft.com/office/drawing/2014/main" id="{6CB2A84F-9A27-4C61-8618-6F5E12938DFC}"/>
              </a:ext>
            </a:extLst>
          </p:cNvPr>
          <p:cNvSpPr>
            <a:spLocks noGrp="1"/>
          </p:cNvSpPr>
          <p:nvPr>
            <p:ph idx="13"/>
          </p:nvPr>
        </p:nvSpPr>
        <p:spPr>
          <a:xfrm>
            <a:off x="3566161" y="3856582"/>
            <a:ext cx="3065081" cy="1965117"/>
          </a:xfrm>
        </p:spPr>
        <p:txBody>
          <a:bodyPr anchor="t"/>
          <a:lstStyle/>
          <a:p>
            <a:pPr marL="0" indent="0">
              <a:lnSpc>
                <a:spcPct val="110000"/>
              </a:lnSpc>
              <a:spcBef>
                <a:spcPts val="0"/>
              </a:spcBef>
              <a:spcAft>
                <a:spcPts val="600"/>
              </a:spcAft>
              <a:buNone/>
            </a:pPr>
            <a:r>
              <a:rPr lang="en-US" sz="1400" dirty="0">
                <a:latin typeface="Segoe UI Semibold" panose="020B0702040204020203" pitchFamily="34" charset="0"/>
                <a:cs typeface="Segoe UI Semibold" panose="020B0702040204020203" pitchFamily="34" charset="0"/>
              </a:rPr>
              <a:t>Pro tip: </a:t>
            </a:r>
          </a:p>
          <a:p>
            <a:pPr marL="0" indent="0">
              <a:lnSpc>
                <a:spcPct val="110000"/>
              </a:lnSpc>
              <a:spcBef>
                <a:spcPts val="0"/>
              </a:spcBef>
              <a:spcAft>
                <a:spcPts val="600"/>
              </a:spcAft>
              <a:buNone/>
            </a:pPr>
            <a:r>
              <a:rPr lang="en-US" sz="1400" dirty="0"/>
              <a:t>In order to enjoy the full experience of Yammer integrated with the rest of Office 365, ask your Office administrator to enforce Office 365 identity and connect your Yammer network to the Microsoft 365 groups service.</a:t>
            </a:r>
          </a:p>
        </p:txBody>
      </p:sp>
      <p:pic>
        <p:nvPicPr>
          <p:cNvPr id="36" name="Graphic 35" descr="Important Tip">
            <a:extLst>
              <a:ext uri="{FF2B5EF4-FFF2-40B4-BE49-F238E27FC236}">
                <a16:creationId xmlns:a16="http://schemas.microsoft.com/office/drawing/2014/main" id="{B31BCB72-3886-4313-8CD5-CDC966A752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98063" y="3878213"/>
            <a:ext cx="171707" cy="228540"/>
          </a:xfrm>
          <a:prstGeom prst="rect">
            <a:avLst/>
          </a:prstGeom>
        </p:spPr>
      </p:pic>
      <p:grpSp>
        <p:nvGrpSpPr>
          <p:cNvPr id="52" name="Group 51">
            <a:extLst>
              <a:ext uri="{FF2B5EF4-FFF2-40B4-BE49-F238E27FC236}">
                <a16:creationId xmlns:a16="http://schemas.microsoft.com/office/drawing/2014/main" id="{D5486BCA-CBF5-45A2-B0C9-E7E0566E20B4}"/>
              </a:ext>
              <a:ext uri="{C183D7F6-B498-43B3-948B-1728B52AA6E4}">
                <adec:decorative xmlns:adec="http://schemas.microsoft.com/office/drawing/2017/decorative" val="1"/>
              </a:ext>
            </a:extLst>
          </p:cNvPr>
          <p:cNvGrpSpPr/>
          <p:nvPr/>
        </p:nvGrpSpPr>
        <p:grpSpPr>
          <a:xfrm>
            <a:off x="370808" y="3249827"/>
            <a:ext cx="6131245" cy="2903837"/>
            <a:chOff x="594650" y="4540420"/>
            <a:chExt cx="5505643" cy="1943100"/>
          </a:xfrm>
        </p:grpSpPr>
        <p:cxnSp>
          <p:nvCxnSpPr>
            <p:cNvPr id="44" name="Straight Connector 43">
              <a:extLst>
                <a:ext uri="{FF2B5EF4-FFF2-40B4-BE49-F238E27FC236}">
                  <a16:creationId xmlns:a16="http://schemas.microsoft.com/office/drawing/2014/main" id="{DB0A7D9E-BDE7-44C9-ADE3-BDAC673236BE}"/>
                </a:ext>
              </a:extLst>
            </p:cNvPr>
            <p:cNvCxnSpPr>
              <a:cxnSpLocks/>
            </p:cNvCxnSpPr>
            <p:nvPr/>
          </p:nvCxnSpPr>
          <p:spPr>
            <a:xfrm>
              <a:off x="594650" y="4540420"/>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4DABAC-4DA3-4149-848F-01F858634BEB}"/>
                </a:ext>
              </a:extLst>
            </p:cNvPr>
            <p:cNvCxnSpPr>
              <a:cxnSpLocks/>
            </p:cNvCxnSpPr>
            <p:nvPr/>
          </p:nvCxnSpPr>
          <p:spPr>
            <a:xfrm>
              <a:off x="594650" y="6483520"/>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grpSp>
        <p:nvGrpSpPr>
          <p:cNvPr id="100" name="Group 99" descr="Screenshot of Yammer homepage&#10;">
            <a:extLst>
              <a:ext uri="{FF2B5EF4-FFF2-40B4-BE49-F238E27FC236}">
                <a16:creationId xmlns:a16="http://schemas.microsoft.com/office/drawing/2014/main" id="{B8E23E8D-5948-4B09-B6E0-138D6D2B7F25}"/>
              </a:ext>
            </a:extLst>
          </p:cNvPr>
          <p:cNvGrpSpPr/>
          <p:nvPr/>
        </p:nvGrpSpPr>
        <p:grpSpPr>
          <a:xfrm>
            <a:off x="7519376" y="2233225"/>
            <a:ext cx="2993247" cy="2207489"/>
            <a:chOff x="7521335" y="2257616"/>
            <a:chExt cx="2994027" cy="2208064"/>
          </a:xfrm>
        </p:grpSpPr>
        <p:sp>
          <p:nvSpPr>
            <p:cNvPr id="99" name="Freeform 6">
              <a:extLst>
                <a:ext uri="{FF2B5EF4-FFF2-40B4-BE49-F238E27FC236}">
                  <a16:creationId xmlns:a16="http://schemas.microsoft.com/office/drawing/2014/main" id="{5CFF8798-DCB7-4F94-8D1B-0A8D8B721BCB}"/>
                </a:ext>
              </a:extLst>
            </p:cNvPr>
            <p:cNvSpPr>
              <a:spLocks/>
            </p:cNvSpPr>
            <p:nvPr/>
          </p:nvSpPr>
          <p:spPr bwMode="auto">
            <a:xfrm>
              <a:off x="7521335" y="2335213"/>
              <a:ext cx="2935288" cy="2130467"/>
            </a:xfrm>
            <a:custGeom>
              <a:avLst/>
              <a:gdLst>
                <a:gd name="T0" fmla="*/ 1087 w 1179"/>
                <a:gd name="T1" fmla="*/ 878 h 878"/>
                <a:gd name="T2" fmla="*/ 92 w 1179"/>
                <a:gd name="T3" fmla="*/ 878 h 878"/>
                <a:gd name="T4" fmla="*/ 0 w 1179"/>
                <a:gd name="T5" fmla="*/ 785 h 878"/>
                <a:gd name="T6" fmla="*/ 0 w 1179"/>
                <a:gd name="T7" fmla="*/ 93 h 878"/>
                <a:gd name="T8" fmla="*/ 92 w 1179"/>
                <a:gd name="T9" fmla="*/ 0 h 878"/>
                <a:gd name="T10" fmla="*/ 1087 w 1179"/>
                <a:gd name="T11" fmla="*/ 0 h 878"/>
                <a:gd name="T12" fmla="*/ 1179 w 1179"/>
                <a:gd name="T13" fmla="*/ 93 h 878"/>
                <a:gd name="T14" fmla="*/ 1179 w 1179"/>
                <a:gd name="T15" fmla="*/ 787 h 878"/>
                <a:gd name="T16" fmla="*/ 1087 w 1179"/>
                <a:gd name="T17" fmla="*/ 878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878">
                  <a:moveTo>
                    <a:pt x="1087" y="878"/>
                  </a:moveTo>
                  <a:cubicBezTo>
                    <a:pt x="92" y="878"/>
                    <a:pt x="92" y="878"/>
                    <a:pt x="92" y="878"/>
                  </a:cubicBezTo>
                  <a:cubicBezTo>
                    <a:pt x="41" y="878"/>
                    <a:pt x="0" y="837"/>
                    <a:pt x="0" y="785"/>
                  </a:cubicBezTo>
                  <a:cubicBezTo>
                    <a:pt x="0" y="93"/>
                    <a:pt x="0" y="93"/>
                    <a:pt x="0" y="93"/>
                  </a:cubicBezTo>
                  <a:cubicBezTo>
                    <a:pt x="0" y="41"/>
                    <a:pt x="41" y="0"/>
                    <a:pt x="92" y="0"/>
                  </a:cubicBezTo>
                  <a:cubicBezTo>
                    <a:pt x="1087" y="0"/>
                    <a:pt x="1087" y="0"/>
                    <a:pt x="1087" y="0"/>
                  </a:cubicBezTo>
                  <a:cubicBezTo>
                    <a:pt x="1138" y="0"/>
                    <a:pt x="1179" y="41"/>
                    <a:pt x="1179" y="93"/>
                  </a:cubicBezTo>
                  <a:cubicBezTo>
                    <a:pt x="1179" y="787"/>
                    <a:pt x="1179" y="787"/>
                    <a:pt x="1179" y="787"/>
                  </a:cubicBezTo>
                  <a:cubicBezTo>
                    <a:pt x="1179" y="837"/>
                    <a:pt x="1138" y="878"/>
                    <a:pt x="1087" y="878"/>
                  </a:cubicBezTo>
                  <a:close/>
                </a:path>
              </a:pathLst>
            </a:custGeom>
            <a:solidFill>
              <a:srgbClr val="FFFFFF"/>
            </a:solidFill>
            <a:ln w="127000" cap="flat">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799"/>
            </a:p>
          </p:txBody>
        </p:sp>
        <p:cxnSp>
          <p:nvCxnSpPr>
            <p:cNvPr id="78" name="Straight Connector 77">
              <a:extLst>
                <a:ext uri="{FF2B5EF4-FFF2-40B4-BE49-F238E27FC236}">
                  <a16:creationId xmlns:a16="http://schemas.microsoft.com/office/drawing/2014/main" id="{D3E25CE0-CAD9-4229-AB69-46019E524F87}"/>
                </a:ext>
              </a:extLst>
            </p:cNvPr>
            <p:cNvCxnSpPr>
              <a:cxnSpLocks/>
            </p:cNvCxnSpPr>
            <p:nvPr/>
          </p:nvCxnSpPr>
          <p:spPr>
            <a:xfrm>
              <a:off x="8440498" y="2261489"/>
              <a:ext cx="0" cy="403225"/>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ACB2BBE-4540-4F0B-A9DD-CF3CAF592F7E}"/>
                </a:ext>
              </a:extLst>
            </p:cNvPr>
            <p:cNvCxnSpPr>
              <a:cxnSpLocks/>
            </p:cNvCxnSpPr>
            <p:nvPr/>
          </p:nvCxnSpPr>
          <p:spPr>
            <a:xfrm rot="16200000" flipV="1">
              <a:off x="10313750" y="3393374"/>
              <a:ext cx="0" cy="403225"/>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8B94D56-745A-4191-9299-0FC0F8559620}"/>
                </a:ext>
              </a:extLst>
            </p:cNvPr>
            <p:cNvCxnSpPr>
              <a:cxnSpLocks/>
            </p:cNvCxnSpPr>
            <p:nvPr/>
          </p:nvCxnSpPr>
          <p:spPr>
            <a:xfrm>
              <a:off x="9454911" y="2278105"/>
              <a:ext cx="0" cy="570760"/>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9B16BB8-9013-421E-9727-A35A966CFFFE}"/>
                </a:ext>
              </a:extLst>
            </p:cNvPr>
            <p:cNvCxnSpPr>
              <a:cxnSpLocks/>
            </p:cNvCxnSpPr>
            <p:nvPr/>
          </p:nvCxnSpPr>
          <p:spPr>
            <a:xfrm>
              <a:off x="10105548" y="2257616"/>
              <a:ext cx="0" cy="403225"/>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15860E5-7466-4C2C-A5C6-B761EF20E14C}"/>
                </a:ext>
              </a:extLst>
            </p:cNvPr>
            <p:cNvCxnSpPr>
              <a:cxnSpLocks/>
            </p:cNvCxnSpPr>
            <p:nvPr/>
          </p:nvCxnSpPr>
          <p:spPr>
            <a:xfrm>
              <a:off x="7521335" y="2911666"/>
              <a:ext cx="251068" cy="0"/>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38CBE49-6515-44B9-9CE2-6909AD32707B}"/>
                </a:ext>
              </a:extLst>
            </p:cNvPr>
            <p:cNvCxnSpPr>
              <a:cxnSpLocks/>
            </p:cNvCxnSpPr>
            <p:nvPr/>
          </p:nvCxnSpPr>
          <p:spPr>
            <a:xfrm rot="5400000" flipH="1" flipV="1">
              <a:off x="7729301" y="3364799"/>
              <a:ext cx="0" cy="403225"/>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637B547-4B59-4962-95FB-3AFA7C4EF8C1}"/>
                </a:ext>
              </a:extLst>
            </p:cNvPr>
            <p:cNvCxnSpPr>
              <a:cxnSpLocks/>
            </p:cNvCxnSpPr>
            <p:nvPr/>
          </p:nvCxnSpPr>
          <p:spPr>
            <a:xfrm flipV="1">
              <a:off x="9227898" y="4244976"/>
              <a:ext cx="0" cy="200215"/>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B949166-7516-44F3-A5FF-834A781426B9}"/>
                </a:ext>
              </a:extLst>
            </p:cNvPr>
            <p:cNvCxnSpPr>
              <a:cxnSpLocks/>
            </p:cNvCxnSpPr>
            <p:nvPr/>
          </p:nvCxnSpPr>
          <p:spPr>
            <a:xfrm flipV="1">
              <a:off x="7799148" y="4065590"/>
              <a:ext cx="0" cy="379601"/>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0FBC16C-9B33-4D29-8664-5177A074DD3C}"/>
                </a:ext>
              </a:extLst>
            </p:cNvPr>
            <p:cNvCxnSpPr>
              <a:cxnSpLocks/>
            </p:cNvCxnSpPr>
            <p:nvPr/>
          </p:nvCxnSpPr>
          <p:spPr>
            <a:xfrm flipV="1">
              <a:off x="8451857" y="4209352"/>
              <a:ext cx="0" cy="235840"/>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983D5AA-27A8-43EE-8485-9262830B20D3}"/>
                </a:ext>
              </a:extLst>
            </p:cNvPr>
            <p:cNvCxnSpPr>
              <a:cxnSpLocks/>
            </p:cNvCxnSpPr>
            <p:nvPr/>
          </p:nvCxnSpPr>
          <p:spPr>
            <a:xfrm flipH="1">
              <a:off x="10237549" y="4244976"/>
              <a:ext cx="219074" cy="0"/>
            </a:xfrm>
            <a:prstGeom prst="line">
              <a:avLst/>
            </a:prstGeom>
            <a:ln w="50800">
              <a:solidFill>
                <a:srgbClr val="D2D2D2"/>
              </a:solidFill>
              <a:tailEnd type="oval"/>
            </a:ln>
          </p:spPr>
          <p:style>
            <a:lnRef idx="1">
              <a:schemeClr val="accent1"/>
            </a:lnRef>
            <a:fillRef idx="0">
              <a:schemeClr val="accent1"/>
            </a:fillRef>
            <a:effectRef idx="0">
              <a:schemeClr val="accent1"/>
            </a:effectRef>
            <a:fontRef idx="minor">
              <a:schemeClr val="tx1"/>
            </a:fontRef>
          </p:style>
        </p:cxnSp>
      </p:grpSp>
      <p:sp>
        <p:nvSpPr>
          <p:cNvPr id="119" name="Rectangle 13">
            <a:extLst>
              <a:ext uri="{FF2B5EF4-FFF2-40B4-BE49-F238E27FC236}">
                <a16:creationId xmlns:a16="http://schemas.microsoft.com/office/drawing/2014/main" id="{9F55AF69-B1C0-4254-81CF-133C9FA131EB}"/>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noFill/>
          <a:ln w="25400" cap="sq">
            <a:no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120" name="Rectangle 14">
            <a:extLst>
              <a:ext uri="{FF2B5EF4-FFF2-40B4-BE49-F238E27FC236}">
                <a16:creationId xmlns:a16="http://schemas.microsoft.com/office/drawing/2014/main" id="{EECB448F-BF08-49EE-B5C9-FEAB179ED158}"/>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121" name="Rectangle 15">
            <a:extLst>
              <a:ext uri="{FF2B5EF4-FFF2-40B4-BE49-F238E27FC236}">
                <a16:creationId xmlns:a16="http://schemas.microsoft.com/office/drawing/2014/main" id="{41661E80-269C-4247-ADB6-9F89D34247BC}"/>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122" name="Rectangle 16">
            <a:extLst>
              <a:ext uri="{FF2B5EF4-FFF2-40B4-BE49-F238E27FC236}">
                <a16:creationId xmlns:a16="http://schemas.microsoft.com/office/drawing/2014/main" id="{AAD4A516-3A49-4A1F-B2AE-014B52F76952}"/>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123" name="Rectangle 17">
            <a:extLst>
              <a:ext uri="{FF2B5EF4-FFF2-40B4-BE49-F238E27FC236}">
                <a16:creationId xmlns:a16="http://schemas.microsoft.com/office/drawing/2014/main" id="{925EE74D-D2BB-4187-85AB-21B30A5ECE7E}"/>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grpSp>
        <p:nvGrpSpPr>
          <p:cNvPr id="124" name="Graphic 20">
            <a:extLst>
              <a:ext uri="{FF2B5EF4-FFF2-40B4-BE49-F238E27FC236}">
                <a16:creationId xmlns:a16="http://schemas.microsoft.com/office/drawing/2014/main" id="{F7DAE886-B823-40C2-8D50-BC53A9C4108F}"/>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chemeClr val="bg1"/>
          </a:solidFill>
        </p:grpSpPr>
        <p:grpSp>
          <p:nvGrpSpPr>
            <p:cNvPr id="125" name="Graphic 20">
              <a:extLst>
                <a:ext uri="{FF2B5EF4-FFF2-40B4-BE49-F238E27FC236}">
                  <a16:creationId xmlns:a16="http://schemas.microsoft.com/office/drawing/2014/main" id="{5481FB49-1C37-4A9E-B1FA-2C8349C6EA52}"/>
                </a:ext>
              </a:extLst>
            </p:cNvPr>
            <p:cNvGrpSpPr/>
            <p:nvPr/>
          </p:nvGrpSpPr>
          <p:grpSpPr>
            <a:xfrm>
              <a:off x="9277237" y="3236167"/>
              <a:ext cx="2582681" cy="2692509"/>
              <a:chOff x="9277237" y="3236167"/>
              <a:chExt cx="2582681" cy="2692509"/>
            </a:xfrm>
            <a:grpFill/>
          </p:grpSpPr>
          <p:sp>
            <p:nvSpPr>
              <p:cNvPr id="132" name="Freeform: Shape 131">
                <a:extLst>
                  <a:ext uri="{FF2B5EF4-FFF2-40B4-BE49-F238E27FC236}">
                    <a16:creationId xmlns:a16="http://schemas.microsoft.com/office/drawing/2014/main" id="{92415023-0997-46B3-AEA3-0FC620DAB94C}"/>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133" name="Graphic 20">
                <a:extLst>
                  <a:ext uri="{FF2B5EF4-FFF2-40B4-BE49-F238E27FC236}">
                    <a16:creationId xmlns:a16="http://schemas.microsoft.com/office/drawing/2014/main" id="{520A8050-90DF-4D2F-89FE-995D045228C6}"/>
                  </a:ext>
                </a:extLst>
              </p:cNvPr>
              <p:cNvGrpSpPr/>
              <p:nvPr/>
            </p:nvGrpSpPr>
            <p:grpSpPr>
              <a:xfrm>
                <a:off x="9277237" y="3236167"/>
                <a:ext cx="2582681" cy="2692509"/>
                <a:chOff x="9277237" y="3236167"/>
                <a:chExt cx="2582681" cy="2692509"/>
              </a:xfrm>
              <a:grpFill/>
            </p:grpSpPr>
            <p:sp>
              <p:nvSpPr>
                <p:cNvPr id="139" name="Freeform: Shape 138">
                  <a:extLst>
                    <a:ext uri="{FF2B5EF4-FFF2-40B4-BE49-F238E27FC236}">
                      <a16:creationId xmlns:a16="http://schemas.microsoft.com/office/drawing/2014/main" id="{EDC12FC5-A822-4359-AA59-14BC168C7ABD}"/>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151BD9FA-38EF-4E6A-B3ED-E2B9252387C2}"/>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F4BEF10-D610-4209-9415-72490585367F}"/>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905A1E8-0015-43F2-841C-77E1F6F40EBD}"/>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135" name="Freeform: Shape 134">
                <a:extLst>
                  <a:ext uri="{FF2B5EF4-FFF2-40B4-BE49-F238E27FC236}">
                    <a16:creationId xmlns:a16="http://schemas.microsoft.com/office/drawing/2014/main" id="{5E8C5833-BB6E-412E-9846-D557061F2FA3}"/>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131" name="Freeform: Shape 130">
              <a:extLst>
                <a:ext uri="{FF2B5EF4-FFF2-40B4-BE49-F238E27FC236}">
                  <a16:creationId xmlns:a16="http://schemas.microsoft.com/office/drawing/2014/main" id="{F88B2ADA-A5B7-4914-B3E6-275DB2F83CAF}"/>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noFill/>
              <a:prstDash val="solid"/>
              <a:miter/>
            </a:ln>
          </p:spPr>
          <p:txBody>
            <a:bodyPr rtlCol="0" anchor="ctr"/>
            <a:lstStyle/>
            <a:p>
              <a:endParaRPr lang="en-US"/>
            </a:p>
          </p:txBody>
        </p:sp>
      </p:grpSp>
      <p:pic>
        <p:nvPicPr>
          <p:cNvPr id="143" name="Graphic 142" descr="Handshake">
            <a:extLst>
              <a:ext uri="{FF2B5EF4-FFF2-40B4-BE49-F238E27FC236}">
                <a16:creationId xmlns:a16="http://schemas.microsoft.com/office/drawing/2014/main" id="{F21DDCF1-C179-4A67-8D04-68FAB1BC07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38722" y="4537070"/>
            <a:ext cx="615765" cy="615765"/>
          </a:xfrm>
          <a:prstGeom prst="rect">
            <a:avLst/>
          </a:prstGeom>
        </p:spPr>
      </p:pic>
      <p:pic>
        <p:nvPicPr>
          <p:cNvPr id="147" name="Graphic 146" descr="Lightbulb">
            <a:extLst>
              <a:ext uri="{FF2B5EF4-FFF2-40B4-BE49-F238E27FC236}">
                <a16:creationId xmlns:a16="http://schemas.microsoft.com/office/drawing/2014/main" id="{9666975F-A0BA-4D02-B875-D2F59B8324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40545" y="3149006"/>
            <a:ext cx="552304" cy="552304"/>
          </a:xfrm>
          <a:prstGeom prst="rect">
            <a:avLst/>
          </a:prstGeom>
        </p:spPr>
      </p:pic>
      <p:pic>
        <p:nvPicPr>
          <p:cNvPr id="148" name="Graphic 147" descr="Cloud Computing">
            <a:extLst>
              <a:ext uri="{FF2B5EF4-FFF2-40B4-BE49-F238E27FC236}">
                <a16:creationId xmlns:a16="http://schemas.microsoft.com/office/drawing/2014/main" id="{6E0E64B7-7B29-4628-A3E1-23B6B4E9CA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34755" y="390016"/>
            <a:ext cx="619732" cy="619732"/>
          </a:xfrm>
          <a:prstGeom prst="rect">
            <a:avLst/>
          </a:prstGeom>
        </p:spPr>
      </p:pic>
      <p:pic>
        <p:nvPicPr>
          <p:cNvPr id="149" name="Graphic 148" descr="Document">
            <a:extLst>
              <a:ext uri="{FF2B5EF4-FFF2-40B4-BE49-F238E27FC236}">
                <a16:creationId xmlns:a16="http://schemas.microsoft.com/office/drawing/2014/main" id="{9DAD359F-7345-4726-B363-AAAB6D8E1E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88049" y="5975596"/>
            <a:ext cx="418099" cy="418099"/>
          </a:xfrm>
          <a:prstGeom prst="rect">
            <a:avLst/>
          </a:prstGeom>
        </p:spPr>
      </p:pic>
      <p:pic>
        <p:nvPicPr>
          <p:cNvPr id="4" name="Picture 3" descr="A screenshot of a device&#10;&#10;Description automatically generated">
            <a:extLst>
              <a:ext uri="{FF2B5EF4-FFF2-40B4-BE49-F238E27FC236}">
                <a16:creationId xmlns:a16="http://schemas.microsoft.com/office/drawing/2014/main" id="{DD0C2656-7EB6-4CF2-B20A-1E7794DEE085}"/>
              </a:ext>
            </a:extLst>
          </p:cNvPr>
          <p:cNvPicPr>
            <a:picLocks noChangeAspect="1"/>
          </p:cNvPicPr>
          <p:nvPr/>
        </p:nvPicPr>
        <p:blipFill>
          <a:blip r:embed="rId15"/>
          <a:stretch>
            <a:fillRect/>
          </a:stretch>
        </p:blipFill>
        <p:spPr>
          <a:xfrm>
            <a:off x="7258249" y="2044346"/>
            <a:ext cx="3721950" cy="2618326"/>
          </a:xfrm>
          <a:prstGeom prst="rect">
            <a:avLst/>
          </a:prstGeom>
        </p:spPr>
      </p:pic>
    </p:spTree>
    <p:extLst>
      <p:ext uri="{BB962C8B-B14F-4D97-AF65-F5344CB8AC3E}">
        <p14:creationId xmlns:p14="http://schemas.microsoft.com/office/powerpoint/2010/main" val="1714637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r="1" b="4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3" name="Rectangle 22">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2572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83557" y="688971"/>
            <a:ext cx="4232232" cy="628356"/>
          </a:xfrm>
        </p:spPr>
        <p:txBody>
          <a:bodyPr>
            <a:noAutofit/>
          </a:bodyPr>
          <a:lstStyle/>
          <a:p>
            <a:pPr algn="l" defTabSz="1218895" fontAlgn="base">
              <a:spcBef>
                <a:spcPct val="100000"/>
              </a:spcBef>
              <a:spcAft>
                <a:spcPct val="0"/>
              </a:spcAft>
              <a:defRPr/>
            </a:pPr>
            <a:r>
              <a:rPr lang="en-US" sz="3199" dirty="0">
                <a:solidFill>
                  <a:srgbClr val="FFFFFF"/>
                </a:solidFill>
                <a:latin typeface="Segoe UI Light"/>
                <a:cs typeface="Segoe UI Light"/>
              </a:rPr>
              <a:t>Philanthropic Event</a:t>
            </a:r>
          </a:p>
        </p:txBody>
      </p:sp>
      <p:grpSp>
        <p:nvGrpSpPr>
          <p:cNvPr id="20" name="Group 19">
            <a:extLst>
              <a:ext uri="{C183D7F6-B498-43B3-948B-1728B52AA6E4}">
                <adec:decorative xmlns:adec="http://schemas.microsoft.com/office/drawing/2017/decorative" val="1"/>
              </a:ext>
            </a:extLst>
          </p:cNvPr>
          <p:cNvGrpSpPr/>
          <p:nvPr/>
        </p:nvGrpSpPr>
        <p:grpSpPr>
          <a:xfrm>
            <a:off x="6951427" y="1788997"/>
            <a:ext cx="5163327" cy="3548658"/>
            <a:chOff x="285746" y="2008184"/>
            <a:chExt cx="3873504" cy="2662187"/>
          </a:xfrm>
        </p:grpSpPr>
        <p:sp>
          <p:nvSpPr>
            <p:cNvPr id="11" name="TextBox 10"/>
            <p:cNvSpPr txBox="1"/>
            <p:nvPr/>
          </p:nvSpPr>
          <p:spPr>
            <a:xfrm>
              <a:off x="285746" y="2333625"/>
              <a:ext cx="3873504" cy="1097798"/>
            </a:xfrm>
            <a:prstGeom prst="rect">
              <a:avLst/>
            </a:prstGeom>
            <a:noFill/>
          </p:spPr>
          <p:txBody>
            <a:bodyPr wrap="square" rtlCol="0">
              <a:spAutoFit/>
            </a:bodyPr>
            <a:lstStyle/>
            <a:p>
              <a:pPr>
                <a:lnSpc>
                  <a:spcPct val="130000"/>
                </a:lnSpc>
              </a:pPr>
              <a:r>
                <a:rPr lang="en-US" sz="1400" dirty="0">
                  <a:solidFill>
                    <a:schemeClr val="bg1"/>
                  </a:solidFill>
                  <a:latin typeface="Segoe UI Light"/>
                  <a:cs typeface="Segoe UI Light"/>
                </a:rPr>
                <a:t>Use Yammer to promote a charity fundraiser or other philanthropic activity. You can use Yammer to recruit volunteers and organize the event, apply a related hashtag, and update frequently with progress towards goals so that everyone is informed.</a:t>
              </a:r>
            </a:p>
            <a:p>
              <a:pPr>
                <a:lnSpc>
                  <a:spcPct val="130000"/>
                </a:lnSpc>
              </a:pPr>
              <a:endParaRPr lang="en-US" sz="1400" b="1" spc="400" dirty="0">
                <a:solidFill>
                  <a:schemeClr val="bg1"/>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992798"/>
              <a:ext cx="3667129" cy="677573"/>
            </a:xfrm>
            <a:prstGeom prst="rect">
              <a:avLst/>
            </a:prstGeom>
            <a:noFill/>
          </p:spPr>
          <p:txBody>
            <a:bodyPr wrap="square" rtlCol="0">
              <a:spAutoFit/>
            </a:bodyPr>
            <a:lstStyle/>
            <a:p>
              <a:pPr>
                <a:lnSpc>
                  <a:spcPct val="130000"/>
                </a:lnSpc>
              </a:pPr>
              <a:r>
                <a:rPr lang="en-US" sz="1400" dirty="0">
                  <a:solidFill>
                    <a:srgbClr val="FFFFFF"/>
                  </a:solidFill>
                  <a:latin typeface="Segoe UI Light"/>
                  <a:cs typeface="Segoe UI Light"/>
                </a:rPr>
                <a:t>Promotes sense of volunteerism across the organization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and demonstrates the wider uses of Yammer.</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667357"/>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662517"/>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Hand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7054" y="855354"/>
            <a:ext cx="457981" cy="402622"/>
          </a:xfrm>
          <a:prstGeom prst="rect">
            <a:avLst/>
          </a:prstGeom>
        </p:spPr>
      </p:pic>
      <p:sp>
        <p:nvSpPr>
          <p:cNvPr id="14" name="TextBox 13">
            <a:extLst>
              <a:ext uri="{FF2B5EF4-FFF2-40B4-BE49-F238E27FC236}">
                <a16:creationId xmlns:a16="http://schemas.microsoft.com/office/drawing/2014/main" id="{DBA8770A-D90B-4436-9EA8-3DE4E0AB1540}"/>
              </a:ext>
            </a:extLst>
          </p:cNvPr>
          <p:cNvSpPr txBox="1"/>
          <p:nvPr/>
        </p:nvSpPr>
        <p:spPr>
          <a:xfrm>
            <a:off x="6845186" y="5529178"/>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434874A8-857C-48C6-8BBC-C96C9A673761}"/>
              </a:ext>
            </a:extLst>
          </p:cNvPr>
          <p:cNvSpPr txBox="1"/>
          <p:nvPr/>
        </p:nvSpPr>
        <p:spPr>
          <a:xfrm>
            <a:off x="6845185" y="5908065"/>
            <a:ext cx="4888232" cy="623119"/>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hlinkClick r:id="rId4"/>
              </a:rPr>
              <a:t>How one community at Microsoft is changing the world, one Yammer post at a time </a:t>
            </a: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1218508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l="138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Rectangle 21">
            <a:extLst>
              <a:ext uri="{C183D7F6-B498-43B3-948B-1728B52AA6E4}">
                <adec:decorative xmlns:adec="http://schemas.microsoft.com/office/drawing/2017/decorative" val="1"/>
              </a:ext>
            </a:extLst>
          </p:cNvPr>
          <p:cNvSpPr/>
          <p:nvPr/>
        </p:nvSpPr>
        <p:spPr>
          <a:xfrm rot="16200000">
            <a:off x="611484" y="-610591"/>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4" name="Rectangle 23">
            <a:extLst>
              <a:ext uri="{C183D7F6-B498-43B3-948B-1728B52AA6E4}">
                <adec:decorative xmlns:adec="http://schemas.microsoft.com/office/drawing/2017/decorative" val="1"/>
              </a:ext>
            </a:extLst>
          </p:cNvPr>
          <p:cNvSpPr/>
          <p:nvPr/>
        </p:nvSpPr>
        <p:spPr>
          <a:xfrm rot="16200000">
            <a:off x="2248373" y="3370801"/>
            <a:ext cx="6856214" cy="116387"/>
          </a:xfrm>
          <a:prstGeom prst="rect">
            <a:avLst/>
          </a:prstGeom>
          <a:solidFill>
            <a:srgbClr val="1B5A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618958"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1578557" y="887171"/>
            <a:ext cx="3851329" cy="705646"/>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Think Tank</a:t>
            </a:r>
          </a:p>
        </p:txBody>
      </p:sp>
      <p:grpSp>
        <p:nvGrpSpPr>
          <p:cNvPr id="20" name="Group 19">
            <a:extLst>
              <a:ext uri="{C183D7F6-B498-43B3-948B-1728B52AA6E4}">
                <adec:decorative xmlns:adec="http://schemas.microsoft.com/office/drawing/2017/decorative" val="1"/>
              </a:ext>
            </a:extLst>
          </p:cNvPr>
          <p:cNvGrpSpPr/>
          <p:nvPr/>
        </p:nvGrpSpPr>
        <p:grpSpPr>
          <a:xfrm>
            <a:off x="380895" y="2077754"/>
            <a:ext cx="4972877" cy="2887876"/>
            <a:chOff x="285746" y="2081926"/>
            <a:chExt cx="3730629" cy="2166471"/>
          </a:xfrm>
        </p:grpSpPr>
        <p:sp>
          <p:nvSpPr>
            <p:cNvPr id="11" name="TextBox 10"/>
            <p:cNvSpPr txBox="1"/>
            <p:nvPr/>
          </p:nvSpPr>
          <p:spPr>
            <a:xfrm>
              <a:off x="285746" y="2407367"/>
              <a:ext cx="3730629" cy="887686"/>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Create Yammer communities for various topics. Assign times for Yammer members to enter the Yammer community to discuss a particular subject and crowd-source ideas.</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81926"/>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570824"/>
              <a:ext cx="3667129" cy="677573"/>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Encourages employee collaboration, idea generation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and greater engagement in organizational objectives.</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245383"/>
              <a:ext cx="3421066" cy="284238"/>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573108" y="874129"/>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Chat bubble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170" y="1063191"/>
            <a:ext cx="410168" cy="410168"/>
          </a:xfrm>
          <a:prstGeom prst="rect">
            <a:avLst/>
          </a:prstGeom>
        </p:spPr>
      </p:pic>
      <p:sp>
        <p:nvSpPr>
          <p:cNvPr id="14" name="TextBox 13">
            <a:extLst>
              <a:ext uri="{FF2B5EF4-FFF2-40B4-BE49-F238E27FC236}">
                <a16:creationId xmlns:a16="http://schemas.microsoft.com/office/drawing/2014/main" id="{5A8DDE60-FDD4-465D-A797-3052918AB179}"/>
              </a:ext>
            </a:extLst>
          </p:cNvPr>
          <p:cNvSpPr txBox="1"/>
          <p:nvPr/>
        </p:nvSpPr>
        <p:spPr>
          <a:xfrm>
            <a:off x="307909" y="5108366"/>
            <a:ext cx="4560233" cy="378887"/>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RESOURCE: </a:t>
            </a:r>
          </a:p>
        </p:txBody>
      </p:sp>
      <p:sp>
        <p:nvSpPr>
          <p:cNvPr id="18" name="TextBox 17">
            <a:extLst>
              <a:ext uri="{FF2B5EF4-FFF2-40B4-BE49-F238E27FC236}">
                <a16:creationId xmlns:a16="http://schemas.microsoft.com/office/drawing/2014/main" id="{9FA50549-5C12-4764-B6F6-9EF2CA3798D8}"/>
              </a:ext>
            </a:extLst>
          </p:cNvPr>
          <p:cNvSpPr txBox="1"/>
          <p:nvPr/>
        </p:nvSpPr>
        <p:spPr>
          <a:xfrm>
            <a:off x="307908" y="5487253"/>
            <a:ext cx="4888232" cy="343043"/>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hlinkClick r:id="rId4"/>
              </a:rPr>
              <a:t>Yammer – Our Ideation Hub </a:t>
            </a:r>
            <a:endParaRPr lang="en-US" sz="1400" b="1" spc="400" dirty="0">
              <a:solidFill>
                <a:schemeClr val="bg1"/>
              </a:solidFill>
              <a:latin typeface="Segoe UI Light"/>
              <a:cs typeface="Segoe UI Light"/>
            </a:endParaRPr>
          </a:p>
        </p:txBody>
      </p:sp>
    </p:spTree>
    <p:extLst>
      <p:ext uri="{BB962C8B-B14F-4D97-AF65-F5344CB8AC3E}">
        <p14:creationId xmlns:p14="http://schemas.microsoft.com/office/powerpoint/2010/main" val="4189993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3" name="Rectangle 22">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2572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83557" y="492379"/>
            <a:ext cx="4232232" cy="1021543"/>
          </a:xfrm>
        </p:spPr>
        <p:txBody>
          <a:bodyPr>
            <a:noAutofit/>
          </a:bodyPr>
          <a:lstStyle/>
          <a:p>
            <a:pPr algn="l" defTabSz="1218895" fontAlgn="base">
              <a:spcBef>
                <a:spcPct val="100000"/>
              </a:spcBef>
              <a:spcAft>
                <a:spcPct val="0"/>
              </a:spcAft>
              <a:defRPr/>
            </a:pPr>
            <a:r>
              <a:rPr lang="en-US" sz="3199" dirty="0">
                <a:solidFill>
                  <a:srgbClr val="FFFFFF"/>
                </a:solidFill>
                <a:latin typeface="Segoe UI Light"/>
                <a:cs typeface="Segoe UI Light"/>
              </a:rPr>
              <a:t>Internal </a:t>
            </a:r>
            <a:br>
              <a:rPr lang="en-US" sz="3199" dirty="0">
                <a:solidFill>
                  <a:srgbClr val="FFFFFF"/>
                </a:solidFill>
                <a:latin typeface="Segoe UI Light"/>
                <a:cs typeface="Segoe UI Light"/>
              </a:rPr>
            </a:br>
            <a:r>
              <a:rPr lang="en-US" sz="3199" dirty="0">
                <a:solidFill>
                  <a:srgbClr val="FFFFFF"/>
                </a:solidFill>
                <a:latin typeface="Segoe UI Light"/>
                <a:cs typeface="Segoe UI Light"/>
              </a:rPr>
              <a:t>Collaboration Expo</a:t>
            </a:r>
          </a:p>
        </p:txBody>
      </p:sp>
      <p:grpSp>
        <p:nvGrpSpPr>
          <p:cNvPr id="20" name="Group 19">
            <a:extLst>
              <a:ext uri="{C183D7F6-B498-43B3-948B-1728B52AA6E4}">
                <adec:decorative xmlns:adec="http://schemas.microsoft.com/office/drawing/2017/decorative" val="1"/>
              </a:ext>
            </a:extLst>
          </p:cNvPr>
          <p:cNvGrpSpPr/>
          <p:nvPr/>
        </p:nvGrpSpPr>
        <p:grpSpPr>
          <a:xfrm>
            <a:off x="6951427" y="1788997"/>
            <a:ext cx="5163327" cy="3799862"/>
            <a:chOff x="285746" y="2008184"/>
            <a:chExt cx="3873504" cy="2850639"/>
          </a:xfrm>
        </p:grpSpPr>
        <p:sp>
          <p:nvSpPr>
            <p:cNvPr id="11" name="TextBox 10"/>
            <p:cNvSpPr txBox="1"/>
            <p:nvPr/>
          </p:nvSpPr>
          <p:spPr>
            <a:xfrm>
              <a:off x="285746" y="2333625"/>
              <a:ext cx="3873504" cy="1518023"/>
            </a:xfrm>
            <a:prstGeom prst="rect">
              <a:avLst/>
            </a:prstGeom>
            <a:noFill/>
          </p:spPr>
          <p:txBody>
            <a:bodyPr wrap="square" rtlCol="0">
              <a:spAutoFit/>
            </a:bodyPr>
            <a:lstStyle/>
            <a:p>
              <a:pPr defTabSz="1218895" fontAlgn="base">
                <a:lnSpc>
                  <a:spcPct val="130000"/>
                </a:lnSpc>
                <a:spcBef>
                  <a:spcPct val="100000"/>
                </a:spcBef>
                <a:spcAft>
                  <a:spcPct val="0"/>
                </a:spcAft>
              </a:pPr>
              <a:r>
                <a:rPr lang="en-US" sz="1400" dirty="0">
                  <a:solidFill>
                    <a:srgbClr val="FFFFFF"/>
                  </a:solidFill>
                  <a:latin typeface="Segoe UI Light"/>
                  <a:cs typeface="Segoe UI Light"/>
                </a:rPr>
                <a:t>Showcase the various collaboration tools available within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the organization (e.g. Skype for Business, Outlook Groups,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Yammer) and provide guidance on which tool to use in different circumstances. Invite project team members to share the specific ways they managed projects and coordinated work, what they learned, and best practices.</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4181250"/>
              <a:ext cx="3667129" cy="677573"/>
            </a:xfrm>
            <a:prstGeom prst="rect">
              <a:avLst/>
            </a:prstGeom>
            <a:noFill/>
          </p:spPr>
          <p:txBody>
            <a:bodyPr wrap="square" rtlCol="0">
              <a:spAutoFit/>
            </a:bodyPr>
            <a:lstStyle/>
            <a:p>
              <a:pPr defTabSz="1218895" fontAlgn="base">
                <a:lnSpc>
                  <a:spcPct val="130000"/>
                </a:lnSpc>
                <a:spcBef>
                  <a:spcPct val="100000"/>
                </a:spcBef>
                <a:spcAft>
                  <a:spcPct val="0"/>
                </a:spcAft>
              </a:pPr>
              <a:r>
                <a:rPr lang="en-US" sz="1400" dirty="0">
                  <a:solidFill>
                    <a:srgbClr val="FFFFFF"/>
                  </a:solidFill>
                  <a:latin typeface="Segoe UI Light"/>
                  <a:cs typeface="Segoe UI Light"/>
                </a:rPr>
                <a:t>Build awareness of collaboration tools and educate employees on how Yammer fits with these applications.</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855809"/>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662517"/>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Gear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6161" y="825257"/>
            <a:ext cx="459767" cy="462813"/>
          </a:xfrm>
          <a:prstGeom prst="rect">
            <a:avLst/>
          </a:prstGeom>
        </p:spPr>
      </p:pic>
    </p:spTree>
    <p:extLst>
      <p:ext uri="{BB962C8B-B14F-4D97-AF65-F5344CB8AC3E}">
        <p14:creationId xmlns:p14="http://schemas.microsoft.com/office/powerpoint/2010/main" val="3918955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flipH="1">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r="555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Rectangle 21">
            <a:extLst>
              <a:ext uri="{C183D7F6-B498-43B3-948B-1728B52AA6E4}">
                <adec:decorative xmlns:adec="http://schemas.microsoft.com/office/drawing/2017/decorative" val="1"/>
              </a:ext>
            </a:extLst>
          </p:cNvPr>
          <p:cNvSpPr/>
          <p:nvPr/>
        </p:nvSpPr>
        <p:spPr>
          <a:xfrm rot="16200000">
            <a:off x="611484" y="-610591"/>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4" name="Rectangle 23">
            <a:extLst>
              <a:ext uri="{C183D7F6-B498-43B3-948B-1728B52AA6E4}">
                <adec:decorative xmlns:adec="http://schemas.microsoft.com/office/drawing/2017/decorative" val="1"/>
              </a:ext>
            </a:extLst>
          </p:cNvPr>
          <p:cNvSpPr/>
          <p:nvPr/>
        </p:nvSpPr>
        <p:spPr>
          <a:xfrm rot="16200000">
            <a:off x="2248373" y="3370801"/>
            <a:ext cx="6856214" cy="116387"/>
          </a:xfrm>
          <a:prstGeom prst="rect">
            <a:avLst/>
          </a:prstGeom>
          <a:solidFill>
            <a:srgbClr val="2572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618958"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1578557" y="536065"/>
            <a:ext cx="3851329" cy="1292534"/>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Social Media Conference</a:t>
            </a:r>
          </a:p>
        </p:txBody>
      </p:sp>
      <p:grpSp>
        <p:nvGrpSpPr>
          <p:cNvPr id="20" name="Group 19">
            <a:extLst>
              <a:ext uri="{C183D7F6-B498-43B3-948B-1728B52AA6E4}">
                <adec:decorative xmlns:adec="http://schemas.microsoft.com/office/drawing/2017/decorative" val="1"/>
              </a:ext>
            </a:extLst>
          </p:cNvPr>
          <p:cNvGrpSpPr/>
          <p:nvPr/>
        </p:nvGrpSpPr>
        <p:grpSpPr>
          <a:xfrm>
            <a:off x="380895" y="2148746"/>
            <a:ext cx="4972877" cy="3988020"/>
            <a:chOff x="285746" y="2008184"/>
            <a:chExt cx="3730629" cy="2991794"/>
          </a:xfrm>
        </p:grpSpPr>
        <p:sp>
          <p:nvSpPr>
            <p:cNvPr id="11" name="TextBox 10"/>
            <p:cNvSpPr txBox="1"/>
            <p:nvPr/>
          </p:nvSpPr>
          <p:spPr>
            <a:xfrm>
              <a:off x="285746" y="2333625"/>
              <a:ext cx="3730629" cy="1307910"/>
            </a:xfrm>
            <a:prstGeom prst="rect">
              <a:avLst/>
            </a:prstGeom>
            <a:noFill/>
          </p:spPr>
          <p:txBody>
            <a:bodyPr wrap="square" rtlCol="0">
              <a:spAutoFit/>
            </a:bodyPr>
            <a:lstStyle/>
            <a:p>
              <a:pPr defTabSz="1218895" fontAlgn="base">
                <a:lnSpc>
                  <a:spcPct val="130000"/>
                </a:lnSpc>
                <a:spcBef>
                  <a:spcPct val="100000"/>
                </a:spcBef>
                <a:spcAft>
                  <a:spcPct val="0"/>
                </a:spcAft>
              </a:pPr>
              <a:r>
                <a:rPr lang="en-US" sz="1400" dirty="0">
                  <a:solidFill>
                    <a:srgbClr val="FFFFFF"/>
                  </a:solidFill>
                  <a:latin typeface="Segoe UI Light"/>
                  <a:cs typeface="Segoe UI Light"/>
                </a:rPr>
                <a:t>Educate employees about the benefits and differences of </a:t>
              </a:r>
              <a:br>
                <a:rPr lang="en-US" sz="1400" dirty="0">
                  <a:solidFill>
                    <a:srgbClr val="FFFFFF"/>
                  </a:solidFill>
                  <a:latin typeface="Segoe UI Light"/>
                  <a:cs typeface="Segoe UI Light"/>
                </a:rPr>
              </a:br>
              <a:r>
                <a:rPr lang="en-US" sz="1400" dirty="0">
                  <a:solidFill>
                    <a:srgbClr val="FFFFFF"/>
                  </a:solidFill>
                  <a:latin typeface="Segoe UI Light"/>
                  <a:cs typeface="Segoe UI Light"/>
                </a:rPr>
                <a:t>using social tools like Facebook, Twitter and Yammer. You can compare your company’s external Facebook pages and Twitter profiles with the internal communication and collaboration that occurs within Yammer.</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902180"/>
              <a:ext cx="3667129" cy="1097798"/>
            </a:xfrm>
            <a:prstGeom prst="rect">
              <a:avLst/>
            </a:prstGeom>
            <a:noFill/>
          </p:spPr>
          <p:txBody>
            <a:bodyPr wrap="square" rtlCol="0">
              <a:spAutoFit/>
            </a:bodyPr>
            <a:lstStyle/>
            <a:p>
              <a:pPr defTabSz="1218895" fontAlgn="base">
                <a:lnSpc>
                  <a:spcPct val="130000"/>
                </a:lnSpc>
                <a:spcBef>
                  <a:spcPct val="100000"/>
                </a:spcBef>
                <a:spcAft>
                  <a:spcPct val="0"/>
                </a:spcAft>
              </a:pPr>
              <a:r>
                <a:rPr lang="en-US" sz="1400" dirty="0">
                  <a:solidFill>
                    <a:srgbClr val="FFFFFF"/>
                  </a:solidFill>
                  <a:latin typeface="Segoe UI Light"/>
                  <a:cs typeface="Segoe UI Light"/>
                </a:rPr>
                <a:t>Build awareness of the differences between Yammer and other social networks that employees may be more familiar with. In addition to driving Yammer engagement, employees will learn how to use Yammer as their social workspace.</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576739"/>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573108" y="874129"/>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3" name="Picture 2" descr="Thumbs up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589" y="1077030"/>
            <a:ext cx="435333" cy="382490"/>
          </a:xfrm>
          <a:prstGeom prst="rect">
            <a:avLst/>
          </a:prstGeom>
        </p:spPr>
      </p:pic>
    </p:spTree>
    <p:extLst>
      <p:ext uri="{BB962C8B-B14F-4D97-AF65-F5344CB8AC3E}">
        <p14:creationId xmlns:p14="http://schemas.microsoft.com/office/powerpoint/2010/main" val="341525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Rectangle 21">
            <a:extLst>
              <a:ext uri="{C183D7F6-B498-43B3-948B-1728B52AA6E4}">
                <adec:decorative xmlns:adec="http://schemas.microsoft.com/office/drawing/2017/decorative" val="1"/>
              </a:ext>
            </a:extLst>
          </p:cNvPr>
          <p:cNvSpPr/>
          <p:nvPr/>
        </p:nvSpPr>
        <p:spPr>
          <a:xfrm rot="16200000">
            <a:off x="611484" y="-610591"/>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4" name="Rectangle 23">
            <a:extLst>
              <a:ext uri="{C183D7F6-B498-43B3-948B-1728B52AA6E4}">
                <adec:decorative xmlns:adec="http://schemas.microsoft.com/office/drawing/2017/decorative" val="1"/>
              </a:ext>
            </a:extLst>
          </p:cNvPr>
          <p:cNvSpPr/>
          <p:nvPr/>
        </p:nvSpPr>
        <p:spPr>
          <a:xfrm rot="16200000">
            <a:off x="2248373" y="3370801"/>
            <a:ext cx="6856214" cy="116387"/>
          </a:xfrm>
          <a:prstGeom prst="rect">
            <a:avLst/>
          </a:prstGeom>
          <a:solidFill>
            <a:srgbClr val="EB3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618958"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1513025" y="910809"/>
            <a:ext cx="3851329" cy="666586"/>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Freebies! Treats!</a:t>
            </a:r>
          </a:p>
        </p:txBody>
      </p:sp>
      <p:grpSp>
        <p:nvGrpSpPr>
          <p:cNvPr id="20" name="Group 19">
            <a:extLst>
              <a:ext uri="{C183D7F6-B498-43B3-948B-1728B52AA6E4}">
                <adec:decorative xmlns:adec="http://schemas.microsoft.com/office/drawing/2017/decorative" val="1"/>
              </a:ext>
            </a:extLst>
          </p:cNvPr>
          <p:cNvGrpSpPr/>
          <p:nvPr/>
        </p:nvGrpSpPr>
        <p:grpSpPr>
          <a:xfrm>
            <a:off x="380895" y="2148746"/>
            <a:ext cx="4972877" cy="3161848"/>
            <a:chOff x="285746" y="2008184"/>
            <a:chExt cx="3730629" cy="2372004"/>
          </a:xfrm>
        </p:grpSpPr>
        <p:sp>
          <p:nvSpPr>
            <p:cNvPr id="11" name="TextBox 10"/>
            <p:cNvSpPr txBox="1"/>
            <p:nvPr/>
          </p:nvSpPr>
          <p:spPr>
            <a:xfrm>
              <a:off x="285746" y="2333625"/>
              <a:ext cx="3730629" cy="887686"/>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Hand out Yammer-branded or Company-branded swag as prizes, or as delicious blue treats to bring employees together to talk about Yammer in the break room. </a:t>
              </a:r>
            </a:p>
            <a:p>
              <a:pPr>
                <a:lnSpc>
                  <a:spcPct val="130000"/>
                </a:lnSpc>
              </a:pPr>
              <a:endParaRPr lang="en-US" sz="1400" b="1" spc="400" dirty="0">
                <a:solidFill>
                  <a:srgbClr val="FFFFFF"/>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492502"/>
              <a:ext cx="3667129" cy="887686"/>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Everyone loves something sweet, or better yet, something free! Builds excitement and energy around the Yammer launch and can be used to reward people for participation.</a:t>
              </a: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167061"/>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573108" y="874129"/>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4" name="Picture 3" descr="Gift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869" y="1060069"/>
            <a:ext cx="430770" cy="416412"/>
          </a:xfrm>
          <a:prstGeom prst="rect">
            <a:avLst/>
          </a:prstGeom>
        </p:spPr>
      </p:pic>
    </p:spTree>
    <p:extLst>
      <p:ext uri="{BB962C8B-B14F-4D97-AF65-F5344CB8AC3E}">
        <p14:creationId xmlns:p14="http://schemas.microsoft.com/office/powerpoint/2010/main" val="2260609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1" y="893"/>
            <a:ext cx="12188825" cy="6856214"/>
          </a:xfrm>
          <a:prstGeom prst="rect">
            <a:avLst/>
          </a:prstGeom>
          <a:blipFill rotWithShape="1">
            <a:blip r:embed="rId2" cstate="screen">
              <a:extLst>
                <a:ext uri="{28A0092B-C50C-407E-A947-70E740481C1C}">
                  <a14:useLocalDpi xmlns:a14="http://schemas.microsoft.com/office/drawing/2010/main"/>
                </a:ext>
              </a:extLst>
            </a:blip>
            <a:srcRect/>
            <a:stretch>
              <a:fillRect r="5041" b="683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7" name="Rectangle 26">
            <a:extLst>
              <a:ext uri="{C183D7F6-B498-43B3-948B-1728B52AA6E4}">
                <adec:decorative xmlns:adec="http://schemas.microsoft.com/office/drawing/2017/decorative" val="1"/>
              </a:ext>
            </a:extLst>
          </p:cNvPr>
          <p:cNvSpPr/>
          <p:nvPr/>
        </p:nvSpPr>
        <p:spPr>
          <a:xfrm rot="5400000" flipH="1">
            <a:off x="4721127" y="-610590"/>
            <a:ext cx="6856214" cy="8079182"/>
          </a:xfrm>
          <a:prstGeom prst="rect">
            <a:avLst/>
          </a:prstGeom>
          <a:gradFill>
            <a:gsLst>
              <a:gs pos="16000">
                <a:schemeClr val="tx1"/>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5" name="Rectangle 24">
            <a:extLst>
              <a:ext uri="{C183D7F6-B498-43B3-948B-1728B52AA6E4}">
                <adec:decorative xmlns:adec="http://schemas.microsoft.com/office/drawing/2017/decorative" val="1"/>
              </a:ext>
            </a:extLst>
          </p:cNvPr>
          <p:cNvSpPr/>
          <p:nvPr/>
        </p:nvSpPr>
        <p:spPr>
          <a:xfrm rot="5400000" flipH="1">
            <a:off x="3094831" y="3370801"/>
            <a:ext cx="6856214" cy="116387"/>
          </a:xfrm>
          <a:prstGeom prst="rect">
            <a:avLst/>
          </a:prstGeom>
          <a:solidFill>
            <a:srgbClr val="EB3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8" name="Rectangle 7">
            <a:extLst>
              <a:ext uri="{C183D7F6-B498-43B3-948B-1728B52AA6E4}">
                <adec:decorative xmlns:adec="http://schemas.microsoft.com/office/drawing/2017/decorative" val="1"/>
              </a:ext>
            </a:extLst>
          </p:cNvPr>
          <p:cNvSpPr/>
          <p:nvPr/>
        </p:nvSpPr>
        <p:spPr>
          <a:xfrm rot="16200000">
            <a:off x="5951575" y="619852"/>
            <a:ext cx="6856214" cy="5618286"/>
          </a:xfrm>
          <a:prstGeom prst="rect">
            <a:avLst/>
          </a:prstGeom>
          <a:solidFill>
            <a:schemeClr val="tx1">
              <a:lumMod val="85000"/>
              <a:lumOff val="1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p:nvPr>
        </p:nvSpPr>
        <p:spPr>
          <a:xfrm>
            <a:off x="8083557" y="350060"/>
            <a:ext cx="4232232" cy="1174443"/>
          </a:xfrm>
        </p:spPr>
        <p:txBody>
          <a:bodyPr>
            <a:noAutofit/>
          </a:bodyPr>
          <a:lstStyle/>
          <a:p>
            <a:pPr algn="l" defTabSz="1218895" fontAlgn="base">
              <a:spcBef>
                <a:spcPct val="100000"/>
              </a:spcBef>
              <a:spcAft>
                <a:spcPct val="0"/>
              </a:spcAft>
              <a:defRPr/>
            </a:pPr>
            <a:r>
              <a:rPr lang="en-US" sz="3732" dirty="0">
                <a:solidFill>
                  <a:srgbClr val="FFFFFF"/>
                </a:solidFill>
                <a:latin typeface="Segoe UI Light"/>
                <a:cs typeface="Segoe UI Light"/>
              </a:rPr>
              <a:t>Streaming it Out Loud” Displays</a:t>
            </a:r>
          </a:p>
        </p:txBody>
      </p:sp>
      <p:grpSp>
        <p:nvGrpSpPr>
          <p:cNvPr id="20" name="Group 19">
            <a:extLst>
              <a:ext uri="{C183D7F6-B498-43B3-948B-1728B52AA6E4}">
                <adec:decorative xmlns:adec="http://schemas.microsoft.com/office/drawing/2017/decorative" val="1"/>
              </a:ext>
            </a:extLst>
          </p:cNvPr>
          <p:cNvGrpSpPr/>
          <p:nvPr/>
        </p:nvGrpSpPr>
        <p:grpSpPr>
          <a:xfrm>
            <a:off x="6951427" y="1725510"/>
            <a:ext cx="5163327" cy="4477046"/>
            <a:chOff x="285746" y="2008184"/>
            <a:chExt cx="3873504" cy="3358659"/>
          </a:xfrm>
        </p:grpSpPr>
        <p:sp>
          <p:nvSpPr>
            <p:cNvPr id="11" name="TextBox 10"/>
            <p:cNvSpPr txBox="1"/>
            <p:nvPr/>
          </p:nvSpPr>
          <p:spPr>
            <a:xfrm>
              <a:off x="285746" y="2302837"/>
              <a:ext cx="3873504" cy="1307910"/>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chemeClr val="bg1"/>
                  </a:solidFill>
                  <a:latin typeface="Segoe UI Light"/>
                  <a:cs typeface="Segoe UI Light"/>
                </a:rPr>
                <a:t>“Streaming it Out Loud” is an application that allows you to easily display a feed of Yammer messages on a TV or computer screen. This is particularly useful during large internal events so that staff can post about the event as it takes place. Place your display in a shared space so that everyone can engage with the network.</a:t>
              </a:r>
            </a:p>
            <a:p>
              <a:pPr>
                <a:lnSpc>
                  <a:spcPct val="130000"/>
                </a:lnSpc>
              </a:pPr>
              <a:endParaRPr lang="en-US" sz="1400" b="1" spc="400" dirty="0">
                <a:solidFill>
                  <a:schemeClr val="bg1"/>
                </a:solidFill>
                <a:latin typeface="Segoe UI Light"/>
                <a:cs typeface="Segoe UI Light"/>
              </a:endParaRPr>
            </a:p>
          </p:txBody>
        </p:sp>
        <p:sp>
          <p:nvSpPr>
            <p:cNvPr id="13" name="TextBox 12"/>
            <p:cNvSpPr txBox="1"/>
            <p:nvPr/>
          </p:nvSpPr>
          <p:spPr>
            <a:xfrm>
              <a:off x="285747" y="2008184"/>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DETAIL</a:t>
              </a:r>
            </a:p>
          </p:txBody>
        </p:sp>
        <p:sp>
          <p:nvSpPr>
            <p:cNvPr id="15" name="TextBox 14"/>
            <p:cNvSpPr txBox="1"/>
            <p:nvPr/>
          </p:nvSpPr>
          <p:spPr>
            <a:xfrm>
              <a:off x="285746" y="3897308"/>
              <a:ext cx="3667129" cy="1469535"/>
            </a:xfrm>
            <a:prstGeom prst="rect">
              <a:avLst/>
            </a:prstGeom>
            <a:noFill/>
          </p:spPr>
          <p:txBody>
            <a:bodyPr wrap="square" rtlCol="0">
              <a:spAutoFit/>
            </a:bodyPr>
            <a:lstStyle/>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Publicizes the network to employees, reminds them to participate in the network, and highlights how many other people are actively using the network.   </a:t>
              </a:r>
            </a:p>
            <a:p>
              <a:pPr defTabSz="1218895" fontAlgn="base">
                <a:lnSpc>
                  <a:spcPct val="130000"/>
                </a:lnSpc>
                <a:spcBef>
                  <a:spcPct val="100000"/>
                </a:spcBef>
                <a:spcAft>
                  <a:spcPct val="0"/>
                </a:spcAft>
                <a:defRPr/>
              </a:pPr>
              <a:r>
                <a:rPr lang="en-US" sz="1400" dirty="0">
                  <a:solidFill>
                    <a:srgbClr val="FFFFFF"/>
                  </a:solidFill>
                  <a:latin typeface="Segoe UI Light"/>
                  <a:cs typeface="Segoe UI Light"/>
                </a:rPr>
                <a:t>Watch this video to learn how to use Streaming it Out Loud: </a:t>
              </a:r>
              <a:r>
                <a:rPr lang="en-US" sz="1400" dirty="0">
                  <a:solidFill>
                    <a:srgbClr val="FFFFFF"/>
                  </a:solidFill>
                  <a:latin typeface="Segoe UI Light"/>
                  <a:cs typeface="Segoe UI Light"/>
                  <a:hlinkClick r:id="rId3"/>
                </a:rPr>
                <a:t>https://streamingitoutloud.com</a:t>
              </a:r>
              <a:endParaRPr lang="en-US" sz="1400" dirty="0">
                <a:solidFill>
                  <a:srgbClr val="FFFFFF"/>
                </a:solidFill>
                <a:latin typeface="Segoe UI Light"/>
                <a:cs typeface="Segoe UI Light"/>
              </a:endParaRPr>
            </a:p>
            <a:p>
              <a:pPr>
                <a:lnSpc>
                  <a:spcPct val="130000"/>
                </a:lnSpc>
              </a:pPr>
              <a:endParaRPr lang="en-US" sz="1400" b="1" spc="400" dirty="0">
                <a:solidFill>
                  <a:srgbClr val="FFFFFF"/>
                </a:solidFill>
                <a:latin typeface="Segoe UI Light"/>
                <a:cs typeface="Segoe UI Light"/>
              </a:endParaRPr>
            </a:p>
          </p:txBody>
        </p:sp>
        <p:sp>
          <p:nvSpPr>
            <p:cNvPr id="16" name="TextBox 15"/>
            <p:cNvSpPr txBox="1"/>
            <p:nvPr/>
          </p:nvSpPr>
          <p:spPr>
            <a:xfrm>
              <a:off x="285747" y="3571867"/>
              <a:ext cx="3421066" cy="284239"/>
            </a:xfrm>
            <a:prstGeom prst="rect">
              <a:avLst/>
            </a:prstGeom>
            <a:noFill/>
          </p:spPr>
          <p:txBody>
            <a:bodyPr wrap="square" rtlCol="0">
              <a:spAutoFit/>
            </a:bodyPr>
            <a:lstStyle/>
            <a:p>
              <a:pPr lvl="0">
                <a:lnSpc>
                  <a:spcPct val="130000"/>
                </a:lnSpc>
              </a:pPr>
              <a:r>
                <a:rPr lang="en-US" sz="1600" b="1" spc="400" dirty="0">
                  <a:solidFill>
                    <a:srgbClr val="FFFFFF"/>
                  </a:solidFill>
                  <a:latin typeface="Segoe UI Bold"/>
                  <a:cs typeface="Segoe UI Bold"/>
                </a:rPr>
                <a:t>VALUE</a:t>
              </a:r>
            </a:p>
          </p:txBody>
        </p:sp>
      </p:grpSp>
      <p:sp>
        <p:nvSpPr>
          <p:cNvPr id="17" name="Oval 16">
            <a:extLst>
              <a:ext uri="{C183D7F6-B498-43B3-948B-1728B52AA6E4}">
                <adec:decorative xmlns:adec="http://schemas.microsoft.com/office/drawing/2017/decorative" val="1"/>
              </a:ext>
            </a:extLst>
          </p:cNvPr>
          <p:cNvSpPr/>
          <p:nvPr/>
        </p:nvSpPr>
        <p:spPr>
          <a:xfrm>
            <a:off x="7111897" y="583706"/>
            <a:ext cx="788295" cy="788295"/>
          </a:xfrm>
          <a:prstGeom prst="ellipse">
            <a:avLst/>
          </a:prstGeom>
          <a:noFill/>
          <a:ln w="28575" cmpd="sng">
            <a:solidFill>
              <a:srgbClr val="EB3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1" name="Title 1"/>
          <p:cNvSpPr txBox="1">
            <a:spLocks/>
          </p:cNvSpPr>
          <p:nvPr/>
        </p:nvSpPr>
        <p:spPr>
          <a:xfrm>
            <a:off x="7871946" y="339474"/>
            <a:ext cx="412646" cy="751231"/>
          </a:xfrm>
          <a:prstGeom prst="rect">
            <a:avLst/>
          </a:prstGeom>
        </p:spPr>
        <p:txBody>
          <a:bodyPr vert="horz" lIns="91416" tIns="45708" rIns="91416" bIns="4570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defTabSz="1218895" fontAlgn="base">
              <a:spcBef>
                <a:spcPct val="100000"/>
              </a:spcBef>
              <a:spcAft>
                <a:spcPct val="0"/>
              </a:spcAft>
              <a:defRPr/>
            </a:pPr>
            <a:r>
              <a:rPr lang="en-US" sz="3732" dirty="0">
                <a:solidFill>
                  <a:srgbClr val="FFFFFF"/>
                </a:solidFill>
                <a:latin typeface="Segoe UI Light"/>
                <a:cs typeface="Segoe UI Light"/>
              </a:rPr>
              <a:t>“</a:t>
            </a:r>
          </a:p>
        </p:txBody>
      </p:sp>
      <p:pic>
        <p:nvPicPr>
          <p:cNvPr id="4" name="Picture 3" descr="TV Ico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0658" y="776825"/>
            <a:ext cx="430770" cy="402053"/>
          </a:xfrm>
          <a:prstGeom prst="rect">
            <a:avLst/>
          </a:prstGeom>
        </p:spPr>
      </p:pic>
    </p:spTree>
    <p:extLst>
      <p:ext uri="{BB962C8B-B14F-4D97-AF65-F5344CB8AC3E}">
        <p14:creationId xmlns:p14="http://schemas.microsoft.com/office/powerpoint/2010/main" val="2196988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4833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descr="Title of slide&#10;">
            <a:extLst>
              <a:ext uri="{FF2B5EF4-FFF2-40B4-BE49-F238E27FC236}">
                <a16:creationId xmlns:a16="http://schemas.microsoft.com/office/drawing/2014/main" id="{E6AE9E11-D39C-4A30-A9B8-990DF2E46576}"/>
              </a:ext>
            </a:extLst>
          </p:cNvPr>
          <p:cNvSpPr txBox="1">
            <a:spLocks/>
          </p:cNvSpPr>
          <p:nvPr/>
        </p:nvSpPr>
        <p:spPr>
          <a:xfrm>
            <a:off x="497543" y="191342"/>
            <a:ext cx="7419751"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endParaRPr lang="en-US" sz="3199" dirty="0">
              <a:solidFill>
                <a:prstClr val="black"/>
              </a:solidFill>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C6BE08B5-6E95-4B56-9089-05F4BEFD3312}"/>
              </a:ext>
            </a:extLst>
          </p:cNvPr>
          <p:cNvSpPr>
            <a:spLocks noGrp="1"/>
          </p:cNvSpPr>
          <p:nvPr>
            <p:ph type="title"/>
          </p:nvPr>
        </p:nvSpPr>
        <p:spPr>
          <a:xfrm>
            <a:off x="521072" y="378118"/>
            <a:ext cx="5484971" cy="502920"/>
          </a:xfrm>
        </p:spPr>
        <p:txBody>
          <a:bodyPr/>
          <a:lstStyle/>
          <a:p>
            <a:r>
              <a:rPr lang="en-US" dirty="0">
                <a:solidFill>
                  <a:srgbClr val="0078D4"/>
                </a:solidFill>
                <a:latin typeface="Segoe UI Semibold" panose="020B0702040204020203" pitchFamily="34" charset="0"/>
                <a:cs typeface="Segoe UI Semibold" panose="020B0702040204020203" pitchFamily="34" charset="0"/>
              </a:rPr>
              <a:t>Identify your team</a:t>
            </a: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7" name="Text Placeholder 6">
            <a:extLst>
              <a:ext uri="{FF2B5EF4-FFF2-40B4-BE49-F238E27FC236}">
                <a16:creationId xmlns:a16="http://schemas.microsoft.com/office/drawing/2014/main" id="{858D697A-3E43-4C90-B37A-E885C8F41627}"/>
              </a:ext>
            </a:extLst>
          </p:cNvPr>
          <p:cNvSpPr>
            <a:spLocks noGrp="1"/>
          </p:cNvSpPr>
          <p:nvPr>
            <p:ph type="body" sz="quarter" idx="16"/>
          </p:nvPr>
        </p:nvSpPr>
        <p:spPr>
          <a:xfrm>
            <a:off x="497544" y="966977"/>
            <a:ext cx="8575034" cy="744344"/>
          </a:xfrm>
        </p:spPr>
        <p:txBody>
          <a:bodyPr/>
          <a:lstStyle/>
          <a:p>
            <a:pPr marL="0" indent="0">
              <a:buNone/>
            </a:pPr>
            <a:r>
              <a:rPr lang="en-US" sz="1600" dirty="0"/>
              <a:t>The most successful Yammer rollouts occur when a committed team, representing a cross-section of your organization, works together to execute tasks on time.  These stakeholders will help establish expectations, governance, and drive progress of the Yammer network. </a:t>
            </a:r>
          </a:p>
          <a:p>
            <a:pPr marL="0" indent="0">
              <a:buNone/>
            </a:pPr>
            <a:endParaRPr lang="en-US" sz="1600" dirty="0"/>
          </a:p>
          <a:p>
            <a:pPr marL="0" indent="0">
              <a:buNone/>
            </a:pPr>
            <a:endParaRPr lang="en-US" sz="1600" dirty="0"/>
          </a:p>
          <a:p>
            <a:pPr marL="0" indent="0">
              <a:buNone/>
            </a:pPr>
            <a:endParaRPr lang="en-US" sz="1600" dirty="0"/>
          </a:p>
        </p:txBody>
      </p:sp>
      <p:sp>
        <p:nvSpPr>
          <p:cNvPr id="99" name="Rectangle 98">
            <a:extLst>
              <a:ext uri="{FF2B5EF4-FFF2-40B4-BE49-F238E27FC236}">
                <a16:creationId xmlns:a16="http://schemas.microsoft.com/office/drawing/2014/main" id="{93D929DD-1484-4C1D-97F0-5C05095B215E}"/>
              </a:ext>
            </a:extLst>
          </p:cNvPr>
          <p:cNvSpPr/>
          <p:nvPr/>
        </p:nvSpPr>
        <p:spPr bwMode="auto">
          <a:xfrm>
            <a:off x="672358" y="4897428"/>
            <a:ext cx="3304731" cy="1462659"/>
          </a:xfrm>
          <a:prstGeom prst="rect">
            <a:avLst/>
          </a:prstGeom>
          <a:no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82832" rIns="182832" bIns="182832" numCol="1" spcCol="0" rtlCol="0" fromWordArt="0" anchor="t" anchorCtr="0" forceAA="0" compatLnSpc="1">
            <a:prstTxWarp prst="textNoShape">
              <a:avLst/>
            </a:prstTxWarp>
            <a:noAutofit/>
          </a:bodyPr>
          <a:lstStyle/>
          <a:p>
            <a:pPr defTabSz="799706">
              <a:lnSpc>
                <a:spcPct val="110000"/>
              </a:lnSpc>
              <a:spcBef>
                <a:spcPct val="0"/>
              </a:spcBef>
              <a:spcAft>
                <a:spcPts val="600"/>
              </a:spcAft>
              <a:defRPr/>
            </a:pPr>
            <a:r>
              <a:rPr lang="en-US" sz="1400" dirty="0">
                <a:solidFill>
                  <a:srgbClr val="0078D4"/>
                </a:solidFill>
                <a:latin typeface="Segoe UI Semibold" panose="020B0702040204020203" pitchFamily="34" charset="0"/>
                <a:cs typeface="Segoe UI Semibold" panose="020B0702040204020203" pitchFamily="34" charset="0"/>
              </a:rPr>
              <a:t>Executive sponsor</a:t>
            </a:r>
            <a:endParaRPr lang="en-US" sz="1400" dirty="0">
              <a:solidFill>
                <a:srgbClr val="0078D4"/>
              </a:solidFill>
              <a:latin typeface="Segoe UI" panose="020B0502040204020203" pitchFamily="34" charset="0"/>
              <a:cs typeface="Segoe UI" panose="020B0502040204020203" pitchFamily="34" charset="0"/>
            </a:endParaRPr>
          </a:p>
          <a:p>
            <a:pPr defTabSz="799706">
              <a:lnSpc>
                <a:spcPct val="110000"/>
              </a:lnSpc>
              <a:spcAft>
                <a:spcPts val="600"/>
              </a:spcAft>
              <a:defRPr/>
            </a:pPr>
            <a:r>
              <a:rPr lang="en-US" sz="1400" dirty="0">
                <a:solidFill>
                  <a:schemeClr val="tx1"/>
                </a:solidFill>
                <a:latin typeface="Segoe UI" panose="020B0502040204020203" pitchFamily="34" charset="0"/>
                <a:cs typeface="Segoe UI" panose="020B0502040204020203" pitchFamily="34" charset="0"/>
              </a:rPr>
              <a:t>Business decision maker who leads by example, sends announcements or emails, drives accountability, &amp; usage. </a:t>
            </a:r>
            <a:br>
              <a:rPr lang="en-US" sz="1400" dirty="0">
                <a:solidFill>
                  <a:schemeClr val="tx1"/>
                </a:solidFill>
                <a:latin typeface="Segoe UI" panose="020B0502040204020203" pitchFamily="34" charset="0"/>
                <a:cs typeface="Segoe UI" panose="020B0502040204020203" pitchFamily="34" charset="0"/>
              </a:rPr>
            </a:br>
            <a:r>
              <a:rPr lang="en-US" sz="1400" dirty="0">
                <a:solidFill>
                  <a:schemeClr val="tx1"/>
                </a:solidFill>
                <a:latin typeface="Segoe UI" panose="020B0502040204020203" pitchFamily="34" charset="0"/>
                <a:cs typeface="Segoe UI" panose="020B0502040204020203" pitchFamily="34" charset="0"/>
              </a:rPr>
              <a:t>T</a:t>
            </a:r>
            <a:r>
              <a:rPr lang="en-US" sz="1400" dirty="0">
                <a:solidFill>
                  <a:schemeClr val="tx1"/>
                </a:solidFill>
                <a:latin typeface="Segoe UI" panose="020B0502040204020203" pitchFamily="34" charset="0"/>
                <a:ea typeface="+mn-lt"/>
                <a:cs typeface="Segoe UI" panose="020B0502040204020203" pitchFamily="34" charset="0"/>
              </a:rPr>
              <a:t>his </a:t>
            </a:r>
            <a:r>
              <a:rPr lang="en-US" sz="1400" dirty="0">
                <a:solidFill>
                  <a:schemeClr val="tx1"/>
                </a:solidFill>
                <a:latin typeface="Segoe UI" panose="020B0502040204020203" pitchFamily="34" charset="0"/>
                <a:ea typeface="+mn-lt"/>
                <a:cs typeface="Segoe UI" panose="020B0502040204020203" pitchFamily="34" charset="0"/>
                <a:hlinkClick r:id="rId3">
                  <a:extLst>
                    <a:ext uri="{A12FA001-AC4F-418D-AE19-62706E023703}">
                      <ahyp:hlinkClr xmlns:ahyp="http://schemas.microsoft.com/office/drawing/2018/hyperlinkcolor" val="tx"/>
                    </a:ext>
                  </a:extLst>
                </a:hlinkClick>
              </a:rPr>
              <a:t>blog</a:t>
            </a:r>
            <a:r>
              <a:rPr lang="en-US" sz="1400" dirty="0">
                <a:solidFill>
                  <a:schemeClr val="tx1"/>
                </a:solidFill>
                <a:latin typeface="Segoe UI" panose="020B0502040204020203" pitchFamily="34" charset="0"/>
                <a:ea typeface="+mn-lt"/>
                <a:cs typeface="Segoe UI" panose="020B0502040204020203" pitchFamily="34" charset="0"/>
              </a:rPr>
              <a:t> shares about the positive effects of CEO engaging in Yammer. </a:t>
            </a:r>
            <a:endParaRPr lang="en-US" dirty="0">
              <a:solidFill>
                <a:schemeClr val="tx1"/>
              </a:solidFill>
              <a:latin typeface="Segoe UI" panose="020B0502040204020203" pitchFamily="34" charset="0"/>
              <a:cs typeface="Segoe UI" panose="020B0502040204020203" pitchFamily="34" charset="0"/>
            </a:endParaRPr>
          </a:p>
        </p:txBody>
      </p:sp>
      <p:sp>
        <p:nvSpPr>
          <p:cNvPr id="100" name="Rectangle 99">
            <a:extLst>
              <a:ext uri="{FF2B5EF4-FFF2-40B4-BE49-F238E27FC236}">
                <a16:creationId xmlns:a16="http://schemas.microsoft.com/office/drawing/2014/main" id="{0361F113-6EE8-4BBF-B647-1FA092C34393}"/>
              </a:ext>
            </a:extLst>
          </p:cNvPr>
          <p:cNvSpPr/>
          <p:nvPr/>
        </p:nvSpPr>
        <p:spPr bwMode="auto">
          <a:xfrm>
            <a:off x="4287408" y="4897428"/>
            <a:ext cx="3016734" cy="1462659"/>
          </a:xfrm>
          <a:prstGeom prst="rect">
            <a:avLst/>
          </a:prstGeom>
          <a:no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82832" rIns="182832" bIns="182832" numCol="1" spcCol="0" rtlCol="0" fromWordArt="0" anchor="t" anchorCtr="0" forceAA="0" compatLnSpc="1">
            <a:prstTxWarp prst="textNoShape">
              <a:avLst/>
            </a:prstTxWarp>
            <a:noAutofit/>
          </a:bodyPr>
          <a:lstStyle/>
          <a:p>
            <a:pPr defTabSz="799706">
              <a:lnSpc>
                <a:spcPct val="110000"/>
              </a:lnSpc>
              <a:spcBef>
                <a:spcPct val="0"/>
              </a:spcBef>
              <a:spcAft>
                <a:spcPts val="600"/>
              </a:spcAft>
              <a:defRPr/>
            </a:pPr>
            <a:r>
              <a:rPr lang="en-US" sz="1400" dirty="0">
                <a:solidFill>
                  <a:srgbClr val="0078D4"/>
                </a:solidFill>
                <a:latin typeface="Segoe UI Semibold" panose="020B0702040204020203" pitchFamily="34" charset="0"/>
                <a:cs typeface="Segoe UI Semibold" panose="020B0702040204020203" pitchFamily="34" charset="0"/>
              </a:rPr>
              <a:t>Project lead </a:t>
            </a:r>
          </a:p>
          <a:p>
            <a:pPr defTabSz="799706">
              <a:lnSpc>
                <a:spcPct val="110000"/>
              </a:lnSpc>
              <a:spcBef>
                <a:spcPct val="0"/>
              </a:spcBef>
              <a:spcAft>
                <a:spcPts val="600"/>
              </a:spcAft>
              <a:defRPr/>
            </a:pPr>
            <a:r>
              <a:rPr lang="en-US" sz="1400" dirty="0">
                <a:solidFill>
                  <a:prstClr val="black"/>
                </a:solidFill>
                <a:latin typeface="Segoe UI" panose="020B0502040204020203" pitchFamily="34" charset="0"/>
                <a:cs typeface="Segoe UI" panose="020B0502040204020203" pitchFamily="34" charset="0"/>
              </a:rPr>
              <a:t>Oversees assigned tasks and ensures program stays on track</a:t>
            </a:r>
          </a:p>
        </p:txBody>
      </p:sp>
      <p:sp>
        <p:nvSpPr>
          <p:cNvPr id="101" name="Rectangle 100">
            <a:extLst>
              <a:ext uri="{FF2B5EF4-FFF2-40B4-BE49-F238E27FC236}">
                <a16:creationId xmlns:a16="http://schemas.microsoft.com/office/drawing/2014/main" id="{A568576F-BA6C-4CFA-914F-66EF3EA35ACB}"/>
              </a:ext>
            </a:extLst>
          </p:cNvPr>
          <p:cNvSpPr/>
          <p:nvPr/>
        </p:nvSpPr>
        <p:spPr bwMode="auto">
          <a:xfrm>
            <a:off x="7926388" y="4897428"/>
            <a:ext cx="3016734" cy="1462659"/>
          </a:xfrm>
          <a:prstGeom prst="rect">
            <a:avLst/>
          </a:prstGeom>
          <a:no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82832" rIns="182832" bIns="182832" numCol="1" spcCol="0" rtlCol="0" fromWordArt="0" anchor="t" anchorCtr="0" forceAA="0" compatLnSpc="1">
            <a:prstTxWarp prst="textNoShape">
              <a:avLst/>
            </a:prstTxWarp>
            <a:noAutofit/>
          </a:bodyPr>
          <a:lstStyle/>
          <a:p>
            <a:pPr defTabSz="710850">
              <a:lnSpc>
                <a:spcPct val="90000"/>
              </a:lnSpc>
              <a:spcBef>
                <a:spcPct val="0"/>
              </a:spcBef>
              <a:spcAft>
                <a:spcPts val="600"/>
              </a:spcAft>
              <a:defRPr/>
            </a:pPr>
            <a:r>
              <a:rPr lang="en-US" sz="1400" dirty="0">
                <a:solidFill>
                  <a:srgbClr val="0078D4"/>
                </a:solidFill>
                <a:latin typeface="Segoe UI Semibold" panose="020B0702040204020203" pitchFamily="34" charset="0"/>
                <a:cs typeface="Segoe UI Semibold" panose="020B0702040204020203" pitchFamily="34" charset="0"/>
              </a:rPr>
              <a:t>Internal communications, HR, IT, Sales, Product innovation</a:t>
            </a:r>
          </a:p>
          <a:p>
            <a:pPr defTabSz="799706">
              <a:lnSpc>
                <a:spcPct val="110000"/>
              </a:lnSpc>
              <a:spcBef>
                <a:spcPct val="0"/>
              </a:spcBef>
              <a:spcAft>
                <a:spcPts val="600"/>
              </a:spcAft>
              <a:defRPr/>
            </a:pPr>
            <a:r>
              <a:rPr lang="en-US" sz="1400" dirty="0">
                <a:solidFill>
                  <a:prstClr val="black"/>
                </a:solidFill>
                <a:latin typeface="Segoe UI" panose="020B0502040204020203" pitchFamily="34" charset="0"/>
                <a:cs typeface="Segoe UI" panose="020B0502040204020203" pitchFamily="34" charset="0"/>
              </a:rPr>
              <a:t>Representatives from teams that can benefit from Yammer</a:t>
            </a:r>
          </a:p>
        </p:txBody>
      </p:sp>
      <p:grpSp>
        <p:nvGrpSpPr>
          <p:cNvPr id="10" name="Group 9" descr="Projector Icon">
            <a:extLst>
              <a:ext uri="{FF2B5EF4-FFF2-40B4-BE49-F238E27FC236}">
                <a16:creationId xmlns:a16="http://schemas.microsoft.com/office/drawing/2014/main" id="{4C75F231-1A69-46FF-9F02-0A2BC922AF84}"/>
              </a:ext>
            </a:extLst>
          </p:cNvPr>
          <p:cNvGrpSpPr/>
          <p:nvPr/>
        </p:nvGrpSpPr>
        <p:grpSpPr>
          <a:xfrm>
            <a:off x="615896" y="2642126"/>
            <a:ext cx="3129661" cy="3717959"/>
            <a:chOff x="752614" y="2975568"/>
            <a:chExt cx="3130476" cy="954742"/>
          </a:xfrm>
        </p:grpSpPr>
        <p:cxnSp>
          <p:nvCxnSpPr>
            <p:cNvPr id="103" name="Straight Connector 102">
              <a:extLst>
                <a:ext uri="{FF2B5EF4-FFF2-40B4-BE49-F238E27FC236}">
                  <a16:creationId xmlns:a16="http://schemas.microsoft.com/office/drawing/2014/main" id="{6EFF10A7-DDA2-45B2-B45D-41A20AF89B50}"/>
                </a:ext>
              </a:extLst>
            </p:cNvPr>
            <p:cNvCxnSpPr>
              <a:cxnSpLocks/>
            </p:cNvCxnSpPr>
            <p:nvPr/>
          </p:nvCxnSpPr>
          <p:spPr>
            <a:xfrm flipV="1">
              <a:off x="752614" y="3030103"/>
              <a:ext cx="0" cy="900207"/>
            </a:xfrm>
            <a:prstGeom prst="line">
              <a:avLst/>
            </a:prstGeom>
            <a:ln w="12700">
              <a:solidFill>
                <a:srgbClr val="E6E6E6"/>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F756EB9-9B97-4171-AC99-BED454F3B894}"/>
                </a:ext>
              </a:extLst>
            </p:cNvPr>
            <p:cNvCxnSpPr>
              <a:cxnSpLocks/>
            </p:cNvCxnSpPr>
            <p:nvPr/>
          </p:nvCxnSpPr>
          <p:spPr>
            <a:xfrm flipV="1">
              <a:off x="3883090" y="2975568"/>
              <a:ext cx="0" cy="900207"/>
            </a:xfrm>
            <a:prstGeom prst="line">
              <a:avLst/>
            </a:prstGeom>
            <a:ln w="12700">
              <a:solidFill>
                <a:srgbClr val="E6E6E6"/>
              </a:solidFill>
              <a:prstDash val="dash"/>
            </a:ln>
          </p:spPr>
          <p:style>
            <a:lnRef idx="1">
              <a:schemeClr val="accent1"/>
            </a:lnRef>
            <a:fillRef idx="0">
              <a:schemeClr val="accent1"/>
            </a:fillRef>
            <a:effectRef idx="0">
              <a:schemeClr val="accent1"/>
            </a:effectRef>
            <a:fontRef idx="minor">
              <a:schemeClr val="tx1"/>
            </a:fontRef>
          </p:style>
        </p:cxnSp>
      </p:grpSp>
      <p:grpSp>
        <p:nvGrpSpPr>
          <p:cNvPr id="113" name="Group 112" descr="Flag Icon&#10;">
            <a:extLst>
              <a:ext uri="{FF2B5EF4-FFF2-40B4-BE49-F238E27FC236}">
                <a16:creationId xmlns:a16="http://schemas.microsoft.com/office/drawing/2014/main" id="{881BE13F-5FB3-4A25-97E6-28BC5A02987D}"/>
              </a:ext>
            </a:extLst>
          </p:cNvPr>
          <p:cNvGrpSpPr/>
          <p:nvPr/>
        </p:nvGrpSpPr>
        <p:grpSpPr>
          <a:xfrm>
            <a:off x="4174481" y="2470310"/>
            <a:ext cx="3129661" cy="3505589"/>
            <a:chOff x="752614" y="3030103"/>
            <a:chExt cx="3130476" cy="900207"/>
          </a:xfrm>
        </p:grpSpPr>
        <p:cxnSp>
          <p:nvCxnSpPr>
            <p:cNvPr id="114" name="Straight Connector 113">
              <a:extLst>
                <a:ext uri="{FF2B5EF4-FFF2-40B4-BE49-F238E27FC236}">
                  <a16:creationId xmlns:a16="http://schemas.microsoft.com/office/drawing/2014/main" id="{BF3C776A-F1F9-4A86-AF4B-985CD9071E3D}"/>
                </a:ext>
              </a:extLst>
            </p:cNvPr>
            <p:cNvCxnSpPr>
              <a:cxnSpLocks/>
            </p:cNvCxnSpPr>
            <p:nvPr/>
          </p:nvCxnSpPr>
          <p:spPr>
            <a:xfrm flipV="1">
              <a:off x="752614" y="3030103"/>
              <a:ext cx="0" cy="900207"/>
            </a:xfrm>
            <a:prstGeom prst="line">
              <a:avLst/>
            </a:prstGeom>
            <a:ln w="12700">
              <a:solidFill>
                <a:srgbClr val="E6E6E6"/>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DFE1440-65E8-4530-A380-6D701FAC4067}"/>
                </a:ext>
              </a:extLst>
            </p:cNvPr>
            <p:cNvCxnSpPr>
              <a:cxnSpLocks/>
            </p:cNvCxnSpPr>
            <p:nvPr/>
          </p:nvCxnSpPr>
          <p:spPr>
            <a:xfrm flipV="1">
              <a:off x="3883090" y="3030103"/>
              <a:ext cx="0" cy="900207"/>
            </a:xfrm>
            <a:prstGeom prst="line">
              <a:avLst/>
            </a:prstGeom>
            <a:ln w="12700">
              <a:solidFill>
                <a:srgbClr val="E6E6E6"/>
              </a:solidFill>
              <a:prstDash val="dash"/>
            </a:ln>
          </p:spPr>
          <p:style>
            <a:lnRef idx="1">
              <a:schemeClr val="accent1"/>
            </a:lnRef>
            <a:fillRef idx="0">
              <a:schemeClr val="accent1"/>
            </a:fillRef>
            <a:effectRef idx="0">
              <a:schemeClr val="accent1"/>
            </a:effectRef>
            <a:fontRef idx="minor">
              <a:schemeClr val="tx1"/>
            </a:fontRef>
          </p:style>
        </p:cxnSp>
      </p:grpSp>
      <p:grpSp>
        <p:nvGrpSpPr>
          <p:cNvPr id="116" name="Group 115" descr="Circular Icon">
            <a:extLst>
              <a:ext uri="{FF2B5EF4-FFF2-40B4-BE49-F238E27FC236}">
                <a16:creationId xmlns:a16="http://schemas.microsoft.com/office/drawing/2014/main" id="{6A79E5C8-0A7D-4020-B015-494FECDD5DC8}"/>
              </a:ext>
            </a:extLst>
          </p:cNvPr>
          <p:cNvGrpSpPr/>
          <p:nvPr/>
        </p:nvGrpSpPr>
        <p:grpSpPr>
          <a:xfrm>
            <a:off x="7890620" y="2246806"/>
            <a:ext cx="3129661" cy="3505589"/>
            <a:chOff x="752614" y="3030103"/>
            <a:chExt cx="3130476" cy="900207"/>
          </a:xfrm>
        </p:grpSpPr>
        <p:cxnSp>
          <p:nvCxnSpPr>
            <p:cNvPr id="117" name="Straight Connector 116">
              <a:extLst>
                <a:ext uri="{FF2B5EF4-FFF2-40B4-BE49-F238E27FC236}">
                  <a16:creationId xmlns:a16="http://schemas.microsoft.com/office/drawing/2014/main" id="{7FC625E7-6931-4B62-816B-6CD86FC892E4}"/>
                </a:ext>
              </a:extLst>
            </p:cNvPr>
            <p:cNvCxnSpPr>
              <a:cxnSpLocks/>
            </p:cNvCxnSpPr>
            <p:nvPr/>
          </p:nvCxnSpPr>
          <p:spPr>
            <a:xfrm flipV="1">
              <a:off x="752614" y="3030103"/>
              <a:ext cx="0" cy="900207"/>
            </a:xfrm>
            <a:prstGeom prst="line">
              <a:avLst/>
            </a:prstGeom>
            <a:ln w="12700">
              <a:solidFill>
                <a:srgbClr val="E6E6E6"/>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99EF0B0-053B-443B-86E8-0020FDF1814A}"/>
                </a:ext>
              </a:extLst>
            </p:cNvPr>
            <p:cNvCxnSpPr>
              <a:cxnSpLocks/>
            </p:cNvCxnSpPr>
            <p:nvPr/>
          </p:nvCxnSpPr>
          <p:spPr>
            <a:xfrm flipV="1">
              <a:off x="3883090" y="3030103"/>
              <a:ext cx="0" cy="900207"/>
            </a:xfrm>
            <a:prstGeom prst="line">
              <a:avLst/>
            </a:prstGeom>
            <a:ln w="12700">
              <a:solidFill>
                <a:srgbClr val="E6E6E6"/>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Group 4">
            <a:extLst>
              <a:ext uri="{FF2B5EF4-FFF2-40B4-BE49-F238E27FC236}">
                <a16:creationId xmlns:a16="http://schemas.microsoft.com/office/drawing/2014/main" id="{CE59B28B-25E4-44BF-9A23-95C0438275B0}"/>
              </a:ext>
              <a:ext uri="{C183D7F6-B498-43B3-948B-1728B52AA6E4}">
                <adec:decorative xmlns:adec="http://schemas.microsoft.com/office/drawing/2017/decorative" val="1"/>
              </a:ext>
            </a:extLst>
          </p:cNvPr>
          <p:cNvGrpSpPr>
            <a:grpSpLocks noChangeAspect="1"/>
          </p:cNvGrpSpPr>
          <p:nvPr/>
        </p:nvGrpSpPr>
        <p:grpSpPr bwMode="auto">
          <a:xfrm>
            <a:off x="5536052" y="3373134"/>
            <a:ext cx="840439" cy="1113582"/>
            <a:chOff x="3546" y="1789"/>
            <a:chExt cx="440" cy="583"/>
          </a:xfrm>
        </p:grpSpPr>
        <p:sp>
          <p:nvSpPr>
            <p:cNvPr id="18" name="Freeform 5">
              <a:extLst>
                <a:ext uri="{FF2B5EF4-FFF2-40B4-BE49-F238E27FC236}">
                  <a16:creationId xmlns:a16="http://schemas.microsoft.com/office/drawing/2014/main" id="{6F3907B8-3A18-4EAB-AA7A-79388201080E}"/>
                </a:ext>
              </a:extLst>
            </p:cNvPr>
            <p:cNvSpPr>
              <a:spLocks/>
            </p:cNvSpPr>
            <p:nvPr/>
          </p:nvSpPr>
          <p:spPr bwMode="auto">
            <a:xfrm>
              <a:off x="3546" y="1789"/>
              <a:ext cx="440" cy="198"/>
            </a:xfrm>
            <a:custGeom>
              <a:avLst/>
              <a:gdLst>
                <a:gd name="T0" fmla="*/ 347 w 440"/>
                <a:gd name="T1" fmla="*/ 98 h 198"/>
                <a:gd name="T2" fmla="*/ 440 w 440"/>
                <a:gd name="T3" fmla="*/ 0 h 198"/>
                <a:gd name="T4" fmla="*/ 0 w 440"/>
                <a:gd name="T5" fmla="*/ 0 h 198"/>
                <a:gd name="T6" fmla="*/ 0 w 440"/>
                <a:gd name="T7" fmla="*/ 198 h 198"/>
                <a:gd name="T8" fmla="*/ 440 w 440"/>
                <a:gd name="T9" fmla="*/ 198 h 198"/>
                <a:gd name="T10" fmla="*/ 347 w 440"/>
                <a:gd name="T11" fmla="*/ 98 h 198"/>
                <a:gd name="T12" fmla="*/ 347 w 440"/>
                <a:gd name="T13" fmla="*/ 98 h 198"/>
                <a:gd name="T14" fmla="*/ 347 w 440"/>
                <a:gd name="T15" fmla="*/ 98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198">
                  <a:moveTo>
                    <a:pt x="347" y="98"/>
                  </a:moveTo>
                  <a:lnTo>
                    <a:pt x="440" y="0"/>
                  </a:lnTo>
                  <a:lnTo>
                    <a:pt x="0" y="0"/>
                  </a:lnTo>
                  <a:lnTo>
                    <a:pt x="0" y="198"/>
                  </a:lnTo>
                  <a:lnTo>
                    <a:pt x="440" y="198"/>
                  </a:lnTo>
                  <a:lnTo>
                    <a:pt x="347" y="98"/>
                  </a:lnTo>
                  <a:lnTo>
                    <a:pt x="347" y="98"/>
                  </a:lnTo>
                  <a:lnTo>
                    <a:pt x="347" y="98"/>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dirty="0">
                <a:solidFill>
                  <a:prstClr val="black"/>
                </a:solidFill>
                <a:latin typeface="Calibri" panose="020F0502020204030204"/>
              </a:endParaRPr>
            </a:p>
          </p:txBody>
        </p:sp>
        <p:sp>
          <p:nvSpPr>
            <p:cNvPr id="19" name="Freeform 6">
              <a:extLst>
                <a:ext uri="{FF2B5EF4-FFF2-40B4-BE49-F238E27FC236}">
                  <a16:creationId xmlns:a16="http://schemas.microsoft.com/office/drawing/2014/main" id="{F2383BF6-DAFE-48DC-919F-3EC25C565321}"/>
                </a:ext>
              </a:extLst>
            </p:cNvPr>
            <p:cNvSpPr>
              <a:spLocks/>
            </p:cNvSpPr>
            <p:nvPr/>
          </p:nvSpPr>
          <p:spPr bwMode="auto">
            <a:xfrm>
              <a:off x="3546" y="1987"/>
              <a:ext cx="35" cy="385"/>
            </a:xfrm>
            <a:custGeom>
              <a:avLst/>
              <a:gdLst>
                <a:gd name="T0" fmla="*/ 0 w 50"/>
                <a:gd name="T1" fmla="*/ 0 h 385"/>
                <a:gd name="T2" fmla="*/ 50 w 50"/>
                <a:gd name="T3" fmla="*/ 0 h 385"/>
                <a:gd name="T4" fmla="*/ 50 w 50"/>
                <a:gd name="T5" fmla="*/ 385 h 385"/>
                <a:gd name="T6" fmla="*/ 0 w 50"/>
                <a:gd name="T7" fmla="*/ 385 h 385"/>
                <a:gd name="T8" fmla="*/ 0 w 50"/>
                <a:gd name="T9" fmla="*/ 0 h 385"/>
                <a:gd name="T10" fmla="*/ 0 w 50"/>
                <a:gd name="T11" fmla="*/ 0 h 385"/>
              </a:gdLst>
              <a:ahLst/>
              <a:cxnLst>
                <a:cxn ang="0">
                  <a:pos x="T0" y="T1"/>
                </a:cxn>
                <a:cxn ang="0">
                  <a:pos x="T2" y="T3"/>
                </a:cxn>
                <a:cxn ang="0">
                  <a:pos x="T4" y="T5"/>
                </a:cxn>
                <a:cxn ang="0">
                  <a:pos x="T6" y="T7"/>
                </a:cxn>
                <a:cxn ang="0">
                  <a:pos x="T8" y="T9"/>
                </a:cxn>
                <a:cxn ang="0">
                  <a:pos x="T10" y="T11"/>
                </a:cxn>
              </a:cxnLst>
              <a:rect l="0" t="0" r="r" b="b"/>
              <a:pathLst>
                <a:path w="50" h="385">
                  <a:moveTo>
                    <a:pt x="0" y="0"/>
                  </a:moveTo>
                  <a:lnTo>
                    <a:pt x="50" y="0"/>
                  </a:lnTo>
                  <a:lnTo>
                    <a:pt x="50" y="385"/>
                  </a:lnTo>
                  <a:lnTo>
                    <a:pt x="0" y="385"/>
                  </a:lnTo>
                  <a:lnTo>
                    <a:pt x="0" y="0"/>
                  </a:lnTo>
                  <a:lnTo>
                    <a:pt x="0"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grpSp>
        <p:nvGrpSpPr>
          <p:cNvPr id="134" name="Group 133">
            <a:extLst>
              <a:ext uri="{FF2B5EF4-FFF2-40B4-BE49-F238E27FC236}">
                <a16:creationId xmlns:a16="http://schemas.microsoft.com/office/drawing/2014/main" id="{7F585428-1DC4-4113-B7D6-2A9CE56BEA66}"/>
              </a:ext>
              <a:ext uri="{C183D7F6-B498-43B3-948B-1728B52AA6E4}">
                <adec:decorative xmlns:adec="http://schemas.microsoft.com/office/drawing/2017/decorative" val="1"/>
              </a:ext>
            </a:extLst>
          </p:cNvPr>
          <p:cNvGrpSpPr/>
          <p:nvPr/>
        </p:nvGrpSpPr>
        <p:grpSpPr>
          <a:xfrm>
            <a:off x="1735867" y="3289783"/>
            <a:ext cx="889718" cy="1280283"/>
            <a:chOff x="1620515" y="2408238"/>
            <a:chExt cx="1162962" cy="1673475"/>
          </a:xfrm>
        </p:grpSpPr>
        <p:sp>
          <p:nvSpPr>
            <p:cNvPr id="22" name="Line 10">
              <a:extLst>
                <a:ext uri="{FF2B5EF4-FFF2-40B4-BE49-F238E27FC236}">
                  <a16:creationId xmlns:a16="http://schemas.microsoft.com/office/drawing/2014/main" id="{1D4C22AE-1878-4FBC-88C2-34AE6DE519AC}"/>
                </a:ext>
              </a:extLst>
            </p:cNvPr>
            <p:cNvSpPr>
              <a:spLocks noChangeShapeType="1"/>
            </p:cNvSpPr>
            <p:nvPr/>
          </p:nvSpPr>
          <p:spPr bwMode="auto">
            <a:xfrm>
              <a:off x="2197417" y="2408238"/>
              <a:ext cx="0" cy="1444545"/>
            </a:xfrm>
            <a:prstGeom prst="line">
              <a:avLst/>
            </a:prstGeom>
            <a:noFill/>
            <a:ln w="76200" cap="rnd">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24" name="Line 11">
              <a:extLst>
                <a:ext uri="{FF2B5EF4-FFF2-40B4-BE49-F238E27FC236}">
                  <a16:creationId xmlns:a16="http://schemas.microsoft.com/office/drawing/2014/main" id="{AE143D1C-2F9C-4D70-A185-2BD1B38B7BB5}"/>
                </a:ext>
              </a:extLst>
            </p:cNvPr>
            <p:cNvSpPr>
              <a:spLocks noChangeShapeType="1"/>
            </p:cNvSpPr>
            <p:nvPr/>
          </p:nvSpPr>
          <p:spPr bwMode="auto">
            <a:xfrm flipH="1">
              <a:off x="1680037" y="2987430"/>
              <a:ext cx="441834" cy="1094283"/>
            </a:xfrm>
            <a:prstGeom prst="line">
              <a:avLst/>
            </a:prstGeom>
            <a:noFill/>
            <a:ln w="76200" cap="rnd">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25" name="Line 12">
              <a:extLst>
                <a:ext uri="{FF2B5EF4-FFF2-40B4-BE49-F238E27FC236}">
                  <a16:creationId xmlns:a16="http://schemas.microsoft.com/office/drawing/2014/main" id="{7EA6889C-83CD-4284-B838-01080C518783}"/>
                </a:ext>
              </a:extLst>
            </p:cNvPr>
            <p:cNvSpPr>
              <a:spLocks noChangeShapeType="1"/>
            </p:cNvSpPr>
            <p:nvPr/>
          </p:nvSpPr>
          <p:spPr bwMode="auto">
            <a:xfrm>
              <a:off x="2279832" y="2987430"/>
              <a:ext cx="444123" cy="1094283"/>
            </a:xfrm>
            <a:prstGeom prst="line">
              <a:avLst/>
            </a:prstGeom>
            <a:noFill/>
            <a:ln w="76200" cap="rnd">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26" name="Rectangle 13">
              <a:extLst>
                <a:ext uri="{FF2B5EF4-FFF2-40B4-BE49-F238E27FC236}">
                  <a16:creationId xmlns:a16="http://schemas.microsoft.com/office/drawing/2014/main" id="{CB1AE7B5-8B83-4788-8C20-5BD57E475379}"/>
                </a:ext>
              </a:extLst>
            </p:cNvPr>
            <p:cNvSpPr>
              <a:spLocks noChangeArrowheads="1"/>
            </p:cNvSpPr>
            <p:nvPr/>
          </p:nvSpPr>
          <p:spPr bwMode="auto">
            <a:xfrm>
              <a:off x="1701364" y="2742475"/>
              <a:ext cx="998974" cy="561781"/>
            </a:xfrm>
            <a:prstGeom prst="rect">
              <a:avLst/>
            </a:prstGeom>
            <a:solidFill>
              <a:srgbClr val="3AA7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27" name="Freeform 14">
              <a:extLst>
                <a:ext uri="{FF2B5EF4-FFF2-40B4-BE49-F238E27FC236}">
                  <a16:creationId xmlns:a16="http://schemas.microsoft.com/office/drawing/2014/main" id="{AA578EAC-780E-45A6-90A7-F9A638F196A1}"/>
                </a:ext>
              </a:extLst>
            </p:cNvPr>
            <p:cNvSpPr>
              <a:spLocks/>
            </p:cNvSpPr>
            <p:nvPr/>
          </p:nvSpPr>
          <p:spPr bwMode="auto">
            <a:xfrm>
              <a:off x="1620515" y="2584514"/>
              <a:ext cx="1162962" cy="157961"/>
            </a:xfrm>
            <a:prstGeom prst="round2SameRect">
              <a:avLst>
                <a:gd name="adj1" fmla="val 50000"/>
                <a:gd name="adj2" fmla="val 0"/>
              </a:avLst>
            </a:pr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nvGrpSpPr>
            <p:cNvPr id="31" name="Group 30">
              <a:extLst>
                <a:ext uri="{FF2B5EF4-FFF2-40B4-BE49-F238E27FC236}">
                  <a16:creationId xmlns:a16="http://schemas.microsoft.com/office/drawing/2014/main" id="{D359D215-9506-466F-8F0A-01ADC0D3332C}"/>
                </a:ext>
              </a:extLst>
            </p:cNvPr>
            <p:cNvGrpSpPr/>
            <p:nvPr/>
          </p:nvGrpSpPr>
          <p:grpSpPr>
            <a:xfrm>
              <a:off x="2156210" y="2808935"/>
              <a:ext cx="89282" cy="428860"/>
              <a:chOff x="2156210" y="2834047"/>
              <a:chExt cx="89282" cy="428860"/>
            </a:xfrm>
          </p:grpSpPr>
          <p:sp>
            <p:nvSpPr>
              <p:cNvPr id="29" name="Rectangle 16">
                <a:extLst>
                  <a:ext uri="{FF2B5EF4-FFF2-40B4-BE49-F238E27FC236}">
                    <a16:creationId xmlns:a16="http://schemas.microsoft.com/office/drawing/2014/main" id="{B5E2E6C5-DCE6-44A1-AD88-DD9C29C41E50}"/>
                  </a:ext>
                </a:extLst>
              </p:cNvPr>
              <p:cNvSpPr>
                <a:spLocks noChangeArrowheads="1"/>
              </p:cNvSpPr>
              <p:nvPr/>
            </p:nvSpPr>
            <p:spPr bwMode="auto">
              <a:xfrm>
                <a:off x="2156210" y="2834047"/>
                <a:ext cx="89282" cy="3113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30" name="Rectangle 17">
                <a:extLst>
                  <a:ext uri="{FF2B5EF4-FFF2-40B4-BE49-F238E27FC236}">
                    <a16:creationId xmlns:a16="http://schemas.microsoft.com/office/drawing/2014/main" id="{DCF42041-2569-407B-966B-550DABDC0404}"/>
                  </a:ext>
                </a:extLst>
              </p:cNvPr>
              <p:cNvSpPr>
                <a:spLocks noChangeArrowheads="1"/>
              </p:cNvSpPr>
              <p:nvPr/>
            </p:nvSpPr>
            <p:spPr bwMode="auto">
              <a:xfrm>
                <a:off x="2156210" y="3178969"/>
                <a:ext cx="89282" cy="83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sp>
          <p:nvSpPr>
            <p:cNvPr id="120" name="Freeform 14">
              <a:extLst>
                <a:ext uri="{FF2B5EF4-FFF2-40B4-BE49-F238E27FC236}">
                  <a16:creationId xmlns:a16="http://schemas.microsoft.com/office/drawing/2014/main" id="{6B0E3C93-6118-4A37-9D39-738A6DB846F4}"/>
                </a:ext>
              </a:extLst>
            </p:cNvPr>
            <p:cNvSpPr>
              <a:spLocks/>
            </p:cNvSpPr>
            <p:nvPr/>
          </p:nvSpPr>
          <p:spPr bwMode="auto">
            <a:xfrm rot="10800000">
              <a:off x="1620515" y="3304256"/>
              <a:ext cx="1162962" cy="79222"/>
            </a:xfrm>
            <a:prstGeom prst="round2SameRect">
              <a:avLst>
                <a:gd name="adj1" fmla="val 50000"/>
                <a:gd name="adj2" fmla="val 0"/>
              </a:avLst>
            </a:pr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grpSp>
        <p:nvGrpSpPr>
          <p:cNvPr id="128" name="Group 30">
            <a:extLst>
              <a:ext uri="{FF2B5EF4-FFF2-40B4-BE49-F238E27FC236}">
                <a16:creationId xmlns:a16="http://schemas.microsoft.com/office/drawing/2014/main" id="{E6A6D897-3371-4678-A3C0-71E5811271C9}"/>
              </a:ext>
              <a:ext uri="{C183D7F6-B498-43B3-948B-1728B52AA6E4}">
                <adec:decorative xmlns:adec="http://schemas.microsoft.com/office/drawing/2017/decorative" val="1"/>
              </a:ext>
            </a:extLst>
          </p:cNvPr>
          <p:cNvGrpSpPr>
            <a:grpSpLocks noChangeAspect="1"/>
          </p:cNvGrpSpPr>
          <p:nvPr/>
        </p:nvGrpSpPr>
        <p:grpSpPr bwMode="auto">
          <a:xfrm>
            <a:off x="8934658" y="3373135"/>
            <a:ext cx="1000193" cy="1113580"/>
            <a:chOff x="5656" y="1808"/>
            <a:chExt cx="591" cy="658"/>
          </a:xfrm>
        </p:grpSpPr>
        <p:sp>
          <p:nvSpPr>
            <p:cNvPr id="130" name="Freeform 31">
              <a:extLst>
                <a:ext uri="{FF2B5EF4-FFF2-40B4-BE49-F238E27FC236}">
                  <a16:creationId xmlns:a16="http://schemas.microsoft.com/office/drawing/2014/main" id="{ADD5FF49-2B24-4212-B33F-C511FFEB4F82}"/>
                </a:ext>
              </a:extLst>
            </p:cNvPr>
            <p:cNvSpPr>
              <a:spLocks noEditPoints="1"/>
            </p:cNvSpPr>
            <p:nvPr/>
          </p:nvSpPr>
          <p:spPr bwMode="auto">
            <a:xfrm>
              <a:off x="5665" y="1886"/>
              <a:ext cx="582" cy="580"/>
            </a:xfrm>
            <a:custGeom>
              <a:avLst/>
              <a:gdLst>
                <a:gd name="T0" fmla="*/ 122 w 244"/>
                <a:gd name="T1" fmla="*/ 243 h 243"/>
                <a:gd name="T2" fmla="*/ 0 w 244"/>
                <a:gd name="T3" fmla="*/ 122 h 243"/>
                <a:gd name="T4" fmla="*/ 122 w 244"/>
                <a:gd name="T5" fmla="*/ 0 h 243"/>
                <a:gd name="T6" fmla="*/ 244 w 244"/>
                <a:gd name="T7" fmla="*/ 122 h 243"/>
                <a:gd name="T8" fmla="*/ 122 w 244"/>
                <a:gd name="T9" fmla="*/ 243 h 243"/>
                <a:gd name="T10" fmla="*/ 122 w 244"/>
                <a:gd name="T11" fmla="*/ 15 h 243"/>
                <a:gd name="T12" fmla="*/ 15 w 244"/>
                <a:gd name="T13" fmla="*/ 122 h 243"/>
                <a:gd name="T14" fmla="*/ 122 w 244"/>
                <a:gd name="T15" fmla="*/ 228 h 243"/>
                <a:gd name="T16" fmla="*/ 229 w 244"/>
                <a:gd name="T17" fmla="*/ 122 h 243"/>
                <a:gd name="T18" fmla="*/ 122 w 244"/>
                <a:gd name="T19" fmla="*/ 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243">
                  <a:moveTo>
                    <a:pt x="122" y="243"/>
                  </a:moveTo>
                  <a:cubicBezTo>
                    <a:pt x="55" y="243"/>
                    <a:pt x="0" y="189"/>
                    <a:pt x="0" y="122"/>
                  </a:cubicBezTo>
                  <a:cubicBezTo>
                    <a:pt x="0" y="54"/>
                    <a:pt x="55" y="0"/>
                    <a:pt x="122" y="0"/>
                  </a:cubicBezTo>
                  <a:cubicBezTo>
                    <a:pt x="189" y="0"/>
                    <a:pt x="244" y="54"/>
                    <a:pt x="244" y="122"/>
                  </a:cubicBezTo>
                  <a:cubicBezTo>
                    <a:pt x="244" y="189"/>
                    <a:pt x="189" y="243"/>
                    <a:pt x="122" y="243"/>
                  </a:cubicBezTo>
                  <a:close/>
                  <a:moveTo>
                    <a:pt x="122" y="15"/>
                  </a:moveTo>
                  <a:cubicBezTo>
                    <a:pt x="63" y="15"/>
                    <a:pt x="15" y="63"/>
                    <a:pt x="15" y="122"/>
                  </a:cubicBezTo>
                  <a:cubicBezTo>
                    <a:pt x="15" y="180"/>
                    <a:pt x="63" y="228"/>
                    <a:pt x="122" y="228"/>
                  </a:cubicBezTo>
                  <a:cubicBezTo>
                    <a:pt x="181" y="228"/>
                    <a:pt x="229" y="180"/>
                    <a:pt x="229" y="122"/>
                  </a:cubicBezTo>
                  <a:cubicBezTo>
                    <a:pt x="229" y="63"/>
                    <a:pt x="181" y="15"/>
                    <a:pt x="122"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31" name="Oval 32">
              <a:extLst>
                <a:ext uri="{FF2B5EF4-FFF2-40B4-BE49-F238E27FC236}">
                  <a16:creationId xmlns:a16="http://schemas.microsoft.com/office/drawing/2014/main" id="{1333D57D-7CEB-4B80-BF65-A3C100B23E9A}"/>
                </a:ext>
              </a:extLst>
            </p:cNvPr>
            <p:cNvSpPr>
              <a:spLocks noChangeArrowheads="1"/>
            </p:cNvSpPr>
            <p:nvPr/>
          </p:nvSpPr>
          <p:spPr bwMode="auto">
            <a:xfrm>
              <a:off x="5861" y="1808"/>
              <a:ext cx="190" cy="190"/>
            </a:xfrm>
            <a:prstGeom prst="ellipse">
              <a:avLst/>
            </a:pr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32" name="Freeform 33">
              <a:extLst>
                <a:ext uri="{FF2B5EF4-FFF2-40B4-BE49-F238E27FC236}">
                  <a16:creationId xmlns:a16="http://schemas.microsoft.com/office/drawing/2014/main" id="{E63EAFCC-F8EB-43E7-BD0A-D7E26001219B}"/>
                </a:ext>
              </a:extLst>
            </p:cNvPr>
            <p:cNvSpPr>
              <a:spLocks/>
            </p:cNvSpPr>
            <p:nvPr/>
          </p:nvSpPr>
          <p:spPr bwMode="auto">
            <a:xfrm>
              <a:off x="6047" y="2270"/>
              <a:ext cx="200" cy="191"/>
            </a:xfrm>
            <a:custGeom>
              <a:avLst/>
              <a:gdLst>
                <a:gd name="T0" fmla="*/ 44 w 84"/>
                <a:gd name="T1" fmla="*/ 80 h 80"/>
                <a:gd name="T2" fmla="*/ 16 w 84"/>
                <a:gd name="T3" fmla="*/ 68 h 80"/>
                <a:gd name="T4" fmla="*/ 16 w 84"/>
                <a:gd name="T5" fmla="*/ 12 h 80"/>
                <a:gd name="T6" fmla="*/ 44 w 84"/>
                <a:gd name="T7" fmla="*/ 0 h 80"/>
                <a:gd name="T8" fmla="*/ 72 w 84"/>
                <a:gd name="T9" fmla="*/ 12 h 80"/>
                <a:gd name="T10" fmla="*/ 84 w 84"/>
                <a:gd name="T11" fmla="*/ 40 h 80"/>
                <a:gd name="T12" fmla="*/ 72 w 84"/>
                <a:gd name="T13" fmla="*/ 68 h 80"/>
                <a:gd name="T14" fmla="*/ 44 w 84"/>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0">
                  <a:moveTo>
                    <a:pt x="44" y="80"/>
                  </a:moveTo>
                  <a:cubicBezTo>
                    <a:pt x="33" y="80"/>
                    <a:pt x="23" y="76"/>
                    <a:pt x="16" y="68"/>
                  </a:cubicBezTo>
                  <a:cubicBezTo>
                    <a:pt x="0" y="53"/>
                    <a:pt x="0" y="28"/>
                    <a:pt x="16" y="12"/>
                  </a:cubicBezTo>
                  <a:cubicBezTo>
                    <a:pt x="23" y="5"/>
                    <a:pt x="33" y="0"/>
                    <a:pt x="44" y="0"/>
                  </a:cubicBezTo>
                  <a:cubicBezTo>
                    <a:pt x="55" y="0"/>
                    <a:pt x="65" y="5"/>
                    <a:pt x="72" y="12"/>
                  </a:cubicBezTo>
                  <a:cubicBezTo>
                    <a:pt x="80" y="20"/>
                    <a:pt x="84" y="30"/>
                    <a:pt x="84" y="40"/>
                  </a:cubicBezTo>
                  <a:cubicBezTo>
                    <a:pt x="84" y="51"/>
                    <a:pt x="80" y="61"/>
                    <a:pt x="72" y="68"/>
                  </a:cubicBezTo>
                  <a:cubicBezTo>
                    <a:pt x="65" y="76"/>
                    <a:pt x="55" y="80"/>
                    <a:pt x="44" y="8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33" name="Freeform 34">
              <a:extLst>
                <a:ext uri="{FF2B5EF4-FFF2-40B4-BE49-F238E27FC236}">
                  <a16:creationId xmlns:a16="http://schemas.microsoft.com/office/drawing/2014/main" id="{B7D9F605-FB46-4F50-B970-202B1FB89E4A}"/>
                </a:ext>
              </a:extLst>
            </p:cNvPr>
            <p:cNvSpPr>
              <a:spLocks/>
            </p:cNvSpPr>
            <p:nvPr/>
          </p:nvSpPr>
          <p:spPr bwMode="auto">
            <a:xfrm>
              <a:off x="5656" y="2270"/>
              <a:ext cx="200" cy="191"/>
            </a:xfrm>
            <a:custGeom>
              <a:avLst/>
              <a:gdLst>
                <a:gd name="T0" fmla="*/ 44 w 84"/>
                <a:gd name="T1" fmla="*/ 80 h 80"/>
                <a:gd name="T2" fmla="*/ 16 w 84"/>
                <a:gd name="T3" fmla="*/ 68 h 80"/>
                <a:gd name="T4" fmla="*/ 16 w 84"/>
                <a:gd name="T5" fmla="*/ 12 h 80"/>
                <a:gd name="T6" fmla="*/ 44 w 84"/>
                <a:gd name="T7" fmla="*/ 0 h 80"/>
                <a:gd name="T8" fmla="*/ 72 w 84"/>
                <a:gd name="T9" fmla="*/ 12 h 80"/>
                <a:gd name="T10" fmla="*/ 84 w 84"/>
                <a:gd name="T11" fmla="*/ 40 h 80"/>
                <a:gd name="T12" fmla="*/ 72 w 84"/>
                <a:gd name="T13" fmla="*/ 68 h 80"/>
                <a:gd name="T14" fmla="*/ 44 w 84"/>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0">
                  <a:moveTo>
                    <a:pt x="44" y="80"/>
                  </a:moveTo>
                  <a:cubicBezTo>
                    <a:pt x="33" y="80"/>
                    <a:pt x="23" y="76"/>
                    <a:pt x="16" y="68"/>
                  </a:cubicBezTo>
                  <a:cubicBezTo>
                    <a:pt x="0" y="53"/>
                    <a:pt x="0" y="28"/>
                    <a:pt x="16" y="12"/>
                  </a:cubicBezTo>
                  <a:cubicBezTo>
                    <a:pt x="23" y="5"/>
                    <a:pt x="33" y="0"/>
                    <a:pt x="44" y="0"/>
                  </a:cubicBezTo>
                  <a:cubicBezTo>
                    <a:pt x="55" y="0"/>
                    <a:pt x="65" y="5"/>
                    <a:pt x="72" y="12"/>
                  </a:cubicBezTo>
                  <a:cubicBezTo>
                    <a:pt x="80" y="20"/>
                    <a:pt x="84" y="30"/>
                    <a:pt x="84" y="40"/>
                  </a:cubicBezTo>
                  <a:cubicBezTo>
                    <a:pt x="84" y="51"/>
                    <a:pt x="80" y="61"/>
                    <a:pt x="72" y="68"/>
                  </a:cubicBezTo>
                  <a:cubicBezTo>
                    <a:pt x="65" y="76"/>
                    <a:pt x="55" y="80"/>
                    <a:pt x="44" y="80"/>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cxnSp>
        <p:nvCxnSpPr>
          <p:cNvPr id="136" name="Straight Connector 135">
            <a:extLst>
              <a:ext uri="{FF2B5EF4-FFF2-40B4-BE49-F238E27FC236}">
                <a16:creationId xmlns:a16="http://schemas.microsoft.com/office/drawing/2014/main" id="{6E2287F1-A2D4-4CED-B89E-39E564E7405A}"/>
              </a:ext>
              <a:ext uri="{C183D7F6-B498-43B3-948B-1728B52AA6E4}">
                <adec:decorative xmlns:adec="http://schemas.microsoft.com/office/drawing/2017/decorative" val="1"/>
              </a:ext>
            </a:extLst>
          </p:cNvPr>
          <p:cNvCxnSpPr>
            <a:cxnSpLocks/>
          </p:cNvCxnSpPr>
          <p:nvPr/>
        </p:nvCxnSpPr>
        <p:spPr>
          <a:xfrm>
            <a:off x="3745557" y="3929925"/>
            <a:ext cx="497353" cy="0"/>
          </a:xfrm>
          <a:prstGeom prst="line">
            <a:avLst/>
          </a:prstGeom>
          <a:ln w="12700">
            <a:solidFill>
              <a:srgbClr val="E6E6E6"/>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FAC8842-EAA1-43F8-819C-52782B19C5BF}"/>
              </a:ext>
              <a:ext uri="{C183D7F6-B498-43B3-948B-1728B52AA6E4}">
                <adec:decorative xmlns:adec="http://schemas.microsoft.com/office/drawing/2017/decorative" val="1"/>
              </a:ext>
            </a:extLst>
          </p:cNvPr>
          <p:cNvCxnSpPr>
            <a:cxnSpLocks/>
          </p:cNvCxnSpPr>
          <p:nvPr/>
        </p:nvCxnSpPr>
        <p:spPr>
          <a:xfrm>
            <a:off x="7360606" y="3929925"/>
            <a:ext cx="509318" cy="0"/>
          </a:xfrm>
          <a:prstGeom prst="line">
            <a:avLst/>
          </a:prstGeom>
          <a:ln w="12700">
            <a:solidFill>
              <a:srgbClr val="E6E6E6"/>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26" name="Rectangle 13">
            <a:extLst>
              <a:ext uri="{FF2B5EF4-FFF2-40B4-BE49-F238E27FC236}">
                <a16:creationId xmlns:a16="http://schemas.microsoft.com/office/drawing/2014/main" id="{F1945801-6941-499C-B4EE-DB4C6FBA4EAC}"/>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127" name="Rectangle 14">
            <a:extLst>
              <a:ext uri="{FF2B5EF4-FFF2-40B4-BE49-F238E27FC236}">
                <a16:creationId xmlns:a16="http://schemas.microsoft.com/office/drawing/2014/main" id="{2A00F3B0-B4E8-40AC-B7DD-60F57A027887}"/>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129" name="Rectangle 15">
            <a:extLst>
              <a:ext uri="{FF2B5EF4-FFF2-40B4-BE49-F238E27FC236}">
                <a16:creationId xmlns:a16="http://schemas.microsoft.com/office/drawing/2014/main" id="{041E1060-BC1E-4F96-813E-6BDE7BA9DA82}"/>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135" name="Rectangle 16">
            <a:extLst>
              <a:ext uri="{FF2B5EF4-FFF2-40B4-BE49-F238E27FC236}">
                <a16:creationId xmlns:a16="http://schemas.microsoft.com/office/drawing/2014/main" id="{AE6CE5C1-E576-4CC0-AE4C-1D704D9CB8CC}"/>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137" name="Rectangle 17">
            <a:extLst>
              <a:ext uri="{FF2B5EF4-FFF2-40B4-BE49-F238E27FC236}">
                <a16:creationId xmlns:a16="http://schemas.microsoft.com/office/drawing/2014/main" id="{7B92EED5-E21D-42A1-BED7-30771F26BD70}"/>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pic>
        <p:nvPicPr>
          <p:cNvPr id="149" name="Graphic 148" descr="Handshake">
            <a:extLst>
              <a:ext uri="{FF2B5EF4-FFF2-40B4-BE49-F238E27FC236}">
                <a16:creationId xmlns:a16="http://schemas.microsoft.com/office/drawing/2014/main" id="{AABB915C-25D6-4668-84AA-BBECCA405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38722" y="4537070"/>
            <a:ext cx="615765" cy="615765"/>
          </a:xfrm>
          <a:prstGeom prst="rect">
            <a:avLst/>
          </a:prstGeom>
        </p:spPr>
      </p:pic>
      <p:grpSp>
        <p:nvGrpSpPr>
          <p:cNvPr id="138" name="Graphic 20">
            <a:extLst>
              <a:ext uri="{FF2B5EF4-FFF2-40B4-BE49-F238E27FC236}">
                <a16:creationId xmlns:a16="http://schemas.microsoft.com/office/drawing/2014/main" id="{A655F083-2D56-4716-84CB-A5092FA81389}"/>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rgbClr val="0078D4"/>
          </a:solidFill>
        </p:grpSpPr>
        <p:grpSp>
          <p:nvGrpSpPr>
            <p:cNvPr id="139" name="Graphic 20">
              <a:extLst>
                <a:ext uri="{FF2B5EF4-FFF2-40B4-BE49-F238E27FC236}">
                  <a16:creationId xmlns:a16="http://schemas.microsoft.com/office/drawing/2014/main" id="{AA1AB1AF-CABB-4DE7-97FE-7CA9D2BE994C}"/>
                </a:ext>
              </a:extLst>
            </p:cNvPr>
            <p:cNvGrpSpPr/>
            <p:nvPr/>
          </p:nvGrpSpPr>
          <p:grpSpPr>
            <a:xfrm>
              <a:off x="9277237" y="3236167"/>
              <a:ext cx="2582681" cy="2692509"/>
              <a:chOff x="9277237" y="3236167"/>
              <a:chExt cx="2582681" cy="2692509"/>
            </a:xfrm>
            <a:grpFill/>
          </p:grpSpPr>
          <p:sp>
            <p:nvSpPr>
              <p:cNvPr id="142" name="Freeform: Shape 141">
                <a:extLst>
                  <a:ext uri="{FF2B5EF4-FFF2-40B4-BE49-F238E27FC236}">
                    <a16:creationId xmlns:a16="http://schemas.microsoft.com/office/drawing/2014/main" id="{3EA940A1-4CC7-434C-83B2-6C06605A0213}"/>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143" name="Graphic 20">
                <a:extLst>
                  <a:ext uri="{FF2B5EF4-FFF2-40B4-BE49-F238E27FC236}">
                    <a16:creationId xmlns:a16="http://schemas.microsoft.com/office/drawing/2014/main" id="{D0559B8E-0208-40D2-AD4D-563617912B11}"/>
                  </a:ext>
                </a:extLst>
              </p:cNvPr>
              <p:cNvGrpSpPr/>
              <p:nvPr/>
            </p:nvGrpSpPr>
            <p:grpSpPr>
              <a:xfrm>
                <a:off x="9277237" y="3236167"/>
                <a:ext cx="2582681" cy="2692509"/>
                <a:chOff x="9277237" y="3236167"/>
                <a:chExt cx="2582681" cy="2692509"/>
              </a:xfrm>
              <a:grpFill/>
            </p:grpSpPr>
            <p:sp>
              <p:nvSpPr>
                <p:cNvPr id="145" name="Freeform: Shape 144">
                  <a:extLst>
                    <a:ext uri="{FF2B5EF4-FFF2-40B4-BE49-F238E27FC236}">
                      <a16:creationId xmlns:a16="http://schemas.microsoft.com/office/drawing/2014/main" id="{793EF097-A001-44A3-8D08-468E6F0F7FF1}"/>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813148E-B042-4C86-A3F9-46EFA19600CE}"/>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2F7B6EB-6600-4DF8-850F-F2C8F3F88D5B}"/>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73C87E4-D04C-4630-BCE8-82D5042A6499}"/>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144" name="Freeform: Shape 143">
                <a:extLst>
                  <a:ext uri="{FF2B5EF4-FFF2-40B4-BE49-F238E27FC236}">
                    <a16:creationId xmlns:a16="http://schemas.microsoft.com/office/drawing/2014/main" id="{6B06BCFC-8D7D-40EE-9E04-2388685065C3}"/>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140" name="Freeform: Shape 139">
              <a:extLst>
                <a:ext uri="{FF2B5EF4-FFF2-40B4-BE49-F238E27FC236}">
                  <a16:creationId xmlns:a16="http://schemas.microsoft.com/office/drawing/2014/main" id="{7E533857-00D7-419B-8C7F-03DFD0CBD5AB}"/>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noFill/>
              <a:prstDash val="solid"/>
              <a:miter/>
            </a:ln>
          </p:spPr>
          <p:txBody>
            <a:bodyPr rtlCol="0" anchor="ctr"/>
            <a:lstStyle/>
            <a:p>
              <a:endParaRPr lang="en-US"/>
            </a:p>
          </p:txBody>
        </p:sp>
      </p:grpSp>
      <p:pic>
        <p:nvPicPr>
          <p:cNvPr id="150" name="Graphic 149" descr="Lightbulb">
            <a:extLst>
              <a:ext uri="{FF2B5EF4-FFF2-40B4-BE49-F238E27FC236}">
                <a16:creationId xmlns:a16="http://schemas.microsoft.com/office/drawing/2014/main" id="{8792AB48-52F7-464A-A21C-A4D61F2F6C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40545" y="3149006"/>
            <a:ext cx="552304" cy="552304"/>
          </a:xfrm>
          <a:prstGeom prst="rect">
            <a:avLst/>
          </a:prstGeom>
        </p:spPr>
      </p:pic>
      <p:pic>
        <p:nvPicPr>
          <p:cNvPr id="151" name="Graphic 150" descr="Cloud Computing">
            <a:extLst>
              <a:ext uri="{FF2B5EF4-FFF2-40B4-BE49-F238E27FC236}">
                <a16:creationId xmlns:a16="http://schemas.microsoft.com/office/drawing/2014/main" id="{6A009879-6A25-4327-A27F-3BC16D322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34755" y="390016"/>
            <a:ext cx="619732" cy="619732"/>
          </a:xfrm>
          <a:prstGeom prst="rect">
            <a:avLst/>
          </a:prstGeom>
        </p:spPr>
      </p:pic>
      <p:pic>
        <p:nvPicPr>
          <p:cNvPr id="152" name="Graphic 151" descr="Document">
            <a:extLst>
              <a:ext uri="{FF2B5EF4-FFF2-40B4-BE49-F238E27FC236}">
                <a16:creationId xmlns:a16="http://schemas.microsoft.com/office/drawing/2014/main" id="{E38C1949-7F29-485B-B0E7-DF9CCDED52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88049" y="5975596"/>
            <a:ext cx="418099" cy="418099"/>
          </a:xfrm>
          <a:prstGeom prst="rect">
            <a:avLst/>
          </a:prstGeom>
        </p:spPr>
      </p:pic>
    </p:spTree>
    <p:extLst>
      <p:ext uri="{BB962C8B-B14F-4D97-AF65-F5344CB8AC3E}">
        <p14:creationId xmlns:p14="http://schemas.microsoft.com/office/powerpoint/2010/main" val="354805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0078D4"/>
                </a:solidFill>
              </a:rPr>
              <a:t>[SAMPLE] Key Stakeholders</a:t>
            </a:r>
          </a:p>
        </p:txBody>
      </p:sp>
      <p:sp>
        <p:nvSpPr>
          <p:cNvPr id="8" name="Content Placeholder 2"/>
          <p:cNvSpPr>
            <a:spLocks noGrp="1"/>
          </p:cNvSpPr>
          <p:nvPr>
            <p:ph type="body" sz="quarter" idx="10"/>
          </p:nvPr>
        </p:nvSpPr>
        <p:spPr>
          <a:xfrm>
            <a:off x="269170" y="1064980"/>
            <a:ext cx="11652043" cy="849463"/>
          </a:xfrm>
        </p:spPr>
        <p:txBody>
          <a:bodyPr/>
          <a:lstStyle/>
          <a:p>
            <a:pPr marL="0" indent="0">
              <a:buNone/>
            </a:pPr>
            <a:r>
              <a:rPr lang="en-US" sz="2000" dirty="0">
                <a:latin typeface="+mn-lt"/>
              </a:rPr>
              <a:t>Fill in the table below with the details of your stakeholders. </a:t>
            </a:r>
            <a:br>
              <a:rPr lang="en-US" sz="2000" dirty="0">
                <a:latin typeface="+mn-lt"/>
              </a:rPr>
            </a:br>
            <a:r>
              <a:rPr lang="en-US" sz="2000" dirty="0">
                <a:latin typeface="+mn-lt"/>
              </a:rPr>
              <a:t>Some roles may be filled by the same people. </a:t>
            </a:r>
          </a:p>
        </p:txBody>
      </p:sp>
      <p:graphicFrame>
        <p:nvGraphicFramePr>
          <p:cNvPr id="3" name="Table 2"/>
          <p:cNvGraphicFramePr>
            <a:graphicFrameLocks noGrp="1"/>
          </p:cNvGraphicFramePr>
          <p:nvPr>
            <p:extLst>
              <p:ext uri="{D42A27DB-BD31-4B8C-83A1-F6EECF244321}">
                <p14:modId xmlns:p14="http://schemas.microsoft.com/office/powerpoint/2010/main" val="2793328519"/>
              </p:ext>
            </p:extLst>
          </p:nvPr>
        </p:nvGraphicFramePr>
        <p:xfrm>
          <a:off x="366835" y="2093455"/>
          <a:ext cx="10986797" cy="3808982"/>
        </p:xfrm>
        <a:graphic>
          <a:graphicData uri="http://schemas.openxmlformats.org/drawingml/2006/table">
            <a:tbl>
              <a:tblPr firstRow="1" bandRow="1">
                <a:tableStyleId>{93296810-A885-4BE3-A3E7-6D5BEEA58F35}</a:tableStyleId>
              </a:tblPr>
              <a:tblGrid>
                <a:gridCol w="1706264">
                  <a:extLst>
                    <a:ext uri="{9D8B030D-6E8A-4147-A177-3AD203B41FA5}">
                      <a16:colId xmlns:a16="http://schemas.microsoft.com/office/drawing/2014/main" val="20000"/>
                    </a:ext>
                  </a:extLst>
                </a:gridCol>
                <a:gridCol w="5240224">
                  <a:extLst>
                    <a:ext uri="{9D8B030D-6E8A-4147-A177-3AD203B41FA5}">
                      <a16:colId xmlns:a16="http://schemas.microsoft.com/office/drawing/2014/main" val="20001"/>
                    </a:ext>
                  </a:extLst>
                </a:gridCol>
                <a:gridCol w="1597717">
                  <a:extLst>
                    <a:ext uri="{9D8B030D-6E8A-4147-A177-3AD203B41FA5}">
                      <a16:colId xmlns:a16="http://schemas.microsoft.com/office/drawing/2014/main" val="20002"/>
                    </a:ext>
                  </a:extLst>
                </a:gridCol>
                <a:gridCol w="2442592">
                  <a:extLst>
                    <a:ext uri="{9D8B030D-6E8A-4147-A177-3AD203B41FA5}">
                      <a16:colId xmlns:a16="http://schemas.microsoft.com/office/drawing/2014/main" val="20003"/>
                    </a:ext>
                  </a:extLst>
                </a:gridCol>
              </a:tblGrid>
              <a:tr h="374130">
                <a:tc>
                  <a:txBody>
                    <a:bodyPr/>
                    <a:lstStyle/>
                    <a:p>
                      <a:r>
                        <a:rPr lang="en-US" sz="1400" dirty="0"/>
                        <a:t>Role</a:t>
                      </a:r>
                      <a:endParaRPr lang="en-US" sz="1400" dirty="0">
                        <a:latin typeface="Segoe Pro Display Light"/>
                        <a:cs typeface="Segoe Pro Display Light"/>
                      </a:endParaRPr>
                    </a:p>
                  </a:txBody>
                  <a:tcPr>
                    <a:solidFill>
                      <a:srgbClr val="0078D4"/>
                    </a:solidFill>
                  </a:tcPr>
                </a:tc>
                <a:tc>
                  <a:txBody>
                    <a:bodyPr/>
                    <a:lstStyle/>
                    <a:p>
                      <a:r>
                        <a:rPr lang="en-US" sz="1400" dirty="0"/>
                        <a:t>Responsibilities</a:t>
                      </a:r>
                      <a:r>
                        <a:rPr lang="en-US" sz="1400" baseline="0" dirty="0"/>
                        <a:t> </a:t>
                      </a:r>
                      <a:endParaRPr lang="en-US" sz="1400" dirty="0">
                        <a:latin typeface="Segoe Pro Display Light"/>
                        <a:cs typeface="Segoe Pro Display Light"/>
                      </a:endParaRPr>
                    </a:p>
                  </a:txBody>
                  <a:tcPr>
                    <a:solidFill>
                      <a:srgbClr val="0078D4"/>
                    </a:solidFill>
                  </a:tcPr>
                </a:tc>
                <a:tc>
                  <a:txBody>
                    <a:bodyPr/>
                    <a:lstStyle/>
                    <a:p>
                      <a:r>
                        <a:rPr lang="en-US" sz="1400" dirty="0"/>
                        <a:t>Department</a:t>
                      </a:r>
                      <a:endParaRPr lang="en-US" sz="1400" dirty="0">
                        <a:latin typeface="Segoe Pro Display Light"/>
                        <a:cs typeface="Segoe Pro Display Light"/>
                      </a:endParaRPr>
                    </a:p>
                  </a:txBody>
                  <a:tcPr>
                    <a:solidFill>
                      <a:srgbClr val="0078D4"/>
                    </a:solidFill>
                  </a:tcPr>
                </a:tc>
                <a:tc>
                  <a:txBody>
                    <a:bodyPr/>
                    <a:lstStyle/>
                    <a:p>
                      <a:r>
                        <a:rPr lang="en-US" sz="1400" dirty="0"/>
                        <a:t>Name(s)</a:t>
                      </a:r>
                      <a:endParaRPr lang="en-US" sz="1400" dirty="0">
                        <a:latin typeface="Segoe Pro Display Light"/>
                        <a:cs typeface="Segoe Pro Display Light"/>
                      </a:endParaRPr>
                    </a:p>
                  </a:txBody>
                  <a:tcPr>
                    <a:solidFill>
                      <a:srgbClr val="0078D4"/>
                    </a:solidFill>
                  </a:tcPr>
                </a:tc>
                <a:extLst>
                  <a:ext uri="{0D108BD9-81ED-4DB2-BD59-A6C34878D82A}">
                    <a16:rowId xmlns:a16="http://schemas.microsoft.com/office/drawing/2014/main" val="10000"/>
                  </a:ext>
                </a:extLst>
              </a:tr>
              <a:tr h="307504">
                <a:tc>
                  <a:txBody>
                    <a:bodyPr/>
                    <a:lstStyle/>
                    <a:p>
                      <a:pPr marL="0" marR="0" lvl="0" indent="0" algn="l" defTabSz="914180" rtl="0" eaLnBrk="1" fontAlgn="auto" latinLnBrk="0" hangingPunct="1">
                        <a:lnSpc>
                          <a:spcPct val="100000"/>
                        </a:lnSpc>
                        <a:spcBef>
                          <a:spcPts val="0"/>
                        </a:spcBef>
                        <a:spcAft>
                          <a:spcPts val="0"/>
                        </a:spcAft>
                        <a:buClrTx/>
                        <a:buSzTx/>
                        <a:buFontTx/>
                        <a:buNone/>
                        <a:tabLst/>
                        <a:defRPr/>
                      </a:pPr>
                      <a:r>
                        <a:rPr lang="en-US" sz="1400" dirty="0"/>
                        <a:t>Project Manager</a:t>
                      </a:r>
                      <a:endParaRPr lang="en-US" sz="1400" dirty="0">
                        <a:latin typeface="Segoe Pro Display Light"/>
                        <a:cs typeface="Segoe Pro Display Ligh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Oversee the entire</a:t>
                      </a:r>
                      <a:r>
                        <a:rPr lang="en-US" sz="1400" baseline="0" dirty="0"/>
                        <a:t> launch execution and rollout process.</a:t>
                      </a:r>
                      <a:r>
                        <a:rPr lang="en-US" sz="1400" kern="1200" dirty="0"/>
                        <a:t> </a:t>
                      </a:r>
                      <a:endParaRPr lang="en-US" sz="1400" dirty="0">
                        <a:latin typeface="Segoe Pro Display Light"/>
                        <a:cs typeface="Segoe Pro Display Light"/>
                      </a:endParaRPr>
                    </a:p>
                  </a:txBody>
                  <a:tcPr/>
                </a:tc>
                <a:tc>
                  <a:txBody>
                    <a:bodyPr/>
                    <a:lstStyle/>
                    <a:p>
                      <a:endParaRPr lang="en-US" sz="1400" dirty="0">
                        <a:latin typeface="Segoe Pro Display Light"/>
                        <a:cs typeface="Segoe Pro Display Light"/>
                      </a:endParaRPr>
                    </a:p>
                  </a:txBody>
                  <a:tcPr/>
                </a:tc>
                <a:tc>
                  <a:txBody>
                    <a:bodyPr/>
                    <a:lstStyle/>
                    <a:p>
                      <a:endParaRPr lang="en-US" sz="1400" dirty="0">
                        <a:latin typeface="Segoe Pro Display Light"/>
                        <a:cs typeface="Segoe Pro Display Light"/>
                      </a:endParaRPr>
                    </a:p>
                  </a:txBody>
                  <a:tcPr/>
                </a:tc>
                <a:extLst>
                  <a:ext uri="{0D108BD9-81ED-4DB2-BD59-A6C34878D82A}">
                    <a16:rowId xmlns:a16="http://schemas.microsoft.com/office/drawing/2014/main" val="10001"/>
                  </a:ext>
                </a:extLst>
              </a:tr>
              <a:tr h="5227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Community Manager</a:t>
                      </a:r>
                      <a:endParaRPr lang="en-US" sz="1400" dirty="0">
                        <a:latin typeface="Segoe Pro Display Light"/>
                        <a:cs typeface="Segoe Pro Display Ligh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Manage </a:t>
                      </a:r>
                      <a:r>
                        <a:rPr lang="en-US" sz="1400" baseline="0" dirty="0"/>
                        <a:t>day-to-day network activity; provide guidance and best practices.</a:t>
                      </a:r>
                      <a:endParaRPr lang="en-US" sz="1400" dirty="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extLst>
                  <a:ext uri="{0D108BD9-81ED-4DB2-BD59-A6C34878D82A}">
                    <a16:rowId xmlns:a16="http://schemas.microsoft.com/office/drawing/2014/main" val="10002"/>
                  </a:ext>
                </a:extLst>
              </a:tr>
              <a:tr h="499505">
                <a:tc>
                  <a:txBody>
                    <a:bodyPr/>
                    <a:lstStyle/>
                    <a:p>
                      <a:r>
                        <a:rPr lang="en-US" sz="1400" dirty="0"/>
                        <a:t>Executive Sponsor</a:t>
                      </a:r>
                      <a:endParaRPr lang="en-US" sz="1400" dirty="0">
                        <a:latin typeface="Segoe Pro Display Light"/>
                        <a:cs typeface="Segoe Pro Display Ligh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a:t>Communicate</a:t>
                      </a:r>
                      <a:r>
                        <a:rPr lang="en-US" sz="1400" baseline="0"/>
                        <a:t> high-level vision and values of Yammer to the company.</a:t>
                      </a:r>
                      <a:endParaRPr lang="en-US" sz="140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extLst>
                  <a:ext uri="{0D108BD9-81ED-4DB2-BD59-A6C34878D82A}">
                    <a16:rowId xmlns:a16="http://schemas.microsoft.com/office/drawing/2014/main" val="10003"/>
                  </a:ext>
                </a:extLst>
              </a:tr>
              <a:tr h="499505">
                <a:tc>
                  <a:txBody>
                    <a:bodyPr/>
                    <a:lstStyle/>
                    <a:p>
                      <a:r>
                        <a:rPr lang="en-US" sz="1400"/>
                        <a:t>IT Specialist</a:t>
                      </a:r>
                      <a:endParaRPr lang="en-US" sz="1400">
                        <a:latin typeface="Segoe Pro Display Light"/>
                        <a:cs typeface="Segoe Pro Display Light"/>
                      </a:endParaRPr>
                    </a:p>
                  </a:txBody>
                  <a:tcPr/>
                </a:tc>
                <a:tc>
                  <a:txBody>
                    <a:bodyPr/>
                    <a:lstStyle/>
                    <a:p>
                      <a:r>
                        <a:rPr lang="en-US" sz="1400" kern="1200" dirty="0"/>
                        <a:t>Oversee all technical aspects of the rollout, including integrations.</a:t>
                      </a:r>
                      <a:endParaRPr lang="en-US" sz="1400" dirty="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tc>
                  <a:txBody>
                    <a:bodyPr/>
                    <a:lstStyle/>
                    <a:p>
                      <a:endParaRPr lang="en-US" sz="1400" dirty="0">
                        <a:latin typeface="Segoe Pro Display Light"/>
                        <a:cs typeface="Segoe Pro Display Light"/>
                      </a:endParaRPr>
                    </a:p>
                  </a:txBody>
                  <a:tcPr/>
                </a:tc>
                <a:extLst>
                  <a:ext uri="{0D108BD9-81ED-4DB2-BD59-A6C34878D82A}">
                    <a16:rowId xmlns:a16="http://schemas.microsoft.com/office/drawing/2014/main" val="10005"/>
                  </a:ext>
                </a:extLst>
              </a:tr>
              <a:tr h="522757">
                <a:tc>
                  <a:txBody>
                    <a:bodyPr/>
                    <a:lstStyle/>
                    <a:p>
                      <a:r>
                        <a:rPr lang="en-US" sz="1400" dirty="0"/>
                        <a:t>HR Manager</a:t>
                      </a:r>
                      <a:endParaRPr lang="en-US" sz="1400" dirty="0">
                        <a:latin typeface="Segoe Pro Display Light"/>
                        <a:cs typeface="Segoe Pro Display Light"/>
                      </a:endParaRPr>
                    </a:p>
                  </a:txBody>
                  <a:tcPr/>
                </a:tc>
                <a:tc>
                  <a:txBody>
                    <a:bodyPr/>
                    <a:lstStyle/>
                    <a:p>
                      <a:r>
                        <a:rPr lang="en-US" sz="1400" dirty="0"/>
                        <a:t>Integrate Yammer into HR processes and manage HR content on Yammer.</a:t>
                      </a:r>
                      <a:endParaRPr lang="en-US" sz="1400" dirty="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tc>
                  <a:txBody>
                    <a:bodyPr/>
                    <a:lstStyle/>
                    <a:p>
                      <a:endParaRPr lang="en-US" sz="1400" dirty="0">
                        <a:latin typeface="Segoe Pro Display Light"/>
                        <a:cs typeface="Segoe Pro Display Light"/>
                      </a:endParaRPr>
                    </a:p>
                  </a:txBody>
                  <a:tcPr/>
                </a:tc>
                <a:extLst>
                  <a:ext uri="{0D108BD9-81ED-4DB2-BD59-A6C34878D82A}">
                    <a16:rowId xmlns:a16="http://schemas.microsoft.com/office/drawing/2014/main" val="10009"/>
                  </a:ext>
                </a:extLst>
              </a:tr>
              <a:tr h="522757">
                <a:tc>
                  <a:txBody>
                    <a:bodyPr/>
                    <a:lstStyle/>
                    <a:p>
                      <a:r>
                        <a:rPr lang="en-US" sz="1400" dirty="0"/>
                        <a:t>Communication Lead</a:t>
                      </a:r>
                      <a:endParaRPr lang="en-US" sz="1400" dirty="0">
                        <a:latin typeface="Segoe Pro Display Light"/>
                        <a:cs typeface="Segoe Pro Display Light"/>
                      </a:endParaRPr>
                    </a:p>
                  </a:txBody>
                  <a:tcPr/>
                </a:tc>
                <a:tc>
                  <a:txBody>
                    <a:bodyPr/>
                    <a:lstStyle/>
                    <a:p>
                      <a:pPr marL="0" marR="0" lvl="0" indent="0" algn="l" defTabSz="914180" rtl="0" eaLnBrk="1" fontAlgn="auto" latinLnBrk="0" hangingPunct="1">
                        <a:lnSpc>
                          <a:spcPct val="100000"/>
                        </a:lnSpc>
                        <a:spcBef>
                          <a:spcPts val="0"/>
                        </a:spcBef>
                        <a:spcAft>
                          <a:spcPts val="0"/>
                        </a:spcAft>
                        <a:buClrTx/>
                        <a:buSzTx/>
                        <a:buFontTx/>
                        <a:buNone/>
                        <a:tabLst/>
                        <a:defRPr/>
                      </a:pPr>
                      <a:r>
                        <a:rPr lang="en-US" sz="1400" dirty="0"/>
                        <a:t>Oversee company-wide communications about Yammer. </a:t>
                      </a:r>
                      <a:r>
                        <a:rPr lang="en-US" sz="1400" kern="1200" dirty="0"/>
                        <a:t>Manage and communicate</a:t>
                      </a:r>
                      <a:r>
                        <a:rPr lang="en-US" sz="1400" kern="1200" baseline="0" dirty="0"/>
                        <a:t> </a:t>
                      </a:r>
                      <a:r>
                        <a:rPr lang="en-US" sz="1400" kern="1200" dirty="0"/>
                        <a:t>training content about Yammer.</a:t>
                      </a:r>
                      <a:endParaRPr lang="en-US" sz="1400" dirty="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tc>
                  <a:txBody>
                    <a:bodyPr/>
                    <a:lstStyle/>
                    <a:p>
                      <a:endParaRPr lang="en-US" sz="1400" dirty="0">
                        <a:latin typeface="Segoe Pro Display Light"/>
                        <a:cs typeface="Segoe Pro Display Light"/>
                      </a:endParaRPr>
                    </a:p>
                  </a:txBody>
                  <a:tcPr/>
                </a:tc>
                <a:extLst>
                  <a:ext uri="{0D108BD9-81ED-4DB2-BD59-A6C34878D82A}">
                    <a16:rowId xmlns:a16="http://schemas.microsoft.com/office/drawing/2014/main" val="10010"/>
                  </a:ext>
                </a:extLst>
              </a:tr>
              <a:tr h="522757">
                <a:tc>
                  <a:txBody>
                    <a:bodyPr/>
                    <a:lstStyle/>
                    <a:p>
                      <a:pPr marL="0" marR="0" lvl="0" indent="0" algn="l" defTabSz="914180" rtl="0" eaLnBrk="1" fontAlgn="auto" latinLnBrk="0" hangingPunct="1">
                        <a:lnSpc>
                          <a:spcPct val="100000"/>
                        </a:lnSpc>
                        <a:spcBef>
                          <a:spcPts val="0"/>
                        </a:spcBef>
                        <a:spcAft>
                          <a:spcPts val="0"/>
                        </a:spcAft>
                        <a:buClrTx/>
                        <a:buSzTx/>
                        <a:buFontTx/>
                        <a:buNone/>
                        <a:tabLst/>
                        <a:defRPr/>
                      </a:pPr>
                      <a:r>
                        <a:rPr lang="en-US" sz="1400" dirty="0"/>
                        <a:t>Power Users</a:t>
                      </a:r>
                      <a:endParaRPr lang="en-US" sz="1400" dirty="0">
                        <a:latin typeface="Segoe Pro Display Light"/>
                        <a:cs typeface="Segoe Pro Display Light"/>
                      </a:endParaRPr>
                    </a:p>
                    <a:p>
                      <a:endParaRPr lang="en-US" sz="1400" dirty="0">
                        <a:latin typeface="Segoe Pro Display Light"/>
                        <a:cs typeface="Segoe Pro Display Light"/>
                      </a:endParaRPr>
                    </a:p>
                  </a:txBody>
                  <a:tcPr/>
                </a:tc>
                <a:tc>
                  <a:txBody>
                    <a:bodyPr/>
                    <a:lstStyle/>
                    <a:p>
                      <a:pPr marL="0" marR="0" lvl="0" indent="0" algn="l" defTabSz="914180" rtl="0" eaLnBrk="1" fontAlgn="auto" latinLnBrk="0" hangingPunct="1">
                        <a:lnSpc>
                          <a:spcPct val="100000"/>
                        </a:lnSpc>
                        <a:spcBef>
                          <a:spcPts val="0"/>
                        </a:spcBef>
                        <a:spcAft>
                          <a:spcPts val="0"/>
                        </a:spcAft>
                        <a:buClrTx/>
                        <a:buSzTx/>
                        <a:buFontTx/>
                        <a:buNone/>
                        <a:tabLst/>
                        <a:defRPr/>
                      </a:pPr>
                      <a:r>
                        <a:rPr lang="en-US" sz="1400" kern="1200" dirty="0"/>
                        <a:t>Help train users and manage objection handling.</a:t>
                      </a:r>
                      <a:endParaRPr lang="en-US" sz="1400" dirty="0">
                        <a:latin typeface="Segoe Pro Display Light"/>
                        <a:cs typeface="Segoe Pro Display Light"/>
                      </a:endParaRPr>
                    </a:p>
                    <a:p>
                      <a:pPr marL="0" marR="0" lvl="0" indent="0" algn="l" defTabSz="914180" rtl="0" eaLnBrk="1" fontAlgn="auto" latinLnBrk="0" hangingPunct="1">
                        <a:lnSpc>
                          <a:spcPct val="100000"/>
                        </a:lnSpc>
                        <a:spcBef>
                          <a:spcPts val="0"/>
                        </a:spcBef>
                        <a:spcAft>
                          <a:spcPts val="0"/>
                        </a:spcAft>
                        <a:buClrTx/>
                        <a:buSzTx/>
                        <a:buFontTx/>
                        <a:buNone/>
                        <a:tabLst/>
                        <a:defRPr/>
                      </a:pPr>
                      <a:endParaRPr lang="en-US" sz="1400" dirty="0">
                        <a:latin typeface="Segoe Pro Display Light"/>
                        <a:cs typeface="Segoe Pro Display Light"/>
                      </a:endParaRPr>
                    </a:p>
                  </a:txBody>
                  <a:tcPr/>
                </a:tc>
                <a:tc>
                  <a:txBody>
                    <a:bodyPr/>
                    <a:lstStyle/>
                    <a:p>
                      <a:endParaRPr lang="en-US" sz="1400">
                        <a:latin typeface="Segoe Pro Display Light"/>
                        <a:cs typeface="Segoe Pro Display Light"/>
                      </a:endParaRPr>
                    </a:p>
                  </a:txBody>
                  <a:tcPr/>
                </a:tc>
                <a:tc>
                  <a:txBody>
                    <a:bodyPr/>
                    <a:lstStyle/>
                    <a:p>
                      <a:endParaRPr lang="en-US" sz="1400" dirty="0">
                        <a:latin typeface="Segoe Pro Display Light"/>
                        <a:cs typeface="Segoe Pro Display Light"/>
                      </a:endParaRPr>
                    </a:p>
                  </a:txBody>
                  <a:tcPr/>
                </a:tc>
                <a:extLst>
                  <a:ext uri="{0D108BD9-81ED-4DB2-BD59-A6C34878D82A}">
                    <a16:rowId xmlns:a16="http://schemas.microsoft.com/office/drawing/2014/main" val="1562362076"/>
                  </a:ext>
                </a:extLst>
              </a:tr>
            </a:tbl>
          </a:graphicData>
        </a:graphic>
      </p:graphicFrame>
      <p:sp>
        <p:nvSpPr>
          <p:cNvPr id="15" name="Rectangle 13">
            <a:extLst>
              <a:ext uri="{FF2B5EF4-FFF2-40B4-BE49-F238E27FC236}">
                <a16:creationId xmlns:a16="http://schemas.microsoft.com/office/drawing/2014/main" id="{3FD8AD56-CF8F-4419-9F5A-4D7B7EC05A5A}"/>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26" name="Rectangle 14">
            <a:extLst>
              <a:ext uri="{FF2B5EF4-FFF2-40B4-BE49-F238E27FC236}">
                <a16:creationId xmlns:a16="http://schemas.microsoft.com/office/drawing/2014/main" id="{BB3BAB51-31FF-4D66-9F44-FB454CA9CB9D}"/>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27" name="Rectangle 15">
            <a:extLst>
              <a:ext uri="{FF2B5EF4-FFF2-40B4-BE49-F238E27FC236}">
                <a16:creationId xmlns:a16="http://schemas.microsoft.com/office/drawing/2014/main" id="{BFC766F1-919E-481A-9E58-6DBB5CF5CED9}"/>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28" name="Rectangle 16">
            <a:extLst>
              <a:ext uri="{FF2B5EF4-FFF2-40B4-BE49-F238E27FC236}">
                <a16:creationId xmlns:a16="http://schemas.microsoft.com/office/drawing/2014/main" id="{4B4A7F58-6F8B-450E-A520-A186802053BB}"/>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29" name="Rectangle 17">
            <a:extLst>
              <a:ext uri="{FF2B5EF4-FFF2-40B4-BE49-F238E27FC236}">
                <a16:creationId xmlns:a16="http://schemas.microsoft.com/office/drawing/2014/main" id="{406CB85B-6F46-44D7-970D-87C713F017CE}"/>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grpSp>
        <p:nvGrpSpPr>
          <p:cNvPr id="30" name="Graphic 20">
            <a:extLst>
              <a:ext uri="{FF2B5EF4-FFF2-40B4-BE49-F238E27FC236}">
                <a16:creationId xmlns:a16="http://schemas.microsoft.com/office/drawing/2014/main" id="{FDEE8F47-91BA-4B44-9AE5-A4F867333AAF}"/>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rgbClr val="0078D4"/>
          </a:solidFill>
        </p:grpSpPr>
        <p:grpSp>
          <p:nvGrpSpPr>
            <p:cNvPr id="31" name="Graphic 20">
              <a:extLst>
                <a:ext uri="{FF2B5EF4-FFF2-40B4-BE49-F238E27FC236}">
                  <a16:creationId xmlns:a16="http://schemas.microsoft.com/office/drawing/2014/main" id="{16A365CC-E894-4C93-B441-735AFA24D9EB}"/>
                </a:ext>
              </a:extLst>
            </p:cNvPr>
            <p:cNvGrpSpPr/>
            <p:nvPr/>
          </p:nvGrpSpPr>
          <p:grpSpPr>
            <a:xfrm>
              <a:off x="9277237" y="3236167"/>
              <a:ext cx="2582681" cy="2692509"/>
              <a:chOff x="9277237" y="3236167"/>
              <a:chExt cx="2582681" cy="2692509"/>
            </a:xfrm>
            <a:grpFill/>
          </p:grpSpPr>
          <p:sp>
            <p:nvSpPr>
              <p:cNvPr id="33" name="Freeform: Shape 32">
                <a:extLst>
                  <a:ext uri="{FF2B5EF4-FFF2-40B4-BE49-F238E27FC236}">
                    <a16:creationId xmlns:a16="http://schemas.microsoft.com/office/drawing/2014/main" id="{239AC7F4-BEEE-4459-935F-F3561ABF7DC8}"/>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34" name="Graphic 20">
                <a:extLst>
                  <a:ext uri="{FF2B5EF4-FFF2-40B4-BE49-F238E27FC236}">
                    <a16:creationId xmlns:a16="http://schemas.microsoft.com/office/drawing/2014/main" id="{70A1DBC9-98FC-49E2-9CDB-16B0AF101015}"/>
                  </a:ext>
                </a:extLst>
              </p:cNvPr>
              <p:cNvGrpSpPr/>
              <p:nvPr/>
            </p:nvGrpSpPr>
            <p:grpSpPr>
              <a:xfrm>
                <a:off x="9277237" y="3236167"/>
                <a:ext cx="2582681" cy="2692509"/>
                <a:chOff x="9277237" y="3236167"/>
                <a:chExt cx="2582681" cy="2692509"/>
              </a:xfrm>
              <a:grpFill/>
            </p:grpSpPr>
            <p:sp>
              <p:nvSpPr>
                <p:cNvPr id="36" name="Freeform: Shape 35">
                  <a:extLst>
                    <a:ext uri="{FF2B5EF4-FFF2-40B4-BE49-F238E27FC236}">
                      <a16:creationId xmlns:a16="http://schemas.microsoft.com/office/drawing/2014/main" id="{AAF69947-7381-48A5-8131-FAE0570758FD}"/>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6F1D11E-919B-4D86-8FA1-CA81B235528A}"/>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32127F4-0EC9-42D9-AAF9-DEA02FA2965A}"/>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A0ACD68-19D6-480D-9417-BDA7F64EDFFD}"/>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35" name="Freeform: Shape 34">
                <a:extLst>
                  <a:ext uri="{FF2B5EF4-FFF2-40B4-BE49-F238E27FC236}">
                    <a16:creationId xmlns:a16="http://schemas.microsoft.com/office/drawing/2014/main" id="{FC8B4F65-5BA3-4A34-9C16-15CD7B6C929D}"/>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687A90E3-8D11-4760-84FB-5B54DB3C5D89}"/>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noFill/>
              <a:prstDash val="solid"/>
              <a:miter/>
            </a:ln>
          </p:spPr>
          <p:txBody>
            <a:bodyPr rtlCol="0" anchor="ctr"/>
            <a:lstStyle/>
            <a:p>
              <a:endParaRPr lang="en-US"/>
            </a:p>
          </p:txBody>
        </p:sp>
      </p:grpSp>
      <p:pic>
        <p:nvPicPr>
          <p:cNvPr id="40" name="Graphic 39" descr="Handshake">
            <a:extLst>
              <a:ext uri="{FF2B5EF4-FFF2-40B4-BE49-F238E27FC236}">
                <a16:creationId xmlns:a16="http://schemas.microsoft.com/office/drawing/2014/main" id="{D165B237-D0E5-4510-B39C-2A6FFCCAE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8722" y="4537070"/>
            <a:ext cx="615765" cy="615765"/>
          </a:xfrm>
          <a:prstGeom prst="rect">
            <a:avLst/>
          </a:prstGeom>
        </p:spPr>
      </p:pic>
      <p:pic>
        <p:nvPicPr>
          <p:cNvPr id="41" name="Graphic 40" descr="Lightbulb">
            <a:extLst>
              <a:ext uri="{FF2B5EF4-FFF2-40B4-BE49-F238E27FC236}">
                <a16:creationId xmlns:a16="http://schemas.microsoft.com/office/drawing/2014/main" id="{02E624C8-785C-47C7-9879-4A581C579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40545" y="3149006"/>
            <a:ext cx="552304" cy="552304"/>
          </a:xfrm>
          <a:prstGeom prst="rect">
            <a:avLst/>
          </a:prstGeom>
        </p:spPr>
      </p:pic>
      <p:pic>
        <p:nvPicPr>
          <p:cNvPr id="42" name="Graphic 41" descr="Cloud Computing">
            <a:extLst>
              <a:ext uri="{FF2B5EF4-FFF2-40B4-BE49-F238E27FC236}">
                <a16:creationId xmlns:a16="http://schemas.microsoft.com/office/drawing/2014/main" id="{7E85BE06-B544-4C84-9047-5126E3B43C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34755" y="390016"/>
            <a:ext cx="619732" cy="619732"/>
          </a:xfrm>
          <a:prstGeom prst="rect">
            <a:avLst/>
          </a:prstGeom>
        </p:spPr>
      </p:pic>
      <p:pic>
        <p:nvPicPr>
          <p:cNvPr id="43" name="Graphic 42" descr="Document">
            <a:extLst>
              <a:ext uri="{FF2B5EF4-FFF2-40B4-BE49-F238E27FC236}">
                <a16:creationId xmlns:a16="http://schemas.microsoft.com/office/drawing/2014/main" id="{EF591C0B-B149-412C-9E7A-ADAB274AEF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88049" y="5975596"/>
            <a:ext cx="418099" cy="418099"/>
          </a:xfrm>
          <a:prstGeom prst="rect">
            <a:avLst/>
          </a:prstGeom>
        </p:spPr>
      </p:pic>
    </p:spTree>
    <p:extLst>
      <p:ext uri="{BB962C8B-B14F-4D97-AF65-F5344CB8AC3E}">
        <p14:creationId xmlns:p14="http://schemas.microsoft.com/office/powerpoint/2010/main" val="14973582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8D4"/>
                </a:solidFill>
              </a:rPr>
              <a:t>Vision, Needs, Goals</a:t>
            </a:r>
          </a:p>
        </p:txBody>
      </p:sp>
      <p:sp>
        <p:nvSpPr>
          <p:cNvPr id="4" name="TextBox 3"/>
          <p:cNvSpPr txBox="1"/>
          <p:nvPr/>
        </p:nvSpPr>
        <p:spPr>
          <a:xfrm>
            <a:off x="357506" y="1015612"/>
            <a:ext cx="9784184" cy="584775"/>
          </a:xfrm>
          <a:prstGeom prst="rect">
            <a:avLst/>
          </a:prstGeom>
          <a:noFill/>
        </p:spPr>
        <p:txBody>
          <a:bodyPr wrap="square" rtlCol="0">
            <a:spAutoFit/>
          </a:bodyPr>
          <a:lstStyle/>
          <a:p>
            <a:pPr defTabSz="913954">
              <a:buClr>
                <a:srgbClr val="A09A96"/>
              </a:buClr>
            </a:pPr>
            <a:r>
              <a:rPr lang="en-US" sz="1600" dirty="0">
                <a:latin typeface="+mj-lt"/>
              </a:rPr>
              <a:t>Align Yammer’s vision to the existing mission and goals. </a:t>
            </a:r>
            <a:r>
              <a:rPr lang="en-GB" sz="1600" dirty="0">
                <a:latin typeface="+mj-lt"/>
              </a:rPr>
              <a:t>You will use this vision statement in upcoming communication and launch efforts. </a:t>
            </a:r>
            <a:endParaRPr lang="en-US" sz="1600" dirty="0">
              <a:latin typeface="+mj-lt"/>
            </a:endParaRPr>
          </a:p>
        </p:txBody>
      </p:sp>
      <p:sp>
        <p:nvSpPr>
          <p:cNvPr id="16" name="Rectangle 13">
            <a:extLst>
              <a:ext uri="{FF2B5EF4-FFF2-40B4-BE49-F238E27FC236}">
                <a16:creationId xmlns:a16="http://schemas.microsoft.com/office/drawing/2014/main" id="{916484C9-9097-4106-94A3-0E0AD353B781}"/>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17" name="Rectangle 14">
            <a:extLst>
              <a:ext uri="{FF2B5EF4-FFF2-40B4-BE49-F238E27FC236}">
                <a16:creationId xmlns:a16="http://schemas.microsoft.com/office/drawing/2014/main" id="{6326C76D-9229-4375-A151-5D5FB3EEDA56}"/>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18" name="Rectangle 15">
            <a:extLst>
              <a:ext uri="{FF2B5EF4-FFF2-40B4-BE49-F238E27FC236}">
                <a16:creationId xmlns:a16="http://schemas.microsoft.com/office/drawing/2014/main" id="{4A1530AA-1BD6-4455-B225-FC7DD9A5FF9B}"/>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19" name="Rectangle 16">
            <a:extLst>
              <a:ext uri="{FF2B5EF4-FFF2-40B4-BE49-F238E27FC236}">
                <a16:creationId xmlns:a16="http://schemas.microsoft.com/office/drawing/2014/main" id="{9C2C0CE0-DD96-4B1C-BA61-AB043A8D4FB6}"/>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20" name="Rectangle 17">
            <a:extLst>
              <a:ext uri="{FF2B5EF4-FFF2-40B4-BE49-F238E27FC236}">
                <a16:creationId xmlns:a16="http://schemas.microsoft.com/office/drawing/2014/main" id="{CA97877B-E430-4FDE-A3B9-0290C91DD072}"/>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grpSp>
        <p:nvGrpSpPr>
          <p:cNvPr id="21" name="Graphic 20">
            <a:extLst>
              <a:ext uri="{FF2B5EF4-FFF2-40B4-BE49-F238E27FC236}">
                <a16:creationId xmlns:a16="http://schemas.microsoft.com/office/drawing/2014/main" id="{BAE76406-292F-4063-958B-C200E0715405}"/>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chemeClr val="bg1"/>
          </a:solidFill>
        </p:grpSpPr>
        <p:grpSp>
          <p:nvGrpSpPr>
            <p:cNvPr id="22" name="Graphic 20">
              <a:extLst>
                <a:ext uri="{FF2B5EF4-FFF2-40B4-BE49-F238E27FC236}">
                  <a16:creationId xmlns:a16="http://schemas.microsoft.com/office/drawing/2014/main" id="{A4B34BDC-F83A-4839-A6E2-058A6C9AA2DB}"/>
                </a:ext>
              </a:extLst>
            </p:cNvPr>
            <p:cNvGrpSpPr/>
            <p:nvPr/>
          </p:nvGrpSpPr>
          <p:grpSpPr>
            <a:xfrm>
              <a:off x="9277237" y="3236167"/>
              <a:ext cx="2582681" cy="2692509"/>
              <a:chOff x="9277237" y="3236167"/>
              <a:chExt cx="2582681" cy="2692509"/>
            </a:xfrm>
            <a:grpFill/>
          </p:grpSpPr>
          <p:sp>
            <p:nvSpPr>
              <p:cNvPr id="24" name="Freeform: Shape 23">
                <a:extLst>
                  <a:ext uri="{FF2B5EF4-FFF2-40B4-BE49-F238E27FC236}">
                    <a16:creationId xmlns:a16="http://schemas.microsoft.com/office/drawing/2014/main" id="{2D36EB49-655C-47C8-82C8-8E1A8B68A967}"/>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25" name="Graphic 20">
                <a:extLst>
                  <a:ext uri="{FF2B5EF4-FFF2-40B4-BE49-F238E27FC236}">
                    <a16:creationId xmlns:a16="http://schemas.microsoft.com/office/drawing/2014/main" id="{590EAED4-293E-4769-96E7-9A4784AF8B5B}"/>
                  </a:ext>
                </a:extLst>
              </p:cNvPr>
              <p:cNvGrpSpPr/>
              <p:nvPr/>
            </p:nvGrpSpPr>
            <p:grpSpPr>
              <a:xfrm>
                <a:off x="9277237" y="3236167"/>
                <a:ext cx="2582681" cy="2692509"/>
                <a:chOff x="9277237" y="3236167"/>
                <a:chExt cx="2582681" cy="2692509"/>
              </a:xfrm>
              <a:grpFill/>
            </p:grpSpPr>
            <p:sp>
              <p:nvSpPr>
                <p:cNvPr id="27" name="Freeform: Shape 26">
                  <a:extLst>
                    <a:ext uri="{FF2B5EF4-FFF2-40B4-BE49-F238E27FC236}">
                      <a16:creationId xmlns:a16="http://schemas.microsoft.com/office/drawing/2014/main" id="{5075CC4B-481A-4546-A182-DA444714E729}"/>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05B0E3B-1712-4EB1-B044-73FFF83AC9A0}"/>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3000B53-E69F-4953-9531-F2ED302A5D4A}"/>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D9BAD2F-62C9-4136-998F-FDD8F6E29EBC}"/>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id="{326DF82D-058A-4A9F-9CEC-E5526B8BC046}"/>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317CB371-EF86-4909-8D18-A0B3B566B813}"/>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solidFill>
                <a:srgbClr val="0563C1"/>
              </a:solidFill>
              <a:prstDash val="solid"/>
              <a:miter/>
            </a:ln>
          </p:spPr>
          <p:txBody>
            <a:bodyPr rtlCol="0" anchor="ctr"/>
            <a:lstStyle/>
            <a:p>
              <a:endParaRPr lang="en-US"/>
            </a:p>
          </p:txBody>
        </p:sp>
      </p:grpSp>
      <p:pic>
        <p:nvPicPr>
          <p:cNvPr id="31" name="Graphic 30" descr="Handshake">
            <a:extLst>
              <a:ext uri="{FF2B5EF4-FFF2-40B4-BE49-F238E27FC236}">
                <a16:creationId xmlns:a16="http://schemas.microsoft.com/office/drawing/2014/main" id="{B5702536-6692-4D23-8A96-FE0624B291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8722" y="4537070"/>
            <a:ext cx="615765" cy="615765"/>
          </a:xfrm>
          <a:prstGeom prst="rect">
            <a:avLst/>
          </a:prstGeom>
        </p:spPr>
      </p:pic>
      <p:pic>
        <p:nvPicPr>
          <p:cNvPr id="32" name="Graphic 31" descr="Lightbulb">
            <a:extLst>
              <a:ext uri="{FF2B5EF4-FFF2-40B4-BE49-F238E27FC236}">
                <a16:creationId xmlns:a16="http://schemas.microsoft.com/office/drawing/2014/main" id="{F54DD0DF-9CD0-426A-9B80-1192A86402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40545" y="3149006"/>
            <a:ext cx="552304" cy="552304"/>
          </a:xfrm>
          <a:prstGeom prst="rect">
            <a:avLst/>
          </a:prstGeom>
        </p:spPr>
      </p:pic>
      <p:pic>
        <p:nvPicPr>
          <p:cNvPr id="33" name="Graphic 32" descr="Cloud Computing">
            <a:extLst>
              <a:ext uri="{FF2B5EF4-FFF2-40B4-BE49-F238E27FC236}">
                <a16:creationId xmlns:a16="http://schemas.microsoft.com/office/drawing/2014/main" id="{5CEC6E0E-286A-4B81-82E3-3FF36BEC03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34755" y="390016"/>
            <a:ext cx="619732" cy="619732"/>
          </a:xfrm>
          <a:prstGeom prst="rect">
            <a:avLst/>
          </a:prstGeom>
        </p:spPr>
      </p:pic>
      <p:pic>
        <p:nvPicPr>
          <p:cNvPr id="34" name="Graphic 33" descr="Document">
            <a:extLst>
              <a:ext uri="{FF2B5EF4-FFF2-40B4-BE49-F238E27FC236}">
                <a16:creationId xmlns:a16="http://schemas.microsoft.com/office/drawing/2014/main" id="{5A9F3339-C051-40CB-B410-8A394B0621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88049" y="5975596"/>
            <a:ext cx="418099" cy="418099"/>
          </a:xfrm>
          <a:prstGeom prst="rect">
            <a:avLst/>
          </a:prstGeom>
        </p:spPr>
      </p:pic>
      <p:sp>
        <p:nvSpPr>
          <p:cNvPr id="10" name="Rectangle 9">
            <a:extLst>
              <a:ext uri="{FF2B5EF4-FFF2-40B4-BE49-F238E27FC236}">
                <a16:creationId xmlns:a16="http://schemas.microsoft.com/office/drawing/2014/main" id="{02CC4C42-DB6C-4F73-83FF-14C76831FAEF}"/>
              </a:ext>
            </a:extLst>
          </p:cNvPr>
          <p:cNvSpPr/>
          <p:nvPr/>
        </p:nvSpPr>
        <p:spPr>
          <a:xfrm>
            <a:off x="269170" y="2157211"/>
            <a:ext cx="3602019" cy="338554"/>
          </a:xfrm>
          <a:prstGeom prst="rect">
            <a:avLst/>
          </a:prstGeom>
        </p:spPr>
        <p:txBody>
          <a:bodyPr wrap="square">
            <a:spAutoFit/>
          </a:bodyPr>
          <a:lstStyle/>
          <a:p>
            <a:pPr lvl="0">
              <a:buClr>
                <a:schemeClr val="accent2"/>
              </a:buClr>
            </a:pPr>
            <a:r>
              <a:rPr lang="en-US" sz="1600" dirty="0"/>
              <a:t>What are company values?</a:t>
            </a:r>
          </a:p>
        </p:txBody>
      </p:sp>
      <p:pic>
        <p:nvPicPr>
          <p:cNvPr id="14" name="Graphic 13" descr="Heart with pulse">
            <a:extLst>
              <a:ext uri="{FF2B5EF4-FFF2-40B4-BE49-F238E27FC236}">
                <a16:creationId xmlns:a16="http://schemas.microsoft.com/office/drawing/2014/main" id="{21452587-D26D-4651-A454-79C5DB3DF9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9698" y="2736023"/>
            <a:ext cx="1491340" cy="1491340"/>
          </a:xfrm>
          <a:prstGeom prst="rect">
            <a:avLst/>
          </a:prstGeom>
        </p:spPr>
      </p:pic>
      <p:sp>
        <p:nvSpPr>
          <p:cNvPr id="7" name="Rectangle 6">
            <a:extLst>
              <a:ext uri="{FF2B5EF4-FFF2-40B4-BE49-F238E27FC236}">
                <a16:creationId xmlns:a16="http://schemas.microsoft.com/office/drawing/2014/main" id="{DB47BBCC-ECD4-4ACC-8EC1-766ACA7D9585}"/>
              </a:ext>
            </a:extLst>
          </p:cNvPr>
          <p:cNvSpPr/>
          <p:nvPr/>
        </p:nvSpPr>
        <p:spPr>
          <a:xfrm>
            <a:off x="235607" y="4573142"/>
            <a:ext cx="3602019" cy="830997"/>
          </a:xfrm>
          <a:prstGeom prst="rect">
            <a:avLst/>
          </a:prstGeom>
        </p:spPr>
        <p:txBody>
          <a:bodyPr wrap="square">
            <a:spAutoFit/>
          </a:bodyPr>
          <a:lstStyle/>
          <a:p>
            <a:pPr lvl="0">
              <a:buClr>
                <a:schemeClr val="accent2"/>
              </a:buClr>
            </a:pPr>
            <a:r>
              <a:rPr lang="en-US" sz="1600" dirty="0"/>
              <a:t>Core values often align to excellence in integrity, teamwork, customer satisfaction, learning, and quality</a:t>
            </a:r>
          </a:p>
        </p:txBody>
      </p:sp>
      <p:sp>
        <p:nvSpPr>
          <p:cNvPr id="11" name="Rectangle 10">
            <a:extLst>
              <a:ext uri="{FF2B5EF4-FFF2-40B4-BE49-F238E27FC236}">
                <a16:creationId xmlns:a16="http://schemas.microsoft.com/office/drawing/2014/main" id="{A372D5B3-C898-49F5-8485-84DADDA5F242}"/>
              </a:ext>
            </a:extLst>
          </p:cNvPr>
          <p:cNvSpPr/>
          <p:nvPr/>
        </p:nvSpPr>
        <p:spPr>
          <a:xfrm>
            <a:off x="3837626" y="2165588"/>
            <a:ext cx="3602019" cy="338554"/>
          </a:xfrm>
          <a:prstGeom prst="rect">
            <a:avLst/>
          </a:prstGeom>
        </p:spPr>
        <p:txBody>
          <a:bodyPr wrap="square">
            <a:spAutoFit/>
          </a:bodyPr>
          <a:lstStyle/>
          <a:p>
            <a:pPr lvl="0">
              <a:buClr>
                <a:schemeClr val="accent2"/>
              </a:buClr>
            </a:pPr>
            <a:r>
              <a:rPr lang="en-US" sz="1600" dirty="0"/>
              <a:t>How will Yammer help?</a:t>
            </a:r>
          </a:p>
        </p:txBody>
      </p:sp>
      <p:pic>
        <p:nvPicPr>
          <p:cNvPr id="5" name="Picture 4" descr="A close up of a Yammer Logo&#10;&#10;">
            <a:extLst>
              <a:ext uri="{FF2B5EF4-FFF2-40B4-BE49-F238E27FC236}">
                <a16:creationId xmlns:a16="http://schemas.microsoft.com/office/drawing/2014/main" id="{56D90211-E363-4ABC-8E81-C82E760B0AE4}"/>
              </a:ext>
            </a:extLst>
          </p:cNvPr>
          <p:cNvPicPr>
            <a:picLocks noChangeAspect="1"/>
          </p:cNvPicPr>
          <p:nvPr/>
        </p:nvPicPr>
        <p:blipFill>
          <a:blip r:embed="rId13"/>
          <a:stretch>
            <a:fillRect/>
          </a:stretch>
        </p:blipFill>
        <p:spPr>
          <a:xfrm>
            <a:off x="4503928" y="2750363"/>
            <a:ext cx="1491340" cy="1462661"/>
          </a:xfrm>
          <a:prstGeom prst="rect">
            <a:avLst/>
          </a:prstGeom>
        </p:spPr>
      </p:pic>
      <p:sp>
        <p:nvSpPr>
          <p:cNvPr id="8" name="Rectangle 7">
            <a:extLst>
              <a:ext uri="{FF2B5EF4-FFF2-40B4-BE49-F238E27FC236}">
                <a16:creationId xmlns:a16="http://schemas.microsoft.com/office/drawing/2014/main" id="{FD660C8B-A910-45FF-81BC-D8E98427DCBE}"/>
              </a:ext>
            </a:extLst>
          </p:cNvPr>
          <p:cNvSpPr/>
          <p:nvPr/>
        </p:nvSpPr>
        <p:spPr>
          <a:xfrm>
            <a:off x="3847767" y="4573143"/>
            <a:ext cx="3743864" cy="1323439"/>
          </a:xfrm>
          <a:prstGeom prst="rect">
            <a:avLst/>
          </a:prstGeom>
        </p:spPr>
        <p:txBody>
          <a:bodyPr wrap="square">
            <a:spAutoFit/>
          </a:bodyPr>
          <a:lstStyle/>
          <a:p>
            <a:pPr lvl="0"/>
            <a:r>
              <a:rPr lang="en-GB" sz="1600" dirty="0"/>
              <a:t>How will the organization know if Yammer is successful?</a:t>
            </a:r>
            <a:br>
              <a:rPr lang="en-GB" sz="1600" dirty="0"/>
            </a:br>
            <a:endParaRPr lang="en-US" sz="1600" dirty="0"/>
          </a:p>
          <a:p>
            <a:pPr lvl="0"/>
            <a:r>
              <a:rPr lang="en-GB" sz="1600" dirty="0"/>
              <a:t>What problems will it solve?</a:t>
            </a:r>
          </a:p>
          <a:p>
            <a:pPr lvl="0"/>
            <a:r>
              <a:rPr lang="en-US" sz="1600" dirty="0"/>
              <a:t>How will it benefit employees?</a:t>
            </a:r>
          </a:p>
        </p:txBody>
      </p:sp>
      <p:sp>
        <p:nvSpPr>
          <p:cNvPr id="12" name="Rectangle 11">
            <a:extLst>
              <a:ext uri="{FF2B5EF4-FFF2-40B4-BE49-F238E27FC236}">
                <a16:creationId xmlns:a16="http://schemas.microsoft.com/office/drawing/2014/main" id="{608AFABE-ABFA-4D60-BEB3-145718109A11}"/>
              </a:ext>
            </a:extLst>
          </p:cNvPr>
          <p:cNvSpPr/>
          <p:nvPr/>
        </p:nvSpPr>
        <p:spPr>
          <a:xfrm>
            <a:off x="7696612" y="2165588"/>
            <a:ext cx="3602019" cy="584775"/>
          </a:xfrm>
          <a:prstGeom prst="rect">
            <a:avLst/>
          </a:prstGeom>
        </p:spPr>
        <p:txBody>
          <a:bodyPr wrap="square">
            <a:spAutoFit/>
          </a:bodyPr>
          <a:lstStyle/>
          <a:p>
            <a:pPr lvl="0">
              <a:buClr>
                <a:schemeClr val="accent2"/>
              </a:buClr>
            </a:pPr>
            <a:r>
              <a:rPr lang="en-US" sz="1600" dirty="0"/>
              <a:t>What are your top 5 business priorities?</a:t>
            </a:r>
          </a:p>
        </p:txBody>
      </p:sp>
      <p:pic>
        <p:nvPicPr>
          <p:cNvPr id="40" name="Graphic 39" descr="Checklist">
            <a:extLst>
              <a:ext uri="{FF2B5EF4-FFF2-40B4-BE49-F238E27FC236}">
                <a16:creationId xmlns:a16="http://schemas.microsoft.com/office/drawing/2014/main" id="{23632BA5-3BA5-4481-A8FF-F71708276B1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352903" y="2736023"/>
            <a:ext cx="1491340" cy="1491340"/>
          </a:xfrm>
          <a:prstGeom prst="rect">
            <a:avLst/>
          </a:prstGeom>
        </p:spPr>
      </p:pic>
      <p:sp>
        <p:nvSpPr>
          <p:cNvPr id="9" name="Rectangle 8">
            <a:extLst>
              <a:ext uri="{FF2B5EF4-FFF2-40B4-BE49-F238E27FC236}">
                <a16:creationId xmlns:a16="http://schemas.microsoft.com/office/drawing/2014/main" id="{484A16DE-32D6-49EA-8091-6428A651EEAA}"/>
              </a:ext>
            </a:extLst>
          </p:cNvPr>
          <p:cNvSpPr/>
          <p:nvPr/>
        </p:nvSpPr>
        <p:spPr>
          <a:xfrm>
            <a:off x="7327584" y="4573143"/>
            <a:ext cx="4132086" cy="1323439"/>
          </a:xfrm>
          <a:prstGeom prst="rect">
            <a:avLst/>
          </a:prstGeom>
        </p:spPr>
        <p:txBody>
          <a:bodyPr wrap="square">
            <a:spAutoFit/>
          </a:bodyPr>
          <a:lstStyle/>
          <a:p>
            <a:pPr lvl="0">
              <a:buClr>
                <a:schemeClr val="accent2"/>
              </a:buClr>
            </a:pPr>
            <a:r>
              <a:rPr lang="en-US" sz="1600" dirty="0"/>
              <a:t>Examples can include a focus on future growth, on improving efficiency, on a management effort, or on market changes</a:t>
            </a:r>
          </a:p>
          <a:p>
            <a:pPr lvl="0"/>
            <a:br>
              <a:rPr lang="en-US" sz="1600" dirty="0"/>
            </a:br>
            <a:r>
              <a:rPr lang="en-US" sz="1600" dirty="0"/>
              <a:t>Write out your list of values and initiatives.</a:t>
            </a:r>
          </a:p>
        </p:txBody>
      </p:sp>
    </p:spTree>
    <p:extLst>
      <p:ext uri="{BB962C8B-B14F-4D97-AF65-F5344CB8AC3E}">
        <p14:creationId xmlns:p14="http://schemas.microsoft.com/office/powerpoint/2010/main" val="39017863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a:extLst>
              <a:ext uri="{FF2B5EF4-FFF2-40B4-BE49-F238E27FC236}">
                <a16:creationId xmlns:a16="http://schemas.microsoft.com/office/drawing/2014/main" id="{78BB6D8B-31A9-43FE-B1B6-D39D80337C28}"/>
              </a:ext>
            </a:extLst>
          </p:cNvPr>
          <p:cNvSpPr>
            <a:spLocks noGrp="1"/>
          </p:cNvSpPr>
          <p:nvPr>
            <p:ph type="title"/>
          </p:nvPr>
        </p:nvSpPr>
        <p:spPr>
          <a:xfrm>
            <a:off x="521072" y="365761"/>
            <a:ext cx="7460878" cy="502920"/>
          </a:xfrm>
        </p:spPr>
        <p:txBody>
          <a:bodyPr/>
          <a:lstStyle/>
          <a:p>
            <a:r>
              <a:rPr lang="en-US" dirty="0">
                <a:solidFill>
                  <a:srgbClr val="0078D4"/>
                </a:solidFill>
                <a:latin typeface="Segoe UI Semibold" panose="020B0702040204020203" pitchFamily="34" charset="0"/>
                <a:cs typeface="Segoe UI Semibold" panose="020B0702040204020203" pitchFamily="34" charset="0"/>
              </a:rPr>
              <a:t>Set policies and guidance</a:t>
            </a:r>
            <a:br>
              <a:rPr lang="en-US" dirty="0">
                <a:solidFill>
                  <a:srgbClr val="0078D4"/>
                </a:solidFill>
                <a:latin typeface="Segoe UI Semibold" panose="020B0702040204020203" pitchFamily="34" charset="0"/>
                <a:cs typeface="Segoe UI Semibold" panose="020B0702040204020203" pitchFamily="34" charset="0"/>
              </a:rPr>
            </a:br>
            <a:endParaRPr lang="en-US" dirty="0">
              <a:solidFill>
                <a:srgbClr val="0078D4"/>
              </a:solidFill>
              <a:latin typeface="Segoe UI Semibold" panose="020B0702040204020203" pitchFamily="34" charset="0"/>
              <a:cs typeface="Segoe UI Semibold" panose="020B0702040204020203" pitchFamily="34" charset="0"/>
            </a:endParaRPr>
          </a:p>
        </p:txBody>
      </p:sp>
      <p:sp>
        <p:nvSpPr>
          <p:cNvPr id="71" name="Text Placeholder 70">
            <a:extLst>
              <a:ext uri="{FF2B5EF4-FFF2-40B4-BE49-F238E27FC236}">
                <a16:creationId xmlns:a16="http://schemas.microsoft.com/office/drawing/2014/main" id="{C6FE5ABE-F08C-4FB8-BCD7-240D6089ED02}"/>
              </a:ext>
            </a:extLst>
          </p:cNvPr>
          <p:cNvSpPr>
            <a:spLocks noGrp="1"/>
          </p:cNvSpPr>
          <p:nvPr>
            <p:ph type="body" sz="quarter" idx="16"/>
          </p:nvPr>
        </p:nvSpPr>
        <p:spPr>
          <a:xfrm>
            <a:off x="521072" y="1392545"/>
            <a:ext cx="6644560" cy="838823"/>
          </a:xfrm>
        </p:spPr>
        <p:txBody>
          <a:bodyPr/>
          <a:lstStyle/>
          <a:p>
            <a:pPr marL="0" indent="0">
              <a:buNone/>
            </a:pPr>
            <a:r>
              <a:rPr lang="en-US" sz="1400" b="1" dirty="0">
                <a:latin typeface="Segoe UI" panose="020B0502040204020203" pitchFamily="34" charset="0"/>
                <a:cs typeface="Segoe UI" panose="020B0502040204020203" pitchFamily="34" charset="0"/>
              </a:rPr>
              <a:t>Step 1: </a:t>
            </a:r>
            <a:r>
              <a:rPr lang="en-US" sz="1400" dirty="0">
                <a:latin typeface="Segoe UI" panose="020B0502040204020203" pitchFamily="34" charset="0"/>
                <a:cs typeface="Segoe UI" panose="020B0502040204020203" pitchFamily="34" charset="0"/>
              </a:rPr>
              <a:t>Develop usage policy and guidelines [</a:t>
            </a:r>
            <a:r>
              <a:rPr lang="en-US" sz="1400" dirty="0">
                <a:latin typeface="Segoe UI" panose="020B0502040204020203" pitchFamily="34" charset="0"/>
                <a:cs typeface="Segoe UI" panose="020B0502040204020203" pitchFamily="34" charset="0"/>
                <a:hlinkClick r:id="rId3"/>
              </a:rPr>
              <a:t>See Microsoft Example</a:t>
            </a:r>
            <a:r>
              <a:rPr lang="en-US" sz="1400" dirty="0">
                <a:latin typeface="Segoe UI" panose="020B0502040204020203" pitchFamily="34" charset="0"/>
                <a:cs typeface="Segoe UI" panose="020B0502040204020203" pitchFamily="34" charset="0"/>
              </a:rPr>
              <a:t>]</a:t>
            </a:r>
            <a:br>
              <a:rPr lang="en-US" sz="1400" dirty="0">
                <a:latin typeface="Segoe UI" panose="020B0502040204020203" pitchFamily="34" charset="0"/>
                <a:cs typeface="Segoe UI" panose="020B0502040204020203" pitchFamily="34" charset="0"/>
              </a:rPr>
            </a:br>
            <a:r>
              <a:rPr lang="en-US" sz="1400" dirty="0">
                <a:latin typeface="Segoe UI" panose="020B0502040204020203" pitchFamily="34" charset="0"/>
                <a:cs typeface="Segoe UI" panose="020B0502040204020203" pitchFamily="34" charset="0"/>
              </a:rPr>
              <a:t>Ensure it aligns with your company policies, code of conduct and culture.</a:t>
            </a:r>
            <a:br>
              <a:rPr lang="en-US" sz="1400" dirty="0"/>
            </a:br>
            <a:r>
              <a:rPr lang="en-US" sz="1400" dirty="0"/>
              <a:t> </a:t>
            </a:r>
          </a:p>
          <a:p>
            <a:pPr marL="0" indent="0">
              <a:buNone/>
            </a:pPr>
            <a:br>
              <a:rPr lang="en-US" sz="1400" dirty="0"/>
            </a:br>
            <a:endParaRPr lang="en-US" sz="1400" dirty="0"/>
          </a:p>
          <a:p>
            <a:pPr marL="0" indent="0">
              <a:buNone/>
            </a:pPr>
            <a:r>
              <a:rPr lang="en-US" sz="1400" b="1" dirty="0">
                <a:latin typeface="Segoe UI" panose="020B0502040204020203" pitchFamily="34" charset="0"/>
                <a:cs typeface="Segoe UI" panose="020B0502040204020203" pitchFamily="34" charset="0"/>
              </a:rPr>
              <a:t>Step 2: </a:t>
            </a:r>
            <a:r>
              <a:rPr lang="en-US" sz="1400" dirty="0">
                <a:latin typeface="Segoe UI" panose="020B0502040204020203" pitchFamily="34" charset="0"/>
                <a:cs typeface="Segoe UI" panose="020B0502040204020203" pitchFamily="34" charset="0"/>
              </a:rPr>
              <a:t>Determine IT standards around email archives, file retention, and external sharing policies. These may already be in place for existing communication tools and technologies and will adhere to Microsoft 365 policies. </a:t>
            </a:r>
          </a:p>
          <a:p>
            <a:pPr marL="0" indent="0">
              <a:buNone/>
            </a:pPr>
            <a:endParaRPr lang="en-US" sz="1200" dirty="0"/>
          </a:p>
          <a:p>
            <a:pPr marL="0" indent="0">
              <a:buNone/>
            </a:pPr>
            <a:r>
              <a:rPr lang="en-US" sz="1200" dirty="0"/>
              <a:t>More information on what is available for Yammer and data management can be found </a:t>
            </a:r>
            <a:r>
              <a:rPr lang="en-US" sz="1200" u="sng" dirty="0">
                <a:hlinkClick r:id="rId4"/>
              </a:rPr>
              <a:t>here</a:t>
            </a:r>
            <a:endParaRPr lang="en-US" sz="1200" dirty="0"/>
          </a:p>
          <a:p>
            <a:pPr marL="0" indent="0">
              <a:buNone/>
            </a:pPr>
            <a:endParaRPr lang="en-US" sz="1400" dirty="0"/>
          </a:p>
        </p:txBody>
      </p:sp>
      <p:grpSp>
        <p:nvGrpSpPr>
          <p:cNvPr id="95" name="Group 4" descr="Picture of a sample usage policy">
            <a:extLst>
              <a:ext uri="{FF2B5EF4-FFF2-40B4-BE49-F238E27FC236}">
                <a16:creationId xmlns:a16="http://schemas.microsoft.com/office/drawing/2014/main" id="{F19FCED2-23BE-4366-BEC1-1B5196BAE439}"/>
              </a:ext>
            </a:extLst>
          </p:cNvPr>
          <p:cNvGrpSpPr>
            <a:grpSpLocks noChangeAspect="1"/>
          </p:cNvGrpSpPr>
          <p:nvPr/>
        </p:nvGrpSpPr>
        <p:grpSpPr bwMode="auto">
          <a:xfrm>
            <a:off x="7902796" y="646250"/>
            <a:ext cx="2970775" cy="3985786"/>
            <a:chOff x="3955" y="1140"/>
            <a:chExt cx="1200" cy="1610"/>
          </a:xfrm>
        </p:grpSpPr>
        <p:sp>
          <p:nvSpPr>
            <p:cNvPr id="96" name="Freeform 5">
              <a:extLst>
                <a:ext uri="{FF2B5EF4-FFF2-40B4-BE49-F238E27FC236}">
                  <a16:creationId xmlns:a16="http://schemas.microsoft.com/office/drawing/2014/main" id="{4CF194A0-F3DF-4BF5-827D-8498D0071E04}"/>
                </a:ext>
              </a:extLst>
            </p:cNvPr>
            <p:cNvSpPr>
              <a:spLocks/>
            </p:cNvSpPr>
            <p:nvPr/>
          </p:nvSpPr>
          <p:spPr bwMode="auto">
            <a:xfrm>
              <a:off x="3955" y="1291"/>
              <a:ext cx="1048" cy="1459"/>
            </a:xfrm>
            <a:custGeom>
              <a:avLst/>
              <a:gdLst>
                <a:gd name="T0" fmla="*/ 0 w 1048"/>
                <a:gd name="T1" fmla="*/ 0 h 1459"/>
                <a:gd name="T2" fmla="*/ 1048 w 1048"/>
                <a:gd name="T3" fmla="*/ 0 h 1459"/>
                <a:gd name="T4" fmla="*/ 1048 w 1048"/>
                <a:gd name="T5" fmla="*/ 1459 h 1459"/>
                <a:gd name="T6" fmla="*/ 0 w 1048"/>
                <a:gd name="T7" fmla="*/ 1459 h 1459"/>
                <a:gd name="T8" fmla="*/ 0 w 1048"/>
                <a:gd name="T9" fmla="*/ 0 h 1459"/>
                <a:gd name="T10" fmla="*/ 0 w 1048"/>
                <a:gd name="T11" fmla="*/ 0 h 1459"/>
              </a:gdLst>
              <a:ahLst/>
              <a:cxnLst>
                <a:cxn ang="0">
                  <a:pos x="T0" y="T1"/>
                </a:cxn>
                <a:cxn ang="0">
                  <a:pos x="T2" y="T3"/>
                </a:cxn>
                <a:cxn ang="0">
                  <a:pos x="T4" y="T5"/>
                </a:cxn>
                <a:cxn ang="0">
                  <a:pos x="T6" y="T7"/>
                </a:cxn>
                <a:cxn ang="0">
                  <a:pos x="T8" y="T9"/>
                </a:cxn>
                <a:cxn ang="0">
                  <a:pos x="T10" y="T11"/>
                </a:cxn>
              </a:cxnLst>
              <a:rect l="0" t="0" r="r" b="b"/>
              <a:pathLst>
                <a:path w="1048" h="1459">
                  <a:moveTo>
                    <a:pt x="0" y="0"/>
                  </a:moveTo>
                  <a:lnTo>
                    <a:pt x="1048" y="0"/>
                  </a:lnTo>
                  <a:lnTo>
                    <a:pt x="1048" y="1459"/>
                  </a:lnTo>
                  <a:lnTo>
                    <a:pt x="0" y="1459"/>
                  </a:lnTo>
                  <a:lnTo>
                    <a:pt x="0" y="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7" name="Freeform 6">
              <a:extLst>
                <a:ext uri="{FF2B5EF4-FFF2-40B4-BE49-F238E27FC236}">
                  <a16:creationId xmlns:a16="http://schemas.microsoft.com/office/drawing/2014/main" id="{6AEFDE4D-3876-4A7E-9AA8-5B62172C652B}"/>
                </a:ext>
              </a:extLst>
            </p:cNvPr>
            <p:cNvSpPr>
              <a:spLocks/>
            </p:cNvSpPr>
            <p:nvPr/>
          </p:nvSpPr>
          <p:spPr bwMode="auto">
            <a:xfrm>
              <a:off x="4106" y="1225"/>
              <a:ext cx="1049" cy="1459"/>
            </a:xfrm>
            <a:custGeom>
              <a:avLst/>
              <a:gdLst>
                <a:gd name="T0" fmla="*/ 0 w 1049"/>
                <a:gd name="T1" fmla="*/ 0 h 1459"/>
                <a:gd name="T2" fmla="*/ 1049 w 1049"/>
                <a:gd name="T3" fmla="*/ 0 h 1459"/>
                <a:gd name="T4" fmla="*/ 1049 w 1049"/>
                <a:gd name="T5" fmla="*/ 1459 h 1459"/>
                <a:gd name="T6" fmla="*/ 0 w 1049"/>
                <a:gd name="T7" fmla="*/ 1459 h 1459"/>
                <a:gd name="T8" fmla="*/ 0 w 1049"/>
                <a:gd name="T9" fmla="*/ 0 h 1459"/>
                <a:gd name="T10" fmla="*/ 0 w 1049"/>
                <a:gd name="T11" fmla="*/ 0 h 1459"/>
              </a:gdLst>
              <a:ahLst/>
              <a:cxnLst>
                <a:cxn ang="0">
                  <a:pos x="T0" y="T1"/>
                </a:cxn>
                <a:cxn ang="0">
                  <a:pos x="T2" y="T3"/>
                </a:cxn>
                <a:cxn ang="0">
                  <a:pos x="T4" y="T5"/>
                </a:cxn>
                <a:cxn ang="0">
                  <a:pos x="T6" y="T7"/>
                </a:cxn>
                <a:cxn ang="0">
                  <a:pos x="T8" y="T9"/>
                </a:cxn>
                <a:cxn ang="0">
                  <a:pos x="T10" y="T11"/>
                </a:cxn>
              </a:cxnLst>
              <a:rect l="0" t="0" r="r" b="b"/>
              <a:pathLst>
                <a:path w="1049" h="1459">
                  <a:moveTo>
                    <a:pt x="0" y="0"/>
                  </a:moveTo>
                  <a:lnTo>
                    <a:pt x="1049" y="0"/>
                  </a:lnTo>
                  <a:lnTo>
                    <a:pt x="1049" y="1459"/>
                  </a:lnTo>
                  <a:lnTo>
                    <a:pt x="0" y="1459"/>
                  </a:lnTo>
                  <a:lnTo>
                    <a:pt x="0" y="0"/>
                  </a:lnTo>
                  <a:lnTo>
                    <a:pt x="0"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8" name="Freeform 7">
              <a:extLst>
                <a:ext uri="{FF2B5EF4-FFF2-40B4-BE49-F238E27FC236}">
                  <a16:creationId xmlns:a16="http://schemas.microsoft.com/office/drawing/2014/main" id="{D269C8CA-AB34-4A10-9F7F-94EBD1A261E2}"/>
                </a:ext>
              </a:extLst>
            </p:cNvPr>
            <p:cNvSpPr>
              <a:spLocks/>
            </p:cNvSpPr>
            <p:nvPr/>
          </p:nvSpPr>
          <p:spPr bwMode="auto">
            <a:xfrm>
              <a:off x="4028" y="1140"/>
              <a:ext cx="1047" cy="1459"/>
            </a:xfrm>
            <a:custGeom>
              <a:avLst/>
              <a:gdLst>
                <a:gd name="T0" fmla="*/ 445 w 1047"/>
                <a:gd name="T1" fmla="*/ 0 h 1459"/>
                <a:gd name="T2" fmla="*/ 0 w 1047"/>
                <a:gd name="T3" fmla="*/ 0 h 1459"/>
                <a:gd name="T4" fmla="*/ 0 w 1047"/>
                <a:gd name="T5" fmla="*/ 1459 h 1459"/>
                <a:gd name="T6" fmla="*/ 1047 w 1047"/>
                <a:gd name="T7" fmla="*/ 1459 h 1459"/>
                <a:gd name="T8" fmla="*/ 1047 w 1047"/>
                <a:gd name="T9" fmla="*/ 334 h 1459"/>
                <a:gd name="T10" fmla="*/ 646 w 1047"/>
                <a:gd name="T11" fmla="*/ 336 h 1459"/>
                <a:gd name="T12" fmla="*/ 646 w 1047"/>
                <a:gd name="T13" fmla="*/ 2 h 1459"/>
                <a:gd name="T14" fmla="*/ 445 w 1047"/>
                <a:gd name="T15" fmla="*/ 0 h 1459"/>
                <a:gd name="T16" fmla="*/ 445 w 1047"/>
                <a:gd name="T17" fmla="*/ 0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1459">
                  <a:moveTo>
                    <a:pt x="445" y="0"/>
                  </a:moveTo>
                  <a:lnTo>
                    <a:pt x="0" y="0"/>
                  </a:lnTo>
                  <a:lnTo>
                    <a:pt x="0" y="1459"/>
                  </a:lnTo>
                  <a:lnTo>
                    <a:pt x="1047" y="1459"/>
                  </a:lnTo>
                  <a:lnTo>
                    <a:pt x="1047" y="334"/>
                  </a:lnTo>
                  <a:lnTo>
                    <a:pt x="646" y="336"/>
                  </a:lnTo>
                  <a:lnTo>
                    <a:pt x="646" y="2"/>
                  </a:lnTo>
                  <a:lnTo>
                    <a:pt x="445" y="0"/>
                  </a:lnTo>
                  <a:lnTo>
                    <a:pt x="4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99" name="Freeform 8">
              <a:extLst>
                <a:ext uri="{FF2B5EF4-FFF2-40B4-BE49-F238E27FC236}">
                  <a16:creationId xmlns:a16="http://schemas.microsoft.com/office/drawing/2014/main" id="{995BBE45-09CD-49C9-981D-1CCE1461AC61}"/>
                </a:ext>
              </a:extLst>
            </p:cNvPr>
            <p:cNvSpPr>
              <a:spLocks/>
            </p:cNvSpPr>
            <p:nvPr/>
          </p:nvSpPr>
          <p:spPr bwMode="auto">
            <a:xfrm>
              <a:off x="4674" y="1142"/>
              <a:ext cx="401" cy="332"/>
            </a:xfrm>
            <a:custGeom>
              <a:avLst/>
              <a:gdLst>
                <a:gd name="T0" fmla="*/ 0 w 401"/>
                <a:gd name="T1" fmla="*/ 0 h 332"/>
                <a:gd name="T2" fmla="*/ 0 w 401"/>
                <a:gd name="T3" fmla="*/ 332 h 332"/>
                <a:gd name="T4" fmla="*/ 401 w 401"/>
                <a:gd name="T5" fmla="*/ 332 h 332"/>
                <a:gd name="T6" fmla="*/ 0 w 401"/>
                <a:gd name="T7" fmla="*/ 0 h 332"/>
                <a:gd name="T8" fmla="*/ 0 w 401"/>
                <a:gd name="T9" fmla="*/ 0 h 332"/>
              </a:gdLst>
              <a:ahLst/>
              <a:cxnLst>
                <a:cxn ang="0">
                  <a:pos x="T0" y="T1"/>
                </a:cxn>
                <a:cxn ang="0">
                  <a:pos x="T2" y="T3"/>
                </a:cxn>
                <a:cxn ang="0">
                  <a:pos x="T4" y="T5"/>
                </a:cxn>
                <a:cxn ang="0">
                  <a:pos x="T6" y="T7"/>
                </a:cxn>
                <a:cxn ang="0">
                  <a:pos x="T8" y="T9"/>
                </a:cxn>
              </a:cxnLst>
              <a:rect l="0" t="0" r="r" b="b"/>
              <a:pathLst>
                <a:path w="401" h="332">
                  <a:moveTo>
                    <a:pt x="0" y="0"/>
                  </a:moveTo>
                  <a:lnTo>
                    <a:pt x="0" y="332"/>
                  </a:lnTo>
                  <a:lnTo>
                    <a:pt x="401" y="332"/>
                  </a:lnTo>
                  <a:lnTo>
                    <a:pt x="0" y="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0" name="Freeform 9">
              <a:extLst>
                <a:ext uri="{FF2B5EF4-FFF2-40B4-BE49-F238E27FC236}">
                  <a16:creationId xmlns:a16="http://schemas.microsoft.com/office/drawing/2014/main" id="{F3D6FC99-A128-43C8-BC79-DD23A16EB883}"/>
                </a:ext>
              </a:extLst>
            </p:cNvPr>
            <p:cNvSpPr>
              <a:spLocks/>
            </p:cNvSpPr>
            <p:nvPr/>
          </p:nvSpPr>
          <p:spPr bwMode="auto">
            <a:xfrm>
              <a:off x="4116" y="1737"/>
              <a:ext cx="516" cy="300"/>
            </a:xfrm>
            <a:custGeom>
              <a:avLst/>
              <a:gdLst>
                <a:gd name="T0" fmla="*/ 0 w 516"/>
                <a:gd name="T1" fmla="*/ 0 h 300"/>
                <a:gd name="T2" fmla="*/ 516 w 516"/>
                <a:gd name="T3" fmla="*/ 0 h 300"/>
                <a:gd name="T4" fmla="*/ 516 w 516"/>
                <a:gd name="T5" fmla="*/ 300 h 300"/>
                <a:gd name="T6" fmla="*/ 0 w 516"/>
                <a:gd name="T7" fmla="*/ 300 h 300"/>
                <a:gd name="T8" fmla="*/ 0 w 516"/>
                <a:gd name="T9" fmla="*/ 0 h 300"/>
                <a:gd name="T10" fmla="*/ 0 w 516"/>
                <a:gd name="T11" fmla="*/ 0 h 300"/>
              </a:gdLst>
              <a:ahLst/>
              <a:cxnLst>
                <a:cxn ang="0">
                  <a:pos x="T0" y="T1"/>
                </a:cxn>
                <a:cxn ang="0">
                  <a:pos x="T2" y="T3"/>
                </a:cxn>
                <a:cxn ang="0">
                  <a:pos x="T4" y="T5"/>
                </a:cxn>
                <a:cxn ang="0">
                  <a:pos x="T6" y="T7"/>
                </a:cxn>
                <a:cxn ang="0">
                  <a:pos x="T8" y="T9"/>
                </a:cxn>
                <a:cxn ang="0">
                  <a:pos x="T10" y="T11"/>
                </a:cxn>
              </a:cxnLst>
              <a:rect l="0" t="0" r="r" b="b"/>
              <a:pathLst>
                <a:path w="516" h="300">
                  <a:moveTo>
                    <a:pt x="0" y="0"/>
                  </a:moveTo>
                  <a:lnTo>
                    <a:pt x="516" y="0"/>
                  </a:lnTo>
                  <a:lnTo>
                    <a:pt x="516" y="300"/>
                  </a:lnTo>
                  <a:lnTo>
                    <a:pt x="0" y="300"/>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1" name="Freeform 10">
              <a:extLst>
                <a:ext uri="{FF2B5EF4-FFF2-40B4-BE49-F238E27FC236}">
                  <a16:creationId xmlns:a16="http://schemas.microsoft.com/office/drawing/2014/main" id="{AEDFA109-7B09-47CC-AA30-BA9610A9B1BF}"/>
                </a:ext>
              </a:extLst>
            </p:cNvPr>
            <p:cNvSpPr>
              <a:spLocks/>
            </p:cNvSpPr>
            <p:nvPr/>
          </p:nvSpPr>
          <p:spPr bwMode="auto">
            <a:xfrm>
              <a:off x="4116" y="1585"/>
              <a:ext cx="87" cy="88"/>
            </a:xfrm>
            <a:custGeom>
              <a:avLst/>
              <a:gdLst>
                <a:gd name="T0" fmla="*/ 0 w 87"/>
                <a:gd name="T1" fmla="*/ 0 h 88"/>
                <a:gd name="T2" fmla="*/ 87 w 87"/>
                <a:gd name="T3" fmla="*/ 0 h 88"/>
                <a:gd name="T4" fmla="*/ 87 w 87"/>
                <a:gd name="T5" fmla="*/ 88 h 88"/>
                <a:gd name="T6" fmla="*/ 0 w 87"/>
                <a:gd name="T7" fmla="*/ 88 h 88"/>
                <a:gd name="T8" fmla="*/ 0 w 87"/>
                <a:gd name="T9" fmla="*/ 0 h 88"/>
                <a:gd name="T10" fmla="*/ 0 w 87"/>
                <a:gd name="T11" fmla="*/ 0 h 88"/>
              </a:gdLst>
              <a:ahLst/>
              <a:cxnLst>
                <a:cxn ang="0">
                  <a:pos x="T0" y="T1"/>
                </a:cxn>
                <a:cxn ang="0">
                  <a:pos x="T2" y="T3"/>
                </a:cxn>
                <a:cxn ang="0">
                  <a:pos x="T4" y="T5"/>
                </a:cxn>
                <a:cxn ang="0">
                  <a:pos x="T6" y="T7"/>
                </a:cxn>
                <a:cxn ang="0">
                  <a:pos x="T8" y="T9"/>
                </a:cxn>
                <a:cxn ang="0">
                  <a:pos x="T10" y="T11"/>
                </a:cxn>
              </a:cxnLst>
              <a:rect l="0" t="0" r="r" b="b"/>
              <a:pathLst>
                <a:path w="87" h="88">
                  <a:moveTo>
                    <a:pt x="0" y="0"/>
                  </a:moveTo>
                  <a:lnTo>
                    <a:pt x="87" y="0"/>
                  </a:lnTo>
                  <a:lnTo>
                    <a:pt x="87"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2" name="Freeform 11">
              <a:extLst>
                <a:ext uri="{FF2B5EF4-FFF2-40B4-BE49-F238E27FC236}">
                  <a16:creationId xmlns:a16="http://schemas.microsoft.com/office/drawing/2014/main" id="{03E6ADD5-CCE1-4B49-82C5-09015049FC46}"/>
                </a:ext>
              </a:extLst>
            </p:cNvPr>
            <p:cNvSpPr>
              <a:spLocks/>
            </p:cNvSpPr>
            <p:nvPr/>
          </p:nvSpPr>
          <p:spPr bwMode="auto">
            <a:xfrm>
              <a:off x="4263" y="1585"/>
              <a:ext cx="87" cy="88"/>
            </a:xfrm>
            <a:custGeom>
              <a:avLst/>
              <a:gdLst>
                <a:gd name="T0" fmla="*/ 0 w 87"/>
                <a:gd name="T1" fmla="*/ 0 h 88"/>
                <a:gd name="T2" fmla="*/ 87 w 87"/>
                <a:gd name="T3" fmla="*/ 0 h 88"/>
                <a:gd name="T4" fmla="*/ 87 w 87"/>
                <a:gd name="T5" fmla="*/ 88 h 88"/>
                <a:gd name="T6" fmla="*/ 0 w 87"/>
                <a:gd name="T7" fmla="*/ 88 h 88"/>
                <a:gd name="T8" fmla="*/ 0 w 87"/>
                <a:gd name="T9" fmla="*/ 0 h 88"/>
                <a:gd name="T10" fmla="*/ 0 w 87"/>
                <a:gd name="T11" fmla="*/ 0 h 88"/>
              </a:gdLst>
              <a:ahLst/>
              <a:cxnLst>
                <a:cxn ang="0">
                  <a:pos x="T0" y="T1"/>
                </a:cxn>
                <a:cxn ang="0">
                  <a:pos x="T2" y="T3"/>
                </a:cxn>
                <a:cxn ang="0">
                  <a:pos x="T4" y="T5"/>
                </a:cxn>
                <a:cxn ang="0">
                  <a:pos x="T6" y="T7"/>
                </a:cxn>
                <a:cxn ang="0">
                  <a:pos x="T8" y="T9"/>
                </a:cxn>
                <a:cxn ang="0">
                  <a:pos x="T10" y="T11"/>
                </a:cxn>
              </a:cxnLst>
              <a:rect l="0" t="0" r="r" b="b"/>
              <a:pathLst>
                <a:path w="87" h="88">
                  <a:moveTo>
                    <a:pt x="0" y="0"/>
                  </a:moveTo>
                  <a:lnTo>
                    <a:pt x="87" y="0"/>
                  </a:lnTo>
                  <a:lnTo>
                    <a:pt x="87"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3" name="Freeform 12">
              <a:extLst>
                <a:ext uri="{FF2B5EF4-FFF2-40B4-BE49-F238E27FC236}">
                  <a16:creationId xmlns:a16="http://schemas.microsoft.com/office/drawing/2014/main" id="{5810578B-DA2E-4E30-9B0D-FA1BD3B360F0}"/>
                </a:ext>
              </a:extLst>
            </p:cNvPr>
            <p:cNvSpPr>
              <a:spLocks/>
            </p:cNvSpPr>
            <p:nvPr/>
          </p:nvSpPr>
          <p:spPr bwMode="auto">
            <a:xfrm>
              <a:off x="4407" y="1585"/>
              <a:ext cx="88" cy="88"/>
            </a:xfrm>
            <a:custGeom>
              <a:avLst/>
              <a:gdLst>
                <a:gd name="T0" fmla="*/ 0 w 88"/>
                <a:gd name="T1" fmla="*/ 0 h 88"/>
                <a:gd name="T2" fmla="*/ 88 w 88"/>
                <a:gd name="T3" fmla="*/ 0 h 88"/>
                <a:gd name="T4" fmla="*/ 88 w 88"/>
                <a:gd name="T5" fmla="*/ 88 h 88"/>
                <a:gd name="T6" fmla="*/ 0 w 88"/>
                <a:gd name="T7" fmla="*/ 88 h 88"/>
                <a:gd name="T8" fmla="*/ 0 w 88"/>
                <a:gd name="T9" fmla="*/ 0 h 88"/>
                <a:gd name="T10" fmla="*/ 0 w 88"/>
                <a:gd name="T11" fmla="*/ 0 h 88"/>
              </a:gdLst>
              <a:ahLst/>
              <a:cxnLst>
                <a:cxn ang="0">
                  <a:pos x="T0" y="T1"/>
                </a:cxn>
                <a:cxn ang="0">
                  <a:pos x="T2" y="T3"/>
                </a:cxn>
                <a:cxn ang="0">
                  <a:pos x="T4" y="T5"/>
                </a:cxn>
                <a:cxn ang="0">
                  <a:pos x="T6" y="T7"/>
                </a:cxn>
                <a:cxn ang="0">
                  <a:pos x="T8" y="T9"/>
                </a:cxn>
                <a:cxn ang="0">
                  <a:pos x="T10" y="T11"/>
                </a:cxn>
              </a:cxnLst>
              <a:rect l="0" t="0" r="r" b="b"/>
              <a:pathLst>
                <a:path w="88" h="88">
                  <a:moveTo>
                    <a:pt x="0" y="0"/>
                  </a:moveTo>
                  <a:lnTo>
                    <a:pt x="88" y="0"/>
                  </a:lnTo>
                  <a:lnTo>
                    <a:pt x="88"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4" name="Freeform 13">
              <a:extLst>
                <a:ext uri="{FF2B5EF4-FFF2-40B4-BE49-F238E27FC236}">
                  <a16:creationId xmlns:a16="http://schemas.microsoft.com/office/drawing/2014/main" id="{38A61AA0-8C1A-41B2-A2C0-B63C05E53A8B}"/>
                </a:ext>
              </a:extLst>
            </p:cNvPr>
            <p:cNvSpPr>
              <a:spLocks/>
            </p:cNvSpPr>
            <p:nvPr/>
          </p:nvSpPr>
          <p:spPr bwMode="auto">
            <a:xfrm>
              <a:off x="4682" y="1737"/>
              <a:ext cx="310" cy="87"/>
            </a:xfrm>
            <a:custGeom>
              <a:avLst/>
              <a:gdLst>
                <a:gd name="T0" fmla="*/ 0 w 310"/>
                <a:gd name="T1" fmla="*/ 0 h 87"/>
                <a:gd name="T2" fmla="*/ 310 w 310"/>
                <a:gd name="T3" fmla="*/ 0 h 87"/>
                <a:gd name="T4" fmla="*/ 310 w 310"/>
                <a:gd name="T5" fmla="*/ 87 h 87"/>
                <a:gd name="T6" fmla="*/ 0 w 310"/>
                <a:gd name="T7" fmla="*/ 87 h 87"/>
                <a:gd name="T8" fmla="*/ 0 w 310"/>
                <a:gd name="T9" fmla="*/ 0 h 87"/>
                <a:gd name="T10" fmla="*/ 0 w 310"/>
                <a:gd name="T11" fmla="*/ 0 h 87"/>
              </a:gdLst>
              <a:ahLst/>
              <a:cxnLst>
                <a:cxn ang="0">
                  <a:pos x="T0" y="T1"/>
                </a:cxn>
                <a:cxn ang="0">
                  <a:pos x="T2" y="T3"/>
                </a:cxn>
                <a:cxn ang="0">
                  <a:pos x="T4" y="T5"/>
                </a:cxn>
                <a:cxn ang="0">
                  <a:pos x="T6" y="T7"/>
                </a:cxn>
                <a:cxn ang="0">
                  <a:pos x="T8" y="T9"/>
                </a:cxn>
                <a:cxn ang="0">
                  <a:pos x="T10" y="T11"/>
                </a:cxn>
              </a:cxnLst>
              <a:rect l="0" t="0" r="r" b="b"/>
              <a:pathLst>
                <a:path w="310" h="87">
                  <a:moveTo>
                    <a:pt x="0" y="0"/>
                  </a:moveTo>
                  <a:lnTo>
                    <a:pt x="310" y="0"/>
                  </a:lnTo>
                  <a:lnTo>
                    <a:pt x="310" y="87"/>
                  </a:lnTo>
                  <a:lnTo>
                    <a:pt x="0" y="87"/>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5" name="Freeform 14">
              <a:extLst>
                <a:ext uri="{FF2B5EF4-FFF2-40B4-BE49-F238E27FC236}">
                  <a16:creationId xmlns:a16="http://schemas.microsoft.com/office/drawing/2014/main" id="{9ABE21D2-B85D-4B2C-8863-5D48AA8B6B00}"/>
                </a:ext>
              </a:extLst>
            </p:cNvPr>
            <p:cNvSpPr>
              <a:spLocks/>
            </p:cNvSpPr>
            <p:nvPr/>
          </p:nvSpPr>
          <p:spPr bwMode="auto">
            <a:xfrm>
              <a:off x="4682" y="1869"/>
              <a:ext cx="310" cy="88"/>
            </a:xfrm>
            <a:custGeom>
              <a:avLst/>
              <a:gdLst>
                <a:gd name="T0" fmla="*/ 0 w 310"/>
                <a:gd name="T1" fmla="*/ 0 h 88"/>
                <a:gd name="T2" fmla="*/ 310 w 310"/>
                <a:gd name="T3" fmla="*/ 0 h 88"/>
                <a:gd name="T4" fmla="*/ 310 w 310"/>
                <a:gd name="T5" fmla="*/ 88 h 88"/>
                <a:gd name="T6" fmla="*/ 0 w 310"/>
                <a:gd name="T7" fmla="*/ 88 h 88"/>
                <a:gd name="T8" fmla="*/ 0 w 310"/>
                <a:gd name="T9" fmla="*/ 0 h 88"/>
                <a:gd name="T10" fmla="*/ 0 w 310"/>
                <a:gd name="T11" fmla="*/ 0 h 88"/>
              </a:gdLst>
              <a:ahLst/>
              <a:cxnLst>
                <a:cxn ang="0">
                  <a:pos x="T0" y="T1"/>
                </a:cxn>
                <a:cxn ang="0">
                  <a:pos x="T2" y="T3"/>
                </a:cxn>
                <a:cxn ang="0">
                  <a:pos x="T4" y="T5"/>
                </a:cxn>
                <a:cxn ang="0">
                  <a:pos x="T6" y="T7"/>
                </a:cxn>
                <a:cxn ang="0">
                  <a:pos x="T8" y="T9"/>
                </a:cxn>
                <a:cxn ang="0">
                  <a:pos x="T10" y="T11"/>
                </a:cxn>
              </a:cxnLst>
              <a:rect l="0" t="0" r="r" b="b"/>
              <a:pathLst>
                <a:path w="310" h="88">
                  <a:moveTo>
                    <a:pt x="0" y="0"/>
                  </a:moveTo>
                  <a:lnTo>
                    <a:pt x="310" y="0"/>
                  </a:lnTo>
                  <a:lnTo>
                    <a:pt x="310" y="88"/>
                  </a:lnTo>
                  <a:lnTo>
                    <a:pt x="0" y="88"/>
                  </a:lnTo>
                  <a:lnTo>
                    <a:pt x="0" y="0"/>
                  </a:lnTo>
                  <a:lnTo>
                    <a:pt x="0" y="0"/>
                  </a:lnTo>
                  <a:close/>
                </a:path>
              </a:pathLst>
            </a:custGeom>
            <a:solidFill>
              <a:srgbClr val="3AA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6" name="Freeform 15">
              <a:extLst>
                <a:ext uri="{FF2B5EF4-FFF2-40B4-BE49-F238E27FC236}">
                  <a16:creationId xmlns:a16="http://schemas.microsoft.com/office/drawing/2014/main" id="{40E434ED-CFA2-4566-822D-6CE5CA697470}"/>
                </a:ext>
              </a:extLst>
            </p:cNvPr>
            <p:cNvSpPr>
              <a:spLocks/>
            </p:cNvSpPr>
            <p:nvPr/>
          </p:nvSpPr>
          <p:spPr bwMode="auto">
            <a:xfrm>
              <a:off x="4116" y="2104"/>
              <a:ext cx="790" cy="99"/>
            </a:xfrm>
            <a:custGeom>
              <a:avLst/>
              <a:gdLst>
                <a:gd name="T0" fmla="*/ 0 w 790"/>
                <a:gd name="T1" fmla="*/ 0 h 99"/>
                <a:gd name="T2" fmla="*/ 790 w 790"/>
                <a:gd name="T3" fmla="*/ 0 h 99"/>
                <a:gd name="T4" fmla="*/ 790 w 790"/>
                <a:gd name="T5" fmla="*/ 99 h 99"/>
                <a:gd name="T6" fmla="*/ 0 w 790"/>
                <a:gd name="T7" fmla="*/ 99 h 99"/>
                <a:gd name="T8" fmla="*/ 0 w 790"/>
                <a:gd name="T9" fmla="*/ 0 h 99"/>
                <a:gd name="T10" fmla="*/ 0 w 790"/>
                <a:gd name="T11" fmla="*/ 0 h 99"/>
              </a:gdLst>
              <a:ahLst/>
              <a:cxnLst>
                <a:cxn ang="0">
                  <a:pos x="T0" y="T1"/>
                </a:cxn>
                <a:cxn ang="0">
                  <a:pos x="T2" y="T3"/>
                </a:cxn>
                <a:cxn ang="0">
                  <a:pos x="T4" y="T5"/>
                </a:cxn>
                <a:cxn ang="0">
                  <a:pos x="T6" y="T7"/>
                </a:cxn>
                <a:cxn ang="0">
                  <a:pos x="T8" y="T9"/>
                </a:cxn>
                <a:cxn ang="0">
                  <a:pos x="T10" y="T11"/>
                </a:cxn>
              </a:cxnLst>
              <a:rect l="0" t="0" r="r" b="b"/>
              <a:pathLst>
                <a:path w="790" h="99">
                  <a:moveTo>
                    <a:pt x="0" y="0"/>
                  </a:moveTo>
                  <a:lnTo>
                    <a:pt x="790" y="0"/>
                  </a:lnTo>
                  <a:lnTo>
                    <a:pt x="790" y="99"/>
                  </a:lnTo>
                  <a:lnTo>
                    <a:pt x="0" y="99"/>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7" name="Freeform 16">
              <a:extLst>
                <a:ext uri="{FF2B5EF4-FFF2-40B4-BE49-F238E27FC236}">
                  <a16:creationId xmlns:a16="http://schemas.microsoft.com/office/drawing/2014/main" id="{AF12E6DC-D8A7-4EBD-A4D5-7B6BACEBEAB0}"/>
                </a:ext>
              </a:extLst>
            </p:cNvPr>
            <p:cNvSpPr>
              <a:spLocks/>
            </p:cNvSpPr>
            <p:nvPr/>
          </p:nvSpPr>
          <p:spPr bwMode="auto">
            <a:xfrm>
              <a:off x="4116" y="2272"/>
              <a:ext cx="194" cy="88"/>
            </a:xfrm>
            <a:custGeom>
              <a:avLst/>
              <a:gdLst>
                <a:gd name="T0" fmla="*/ 0 w 194"/>
                <a:gd name="T1" fmla="*/ 0 h 88"/>
                <a:gd name="T2" fmla="*/ 194 w 194"/>
                <a:gd name="T3" fmla="*/ 0 h 88"/>
                <a:gd name="T4" fmla="*/ 194 w 194"/>
                <a:gd name="T5" fmla="*/ 88 h 88"/>
                <a:gd name="T6" fmla="*/ 0 w 194"/>
                <a:gd name="T7" fmla="*/ 88 h 88"/>
                <a:gd name="T8" fmla="*/ 0 w 194"/>
                <a:gd name="T9" fmla="*/ 0 h 88"/>
                <a:gd name="T10" fmla="*/ 0 w 194"/>
                <a:gd name="T11" fmla="*/ 0 h 88"/>
              </a:gdLst>
              <a:ahLst/>
              <a:cxnLst>
                <a:cxn ang="0">
                  <a:pos x="T0" y="T1"/>
                </a:cxn>
                <a:cxn ang="0">
                  <a:pos x="T2" y="T3"/>
                </a:cxn>
                <a:cxn ang="0">
                  <a:pos x="T4" y="T5"/>
                </a:cxn>
                <a:cxn ang="0">
                  <a:pos x="T6" y="T7"/>
                </a:cxn>
                <a:cxn ang="0">
                  <a:pos x="T8" y="T9"/>
                </a:cxn>
                <a:cxn ang="0">
                  <a:pos x="T10" y="T11"/>
                </a:cxn>
              </a:cxnLst>
              <a:rect l="0" t="0" r="r" b="b"/>
              <a:pathLst>
                <a:path w="194" h="88">
                  <a:moveTo>
                    <a:pt x="0" y="0"/>
                  </a:moveTo>
                  <a:lnTo>
                    <a:pt x="194" y="0"/>
                  </a:lnTo>
                  <a:lnTo>
                    <a:pt x="194"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sp>
          <p:nvSpPr>
            <p:cNvPr id="108" name="Freeform 17">
              <a:extLst>
                <a:ext uri="{FF2B5EF4-FFF2-40B4-BE49-F238E27FC236}">
                  <a16:creationId xmlns:a16="http://schemas.microsoft.com/office/drawing/2014/main" id="{54E057B6-5B0B-41AC-B707-1A22A127893E}"/>
                </a:ext>
              </a:extLst>
            </p:cNvPr>
            <p:cNvSpPr>
              <a:spLocks/>
            </p:cNvSpPr>
            <p:nvPr/>
          </p:nvSpPr>
          <p:spPr bwMode="auto">
            <a:xfrm>
              <a:off x="4357" y="2272"/>
              <a:ext cx="623" cy="88"/>
            </a:xfrm>
            <a:custGeom>
              <a:avLst/>
              <a:gdLst>
                <a:gd name="T0" fmla="*/ 0 w 623"/>
                <a:gd name="T1" fmla="*/ 0 h 88"/>
                <a:gd name="T2" fmla="*/ 623 w 623"/>
                <a:gd name="T3" fmla="*/ 0 h 88"/>
                <a:gd name="T4" fmla="*/ 623 w 623"/>
                <a:gd name="T5" fmla="*/ 88 h 88"/>
                <a:gd name="T6" fmla="*/ 0 w 623"/>
                <a:gd name="T7" fmla="*/ 88 h 88"/>
                <a:gd name="T8" fmla="*/ 0 w 623"/>
                <a:gd name="T9" fmla="*/ 0 h 88"/>
                <a:gd name="T10" fmla="*/ 0 w 623"/>
                <a:gd name="T11" fmla="*/ 0 h 88"/>
              </a:gdLst>
              <a:ahLst/>
              <a:cxnLst>
                <a:cxn ang="0">
                  <a:pos x="T0" y="T1"/>
                </a:cxn>
                <a:cxn ang="0">
                  <a:pos x="T2" y="T3"/>
                </a:cxn>
                <a:cxn ang="0">
                  <a:pos x="T4" y="T5"/>
                </a:cxn>
                <a:cxn ang="0">
                  <a:pos x="T6" y="T7"/>
                </a:cxn>
                <a:cxn ang="0">
                  <a:pos x="T8" y="T9"/>
                </a:cxn>
                <a:cxn ang="0">
                  <a:pos x="T10" y="T11"/>
                </a:cxn>
              </a:cxnLst>
              <a:rect l="0" t="0" r="r" b="b"/>
              <a:pathLst>
                <a:path w="623" h="88">
                  <a:moveTo>
                    <a:pt x="0" y="0"/>
                  </a:moveTo>
                  <a:lnTo>
                    <a:pt x="623" y="0"/>
                  </a:lnTo>
                  <a:lnTo>
                    <a:pt x="623" y="88"/>
                  </a:lnTo>
                  <a:lnTo>
                    <a:pt x="0" y="88"/>
                  </a:lnTo>
                  <a:lnTo>
                    <a:pt x="0" y="0"/>
                  </a:lnTo>
                  <a:lnTo>
                    <a:pt x="0" y="0"/>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panose="020F0502020204030204"/>
              </a:endParaRPr>
            </a:p>
          </p:txBody>
        </p:sp>
      </p:grpSp>
      <p:pic>
        <p:nvPicPr>
          <p:cNvPr id="89" name="Graphic 88" descr="Important Note">
            <a:extLst>
              <a:ext uri="{FF2B5EF4-FFF2-40B4-BE49-F238E27FC236}">
                <a16:creationId xmlns:a16="http://schemas.microsoft.com/office/drawing/2014/main" id="{9B97AA0F-0F82-4938-808B-7126FE982F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854" y="4765841"/>
            <a:ext cx="171707" cy="228540"/>
          </a:xfrm>
          <a:prstGeom prst="rect">
            <a:avLst/>
          </a:prstGeom>
        </p:spPr>
      </p:pic>
      <p:sp>
        <p:nvSpPr>
          <p:cNvPr id="88" name="Content Placeholder 28">
            <a:extLst>
              <a:ext uri="{FF2B5EF4-FFF2-40B4-BE49-F238E27FC236}">
                <a16:creationId xmlns:a16="http://schemas.microsoft.com/office/drawing/2014/main" id="{C23549E5-EBED-4EA8-BD3B-528E6318A86F}"/>
              </a:ext>
            </a:extLst>
          </p:cNvPr>
          <p:cNvSpPr>
            <a:spLocks noGrp="1"/>
          </p:cNvSpPr>
          <p:nvPr>
            <p:ph idx="13"/>
          </p:nvPr>
        </p:nvSpPr>
        <p:spPr>
          <a:xfrm>
            <a:off x="1104191" y="4751681"/>
            <a:ext cx="5340300" cy="1075922"/>
          </a:xfrm>
        </p:spPr>
        <p:txBody>
          <a:bodyPr/>
          <a:lstStyle/>
          <a:p>
            <a:pPr marL="0" indent="0">
              <a:lnSpc>
                <a:spcPct val="110000"/>
              </a:lnSpc>
              <a:spcBef>
                <a:spcPts val="0"/>
              </a:spcBef>
              <a:spcAft>
                <a:spcPts val="600"/>
              </a:spcAft>
              <a:buNone/>
            </a:pPr>
            <a:r>
              <a:rPr lang="en-US" sz="1400" dirty="0">
                <a:latin typeface="Segoe UI Semibold" panose="020B0702040204020203" pitchFamily="34" charset="0"/>
                <a:cs typeface="Segoe UI Semibold" panose="020B0702040204020203" pitchFamily="34" charset="0"/>
              </a:rPr>
              <a:t>Pro tip: </a:t>
            </a:r>
          </a:p>
          <a:p>
            <a:pPr>
              <a:lnSpc>
                <a:spcPct val="110000"/>
              </a:lnSpc>
              <a:spcBef>
                <a:spcPts val="0"/>
              </a:spcBef>
              <a:spcAft>
                <a:spcPts val="600"/>
              </a:spcAft>
            </a:pPr>
            <a:r>
              <a:rPr lang="en-US" sz="1400" dirty="0"/>
              <a:t>Keep policy and guidelines positive (not just a list of “don’ts”), and provide plenty of examples and suggestions. </a:t>
            </a:r>
          </a:p>
        </p:txBody>
      </p:sp>
      <p:sp>
        <p:nvSpPr>
          <p:cNvPr id="39" name="Rectangle 15">
            <a:extLst>
              <a:ext uri="{FF2B5EF4-FFF2-40B4-BE49-F238E27FC236}">
                <a16:creationId xmlns:a16="http://schemas.microsoft.com/office/drawing/2014/main" id="{491DFB6E-D9A8-427F-A50B-06DF9902C583}"/>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rgbClr val="0078D4"/>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40" name="Rectangle 16">
            <a:extLst>
              <a:ext uri="{FF2B5EF4-FFF2-40B4-BE49-F238E27FC236}">
                <a16:creationId xmlns:a16="http://schemas.microsoft.com/office/drawing/2014/main" id="{8E71CE06-1F33-4A64-93C8-76F5538F5D4C}"/>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grpSp>
        <p:nvGrpSpPr>
          <p:cNvPr id="90" name="Group 89">
            <a:extLst>
              <a:ext uri="{FF2B5EF4-FFF2-40B4-BE49-F238E27FC236}">
                <a16:creationId xmlns:a16="http://schemas.microsoft.com/office/drawing/2014/main" id="{F679F948-1F27-421B-8D94-821E408E5B0A}"/>
              </a:ext>
              <a:ext uri="{C183D7F6-B498-43B3-948B-1728B52AA6E4}">
                <adec:decorative xmlns:adec="http://schemas.microsoft.com/office/drawing/2017/decorative" val="1"/>
              </a:ext>
            </a:extLst>
          </p:cNvPr>
          <p:cNvGrpSpPr/>
          <p:nvPr/>
        </p:nvGrpSpPr>
        <p:grpSpPr>
          <a:xfrm>
            <a:off x="826948" y="4627967"/>
            <a:ext cx="6206538" cy="1363050"/>
            <a:chOff x="594650" y="5120470"/>
            <a:chExt cx="5505643" cy="1363050"/>
          </a:xfrm>
        </p:grpSpPr>
        <p:cxnSp>
          <p:nvCxnSpPr>
            <p:cNvPr id="91" name="Straight Connector 90">
              <a:extLst>
                <a:ext uri="{FF2B5EF4-FFF2-40B4-BE49-F238E27FC236}">
                  <a16:creationId xmlns:a16="http://schemas.microsoft.com/office/drawing/2014/main" id="{2D9B014E-C84D-4FA1-BB54-A92706767A67}"/>
                </a:ext>
              </a:extLst>
            </p:cNvPr>
            <p:cNvCxnSpPr>
              <a:cxnSpLocks/>
            </p:cNvCxnSpPr>
            <p:nvPr/>
          </p:nvCxnSpPr>
          <p:spPr>
            <a:xfrm>
              <a:off x="594650" y="5120470"/>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BBFAC9B-D788-49A5-981B-1F1D6894ED45}"/>
                </a:ext>
              </a:extLst>
            </p:cNvPr>
            <p:cNvCxnSpPr>
              <a:cxnSpLocks/>
            </p:cNvCxnSpPr>
            <p:nvPr/>
          </p:nvCxnSpPr>
          <p:spPr>
            <a:xfrm>
              <a:off x="594650" y="6483520"/>
              <a:ext cx="5505643"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sp>
        <p:nvSpPr>
          <p:cNvPr id="37" name="Rectangle 13">
            <a:extLst>
              <a:ext uri="{FF2B5EF4-FFF2-40B4-BE49-F238E27FC236}">
                <a16:creationId xmlns:a16="http://schemas.microsoft.com/office/drawing/2014/main" id="{2644B29C-3230-4267-B293-74EBA508B23C}"/>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41" name="Rectangle 17">
            <a:extLst>
              <a:ext uri="{FF2B5EF4-FFF2-40B4-BE49-F238E27FC236}">
                <a16:creationId xmlns:a16="http://schemas.microsoft.com/office/drawing/2014/main" id="{ACAE6FB3-FFE9-4ADE-964B-817ADFE27270}"/>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38" name="Rectangle 14">
            <a:extLst>
              <a:ext uri="{FF2B5EF4-FFF2-40B4-BE49-F238E27FC236}">
                <a16:creationId xmlns:a16="http://schemas.microsoft.com/office/drawing/2014/main" id="{70ACEC96-0C45-4684-8493-8D0CE25CCC15}"/>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grpSp>
        <p:nvGrpSpPr>
          <p:cNvPr id="42" name="Graphic 20">
            <a:extLst>
              <a:ext uri="{FF2B5EF4-FFF2-40B4-BE49-F238E27FC236}">
                <a16:creationId xmlns:a16="http://schemas.microsoft.com/office/drawing/2014/main" id="{0B45C40A-4654-422C-9743-19CE70D3CAFC}"/>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chemeClr val="bg1"/>
          </a:solidFill>
        </p:grpSpPr>
        <p:grpSp>
          <p:nvGrpSpPr>
            <p:cNvPr id="43" name="Graphic 20">
              <a:extLst>
                <a:ext uri="{FF2B5EF4-FFF2-40B4-BE49-F238E27FC236}">
                  <a16:creationId xmlns:a16="http://schemas.microsoft.com/office/drawing/2014/main" id="{C12C8939-BF92-4C01-B62D-C2A468A02DD1}"/>
                </a:ext>
              </a:extLst>
            </p:cNvPr>
            <p:cNvGrpSpPr/>
            <p:nvPr/>
          </p:nvGrpSpPr>
          <p:grpSpPr>
            <a:xfrm>
              <a:off x="9277237" y="3236167"/>
              <a:ext cx="2582681" cy="2692509"/>
              <a:chOff x="9277237" y="3236167"/>
              <a:chExt cx="2582681" cy="2692509"/>
            </a:xfrm>
            <a:grpFill/>
          </p:grpSpPr>
          <p:sp>
            <p:nvSpPr>
              <p:cNvPr id="45" name="Freeform: Shape 44">
                <a:extLst>
                  <a:ext uri="{FF2B5EF4-FFF2-40B4-BE49-F238E27FC236}">
                    <a16:creationId xmlns:a16="http://schemas.microsoft.com/office/drawing/2014/main" id="{FCF83B33-311E-4F9C-8882-5F9916CF1031}"/>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46" name="Graphic 20">
                <a:extLst>
                  <a:ext uri="{FF2B5EF4-FFF2-40B4-BE49-F238E27FC236}">
                    <a16:creationId xmlns:a16="http://schemas.microsoft.com/office/drawing/2014/main" id="{23060395-DF4C-4936-8FDF-8E1D6AF56595}"/>
                  </a:ext>
                </a:extLst>
              </p:cNvPr>
              <p:cNvGrpSpPr/>
              <p:nvPr/>
            </p:nvGrpSpPr>
            <p:grpSpPr>
              <a:xfrm>
                <a:off x="9277237" y="3236167"/>
                <a:ext cx="2582681" cy="2692509"/>
                <a:chOff x="9277237" y="3236167"/>
                <a:chExt cx="2582681" cy="2692509"/>
              </a:xfrm>
              <a:grpFill/>
            </p:grpSpPr>
            <p:sp>
              <p:nvSpPr>
                <p:cNvPr id="48" name="Freeform: Shape 47">
                  <a:extLst>
                    <a:ext uri="{FF2B5EF4-FFF2-40B4-BE49-F238E27FC236}">
                      <a16:creationId xmlns:a16="http://schemas.microsoft.com/office/drawing/2014/main" id="{2302A4D3-CA87-4BF6-A963-F3C1E5DAA714}"/>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95A31CD-7DB5-4876-ABF2-A0C2A2B03BAC}"/>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AC9D2CA-62ED-418D-8D33-84154A75E252}"/>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D01B738-EDAB-438B-B83B-2794B93665C3}"/>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5A6B235E-783F-42DE-8C0B-9833C0982CD2}"/>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03538A76-8854-404B-BA38-35C01AC34168}"/>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solidFill>
                <a:srgbClr val="0563C1"/>
              </a:solidFill>
              <a:prstDash val="solid"/>
              <a:miter/>
            </a:ln>
          </p:spPr>
          <p:txBody>
            <a:bodyPr rtlCol="0" anchor="ctr"/>
            <a:lstStyle/>
            <a:p>
              <a:endParaRPr lang="en-US"/>
            </a:p>
          </p:txBody>
        </p:sp>
      </p:grpSp>
      <p:pic>
        <p:nvPicPr>
          <p:cNvPr id="52" name="Graphic 51" descr="Handshake">
            <a:extLst>
              <a:ext uri="{FF2B5EF4-FFF2-40B4-BE49-F238E27FC236}">
                <a16:creationId xmlns:a16="http://schemas.microsoft.com/office/drawing/2014/main" id="{F954026D-B65E-43D9-B533-FF28AE8371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38722" y="4537070"/>
            <a:ext cx="615765" cy="615765"/>
          </a:xfrm>
          <a:prstGeom prst="rect">
            <a:avLst/>
          </a:prstGeom>
        </p:spPr>
      </p:pic>
      <p:pic>
        <p:nvPicPr>
          <p:cNvPr id="53" name="Graphic 52" descr="Lightbulb">
            <a:extLst>
              <a:ext uri="{FF2B5EF4-FFF2-40B4-BE49-F238E27FC236}">
                <a16:creationId xmlns:a16="http://schemas.microsoft.com/office/drawing/2014/main" id="{F284EFC8-D2B1-4901-822A-A7F44AC149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40545" y="3149006"/>
            <a:ext cx="552304" cy="552304"/>
          </a:xfrm>
          <a:prstGeom prst="rect">
            <a:avLst/>
          </a:prstGeom>
        </p:spPr>
      </p:pic>
      <p:pic>
        <p:nvPicPr>
          <p:cNvPr id="54" name="Graphic 53" descr="Cloud Computing">
            <a:extLst>
              <a:ext uri="{FF2B5EF4-FFF2-40B4-BE49-F238E27FC236}">
                <a16:creationId xmlns:a16="http://schemas.microsoft.com/office/drawing/2014/main" id="{D7EBA04E-82E2-4BE0-B5C3-1B0D144948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34755" y="390016"/>
            <a:ext cx="619732" cy="619732"/>
          </a:xfrm>
          <a:prstGeom prst="rect">
            <a:avLst/>
          </a:prstGeom>
        </p:spPr>
      </p:pic>
      <p:pic>
        <p:nvPicPr>
          <p:cNvPr id="55" name="Graphic 54" descr="Document">
            <a:extLst>
              <a:ext uri="{FF2B5EF4-FFF2-40B4-BE49-F238E27FC236}">
                <a16:creationId xmlns:a16="http://schemas.microsoft.com/office/drawing/2014/main" id="{BD4493B5-D628-4B6F-8C38-FEC7962EB3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88049" y="5975596"/>
            <a:ext cx="418099" cy="418099"/>
          </a:xfrm>
          <a:prstGeom prst="rect">
            <a:avLst/>
          </a:prstGeom>
        </p:spPr>
      </p:pic>
      <p:pic>
        <p:nvPicPr>
          <p:cNvPr id="4" name="Picture 3">
            <a:extLst>
              <a:ext uri="{FF2B5EF4-FFF2-40B4-BE49-F238E27FC236}">
                <a16:creationId xmlns:a16="http://schemas.microsoft.com/office/drawing/2014/main" id="{7FC1E4EB-C58B-4597-AE89-3380C0EE606C}"/>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8096714" y="1668994"/>
            <a:ext cx="2691175" cy="2288266"/>
          </a:xfrm>
          <a:prstGeom prst="rect">
            <a:avLst/>
          </a:prstGeom>
        </p:spPr>
      </p:pic>
    </p:spTree>
    <p:extLst>
      <p:ext uri="{BB962C8B-B14F-4D97-AF65-F5344CB8AC3E}">
        <p14:creationId xmlns:p14="http://schemas.microsoft.com/office/powerpoint/2010/main" val="153560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ell phone&#10;&#10;Description automatically generated">
            <a:extLst>
              <a:ext uri="{FF2B5EF4-FFF2-40B4-BE49-F238E27FC236}">
                <a16:creationId xmlns:a16="http://schemas.microsoft.com/office/drawing/2014/main" id="{B1243AC3-9ABA-4D8C-96CF-A1CA72490F7D}"/>
              </a:ext>
            </a:extLst>
          </p:cNvPr>
          <p:cNvPicPr>
            <a:picLocks noGrp="1" noChangeAspect="1"/>
          </p:cNvPicPr>
          <p:nvPr>
            <p:ph type="pic" sz="quarter" idx="10"/>
          </p:nvPr>
        </p:nvPicPr>
        <p:blipFill rotWithShape="1">
          <a:blip r:embed="rId2"/>
          <a:srcRect l="24995" t="-2622" r="24995" b="101785"/>
          <a:stretch/>
        </p:blipFill>
        <p:spPr>
          <a:xfrm flipH="1">
            <a:off x="10756586" y="3637210"/>
            <a:ext cx="49854" cy="64100"/>
          </a:xfrm>
        </p:spPr>
      </p:pic>
      <p:sp>
        <p:nvSpPr>
          <p:cNvPr id="2" name="Text Placeholder 1">
            <a:extLst>
              <a:ext uri="{FF2B5EF4-FFF2-40B4-BE49-F238E27FC236}">
                <a16:creationId xmlns:a16="http://schemas.microsoft.com/office/drawing/2014/main" id="{A4B5739A-189D-4163-B4DF-C92965E221EE}"/>
              </a:ext>
            </a:extLst>
          </p:cNvPr>
          <p:cNvSpPr>
            <a:spLocks noGrp="1"/>
          </p:cNvSpPr>
          <p:nvPr>
            <p:ph type="body" sz="quarter" idx="11"/>
          </p:nvPr>
        </p:nvSpPr>
        <p:spPr>
          <a:xfrm>
            <a:off x="269170" y="1610341"/>
            <a:ext cx="6273340" cy="2372957"/>
          </a:xfrm>
        </p:spPr>
        <p:txBody>
          <a:bodyPr/>
          <a:lstStyle/>
          <a:p>
            <a:r>
              <a:rPr lang="en-US" sz="1600" dirty="0"/>
              <a:t>There may existing mobile device policy at your organization. Evaluate these policies to see if you need to adjust to accommodate Yammer usage.  </a:t>
            </a:r>
          </a:p>
          <a:p>
            <a:endParaRPr lang="en-US" sz="1600" dirty="0">
              <a:latin typeface="+mn-lt"/>
            </a:endParaRPr>
          </a:p>
          <a:p>
            <a:r>
              <a:rPr lang="en-US" sz="1400" b="1" dirty="0">
                <a:latin typeface="+mn-lt"/>
              </a:rPr>
              <a:t>ASK: </a:t>
            </a:r>
          </a:p>
          <a:p>
            <a:pPr marL="342900" indent="-342900">
              <a:buFont typeface="+mj-lt"/>
              <a:buAutoNum type="arabicPeriod"/>
            </a:pPr>
            <a:r>
              <a:rPr lang="en-US" sz="1400" dirty="0">
                <a:latin typeface="+mn-lt"/>
              </a:rPr>
              <a:t>Can you access Yammer while on your own personal devices, either mobile or at home? What about after hours?</a:t>
            </a:r>
          </a:p>
          <a:p>
            <a:pPr marL="342900" indent="-342900">
              <a:buFont typeface="+mj-lt"/>
              <a:buAutoNum type="arabicPeriod"/>
            </a:pPr>
            <a:r>
              <a:rPr lang="en-US" sz="1400" dirty="0">
                <a:latin typeface="+mn-lt"/>
              </a:rPr>
              <a:t>Are the specific parameters where VPN would be necessary?  </a:t>
            </a:r>
          </a:p>
          <a:p>
            <a:pPr marL="342900" indent="-342900">
              <a:buFont typeface="+mj-lt"/>
              <a:buAutoNum type="arabicPeriod"/>
            </a:pPr>
            <a:r>
              <a:rPr lang="en-US" sz="1400" dirty="0">
                <a:latin typeface="+mn-lt"/>
              </a:rPr>
              <a:t>Do employees need VPN for access to Yammer?  </a:t>
            </a:r>
          </a:p>
        </p:txBody>
      </p:sp>
      <p:sp>
        <p:nvSpPr>
          <p:cNvPr id="3" name="Title 2">
            <a:extLst>
              <a:ext uri="{FF2B5EF4-FFF2-40B4-BE49-F238E27FC236}">
                <a16:creationId xmlns:a16="http://schemas.microsoft.com/office/drawing/2014/main" id="{D4D1EEA5-E082-44DB-94AE-C747259A5118}"/>
              </a:ext>
            </a:extLst>
          </p:cNvPr>
          <p:cNvSpPr>
            <a:spLocks noGrp="1"/>
          </p:cNvSpPr>
          <p:nvPr>
            <p:ph type="title"/>
          </p:nvPr>
        </p:nvSpPr>
        <p:spPr/>
        <p:txBody>
          <a:bodyPr/>
          <a:lstStyle/>
          <a:p>
            <a:r>
              <a:rPr lang="en-US" sz="4400" dirty="0">
                <a:solidFill>
                  <a:srgbClr val="0078D4"/>
                </a:solidFill>
              </a:rPr>
              <a:t>Mobile usage and remote connectivity</a:t>
            </a:r>
            <a:endParaRPr lang="en-US" sz="4400" dirty="0">
              <a:solidFill>
                <a:srgbClr val="0078D4"/>
              </a:solidFill>
              <a:latin typeface="+mn-lt"/>
            </a:endParaRPr>
          </a:p>
        </p:txBody>
      </p:sp>
      <p:sp>
        <p:nvSpPr>
          <p:cNvPr id="22" name="Content Placeholder 28">
            <a:extLst>
              <a:ext uri="{FF2B5EF4-FFF2-40B4-BE49-F238E27FC236}">
                <a16:creationId xmlns:a16="http://schemas.microsoft.com/office/drawing/2014/main" id="{07940C8D-C525-41F9-942B-4CA1F2C478FC}"/>
              </a:ext>
            </a:extLst>
          </p:cNvPr>
          <p:cNvSpPr txBox="1">
            <a:spLocks/>
          </p:cNvSpPr>
          <p:nvPr/>
        </p:nvSpPr>
        <p:spPr>
          <a:xfrm>
            <a:off x="757303" y="4818875"/>
            <a:ext cx="3878197" cy="1075922"/>
          </a:xfrm>
          <a:prstGeom prst="rect">
            <a:avLst/>
          </a:prstGeom>
        </p:spPr>
        <p:txBody>
          <a:bodyPr vert="horz" lIns="91440" tIns="45720" rIns="91440" bIns="45720" rtlCol="0">
            <a:noAutofit/>
          </a:bodyPr>
          <a:lstStyle>
            <a:lvl1pPr marL="0" indent="0" algn="l" defTabSz="914126" rtl="0" eaLnBrk="1" latinLnBrk="0" hangingPunct="1">
              <a:lnSpc>
                <a:spcPct val="10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4pPr>
            <a:lvl5pPr marL="1828251" indent="0" algn="l" defTabSz="914126"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mn-ea"/>
                <a:cs typeface="Segoe UI" panose="020B0502040204020203"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Pro tip: </a:t>
            </a:r>
          </a:p>
          <a:p>
            <a:pPr lvl="0">
              <a:lnSpc>
                <a:spcPct val="110000"/>
              </a:lnSpc>
              <a:spcBef>
                <a:spcPts val="0"/>
              </a:spcBef>
              <a:spcAft>
                <a:spcPts val="600"/>
              </a:spcAft>
            </a:pPr>
            <a:r>
              <a:rPr lang="en-US" dirty="0"/>
              <a:t>We encourage organizations to allow users to connect at and away from their desks. Consider the impact of your decisions with the openness and ease of use Yammer provides.</a:t>
            </a:r>
            <a:endParaRPr kumimoji="0" lang="en-US" sz="1100" b="0" i="0" u="none" strike="noStrike" kern="1200" cap="none" spc="0" normalizeH="0" baseline="0" noProof="0" dirty="0">
              <a:ln>
                <a:noFill/>
              </a:ln>
              <a:effectLst/>
              <a:uLnTx/>
              <a:uFillTx/>
            </a:endParaRPr>
          </a:p>
        </p:txBody>
      </p:sp>
      <p:pic>
        <p:nvPicPr>
          <p:cNvPr id="23" name="Graphic 22" descr="Important Note">
            <a:extLst>
              <a:ext uri="{FF2B5EF4-FFF2-40B4-BE49-F238E27FC236}">
                <a16:creationId xmlns:a16="http://schemas.microsoft.com/office/drawing/2014/main" id="{9DC90F36-BA7E-4422-9B3A-FC101D406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866" y="4825698"/>
            <a:ext cx="171707" cy="228540"/>
          </a:xfrm>
          <a:prstGeom prst="rect">
            <a:avLst/>
          </a:prstGeom>
        </p:spPr>
      </p:pic>
      <p:grpSp>
        <p:nvGrpSpPr>
          <p:cNvPr id="24" name="Group 23">
            <a:extLst>
              <a:ext uri="{FF2B5EF4-FFF2-40B4-BE49-F238E27FC236}">
                <a16:creationId xmlns:a16="http://schemas.microsoft.com/office/drawing/2014/main" id="{C9B62539-65AE-4BC8-BE9D-C475CC4C5BF5}"/>
              </a:ext>
              <a:ext uri="{C183D7F6-B498-43B3-948B-1728B52AA6E4}">
                <adec:decorative xmlns:adec="http://schemas.microsoft.com/office/drawing/2017/decorative" val="1"/>
              </a:ext>
            </a:extLst>
          </p:cNvPr>
          <p:cNvGrpSpPr/>
          <p:nvPr/>
        </p:nvGrpSpPr>
        <p:grpSpPr>
          <a:xfrm>
            <a:off x="757303" y="4720453"/>
            <a:ext cx="3878197" cy="1362695"/>
            <a:chOff x="594650" y="5120470"/>
            <a:chExt cx="5505643" cy="1363050"/>
          </a:xfrm>
        </p:grpSpPr>
        <p:cxnSp>
          <p:nvCxnSpPr>
            <p:cNvPr id="25" name="Straight Connector 24">
              <a:extLst>
                <a:ext uri="{FF2B5EF4-FFF2-40B4-BE49-F238E27FC236}">
                  <a16:creationId xmlns:a16="http://schemas.microsoft.com/office/drawing/2014/main" id="{D7010F8D-3DF5-4C64-81AA-625E84757CD9}"/>
                </a:ext>
              </a:extLst>
            </p:cNvPr>
            <p:cNvCxnSpPr>
              <a:cxnSpLocks/>
            </p:cNvCxnSpPr>
            <p:nvPr/>
          </p:nvCxnSpPr>
          <p:spPr>
            <a:xfrm>
              <a:off x="594650" y="5120470"/>
              <a:ext cx="5505643" cy="0"/>
            </a:xfrm>
            <a:prstGeom prst="line">
              <a:avLst/>
            </a:prstGeom>
            <a:noFill/>
            <a:ln w="12700" cap="flat" cmpd="sng" algn="ctr">
              <a:solidFill>
                <a:srgbClr val="E6E6E6"/>
              </a:solidFill>
              <a:prstDash val="solid"/>
              <a:miter lim="800000"/>
            </a:ln>
            <a:effectLst/>
          </p:spPr>
        </p:cxnSp>
        <p:cxnSp>
          <p:nvCxnSpPr>
            <p:cNvPr id="26" name="Straight Connector 25">
              <a:extLst>
                <a:ext uri="{FF2B5EF4-FFF2-40B4-BE49-F238E27FC236}">
                  <a16:creationId xmlns:a16="http://schemas.microsoft.com/office/drawing/2014/main" id="{C05E8098-EE8D-4B39-A5E0-9AEDE454F46B}"/>
                </a:ext>
              </a:extLst>
            </p:cNvPr>
            <p:cNvCxnSpPr>
              <a:cxnSpLocks/>
            </p:cNvCxnSpPr>
            <p:nvPr/>
          </p:nvCxnSpPr>
          <p:spPr>
            <a:xfrm>
              <a:off x="594650" y="6483520"/>
              <a:ext cx="5505643" cy="0"/>
            </a:xfrm>
            <a:prstGeom prst="line">
              <a:avLst/>
            </a:prstGeom>
            <a:noFill/>
            <a:ln w="12700" cap="flat" cmpd="sng" algn="ctr">
              <a:solidFill>
                <a:srgbClr val="E6E6E6"/>
              </a:solidFill>
              <a:prstDash val="solid"/>
              <a:miter lim="800000"/>
            </a:ln>
            <a:effectLst/>
          </p:spPr>
        </p:cxnSp>
      </p:grpSp>
      <p:sp>
        <p:nvSpPr>
          <p:cNvPr id="20" name="Rectangle 13">
            <a:extLst>
              <a:ext uri="{FF2B5EF4-FFF2-40B4-BE49-F238E27FC236}">
                <a16:creationId xmlns:a16="http://schemas.microsoft.com/office/drawing/2014/main" id="{462A2361-1FB5-4199-9545-7A47A0ACFCA7}"/>
              </a:ext>
              <a:ext uri="{C183D7F6-B498-43B3-948B-1728B52AA6E4}">
                <adec:decorative xmlns:adec="http://schemas.microsoft.com/office/drawing/2017/decorative" val="1"/>
              </a:ext>
            </a:extLst>
          </p:cNvPr>
          <p:cNvSpPr>
            <a:spLocks noChangeArrowheads="1"/>
          </p:cNvSpPr>
          <p:nvPr/>
        </p:nvSpPr>
        <p:spPr bwMode="auto">
          <a:xfrm>
            <a:off x="11450145" y="-10217"/>
            <a:ext cx="738680" cy="1348348"/>
          </a:xfrm>
          <a:prstGeom prst="rect">
            <a:avLst/>
          </a:prstGeom>
          <a:solidFill>
            <a:srgbClr val="0078D4"/>
          </a:solidFill>
          <a:ln w="25400" cap="sq">
            <a:solidFill>
              <a:srgbClr val="0078D4"/>
            </a:solidFill>
            <a:miter lim="800000"/>
          </a:ln>
        </p:spPr>
        <p:txBody>
          <a:bodyPr vert="horz" wrap="square" lIns="91416" tIns="45708" rIns="91416" bIns="45708" numCol="1" anchor="t" anchorCtr="0" compatLnSpc="1">
            <a:prstTxWarp prst="textNoShape">
              <a:avLst/>
            </a:prstTxWarp>
          </a:bodyPr>
          <a:lstStyle/>
          <a:p>
            <a:endParaRPr lang="en-US" sz="1799"/>
          </a:p>
        </p:txBody>
      </p:sp>
      <p:sp>
        <p:nvSpPr>
          <p:cNvPr id="21" name="Rectangle 14">
            <a:extLst>
              <a:ext uri="{FF2B5EF4-FFF2-40B4-BE49-F238E27FC236}">
                <a16:creationId xmlns:a16="http://schemas.microsoft.com/office/drawing/2014/main" id="{EC1783C0-0448-4152-8DCE-A6944B61D6E9}"/>
              </a:ext>
              <a:ext uri="{C183D7F6-B498-43B3-948B-1728B52AA6E4}">
                <adec:decorative xmlns:adec="http://schemas.microsoft.com/office/drawing/2017/decorative" val="1"/>
              </a:ext>
            </a:extLst>
          </p:cNvPr>
          <p:cNvSpPr>
            <a:spLocks noChangeArrowheads="1"/>
          </p:cNvSpPr>
          <p:nvPr/>
        </p:nvSpPr>
        <p:spPr bwMode="auto">
          <a:xfrm>
            <a:off x="11450145" y="1371241"/>
            <a:ext cx="738680" cy="1347206"/>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37" name="Rectangle 15">
            <a:extLst>
              <a:ext uri="{FF2B5EF4-FFF2-40B4-BE49-F238E27FC236}">
                <a16:creationId xmlns:a16="http://schemas.microsoft.com/office/drawing/2014/main" id="{EBAFFD0E-269F-4D7D-B20B-555E00DE5C81}"/>
              </a:ext>
              <a:ext uri="{C183D7F6-B498-43B3-948B-1728B52AA6E4}">
                <adec:decorative xmlns:adec="http://schemas.microsoft.com/office/drawing/2017/decorative" val="1"/>
              </a:ext>
            </a:extLst>
          </p:cNvPr>
          <p:cNvSpPr>
            <a:spLocks noChangeArrowheads="1"/>
          </p:cNvSpPr>
          <p:nvPr/>
        </p:nvSpPr>
        <p:spPr bwMode="auto">
          <a:xfrm>
            <a:off x="11450145" y="2751555"/>
            <a:ext cx="738680" cy="1347206"/>
          </a:xfrm>
          <a:prstGeom prst="rect">
            <a:avLst/>
          </a:prstGeom>
          <a:solidFill>
            <a:srgbClr val="0078D4"/>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sp>
        <p:nvSpPr>
          <p:cNvPr id="38" name="Rectangle 16">
            <a:extLst>
              <a:ext uri="{FF2B5EF4-FFF2-40B4-BE49-F238E27FC236}">
                <a16:creationId xmlns:a16="http://schemas.microsoft.com/office/drawing/2014/main" id="{87373CAE-80F3-4815-BB30-2CFDCE8975EB}"/>
              </a:ext>
              <a:ext uri="{C183D7F6-B498-43B3-948B-1728B52AA6E4}">
                <adec:decorative xmlns:adec="http://schemas.microsoft.com/office/drawing/2017/decorative" val="1"/>
              </a:ext>
            </a:extLst>
          </p:cNvPr>
          <p:cNvSpPr>
            <a:spLocks noChangeArrowheads="1"/>
          </p:cNvSpPr>
          <p:nvPr/>
        </p:nvSpPr>
        <p:spPr bwMode="auto">
          <a:xfrm>
            <a:off x="11459670" y="4131870"/>
            <a:ext cx="738680" cy="1348348"/>
          </a:xfrm>
          <a:prstGeom prst="rect">
            <a:avLst/>
          </a:prstGeom>
          <a:solidFill>
            <a:srgbClr val="0078D4"/>
          </a:solidFill>
          <a:ln>
            <a:solidFill>
              <a:srgbClr val="0078D4"/>
            </a:solidFill>
          </a:ln>
        </p:spPr>
        <p:txBody>
          <a:bodyPr vert="horz" wrap="square" lIns="91416" tIns="45708" rIns="91416" bIns="45708" numCol="1" anchor="t" anchorCtr="0" compatLnSpc="1">
            <a:prstTxWarp prst="textNoShape">
              <a:avLst/>
            </a:prstTxWarp>
          </a:bodyPr>
          <a:lstStyle/>
          <a:p>
            <a:endParaRPr lang="en-US" sz="1799"/>
          </a:p>
        </p:txBody>
      </p:sp>
      <p:sp>
        <p:nvSpPr>
          <p:cNvPr id="39" name="Rectangle 17">
            <a:extLst>
              <a:ext uri="{FF2B5EF4-FFF2-40B4-BE49-F238E27FC236}">
                <a16:creationId xmlns:a16="http://schemas.microsoft.com/office/drawing/2014/main" id="{D4BC3CBB-7826-4E46-BE9E-77FB8C667A00}"/>
              </a:ext>
              <a:ext uri="{C183D7F6-B498-43B3-948B-1728B52AA6E4}">
                <adec:decorative xmlns:adec="http://schemas.microsoft.com/office/drawing/2017/decorative" val="1"/>
              </a:ext>
            </a:extLst>
          </p:cNvPr>
          <p:cNvSpPr>
            <a:spLocks noChangeArrowheads="1"/>
          </p:cNvSpPr>
          <p:nvPr/>
        </p:nvSpPr>
        <p:spPr bwMode="auto">
          <a:xfrm>
            <a:off x="11450145" y="5512185"/>
            <a:ext cx="738680" cy="1344923"/>
          </a:xfrm>
          <a:prstGeom prst="rect">
            <a:avLst/>
          </a:prstGeom>
          <a:solidFill>
            <a:schemeClr val="bg1"/>
          </a:solidFill>
          <a:ln>
            <a:solidFill>
              <a:schemeClr val="bg1"/>
            </a:solidFill>
          </a:ln>
        </p:spPr>
        <p:txBody>
          <a:bodyPr vert="horz" wrap="square" lIns="91416" tIns="45708" rIns="91416" bIns="45708" numCol="1" anchor="t" anchorCtr="0" compatLnSpc="1">
            <a:prstTxWarp prst="textNoShape">
              <a:avLst/>
            </a:prstTxWarp>
          </a:bodyPr>
          <a:lstStyle/>
          <a:p>
            <a:endParaRPr lang="en-US" sz="1799"/>
          </a:p>
        </p:txBody>
      </p:sp>
      <p:grpSp>
        <p:nvGrpSpPr>
          <p:cNvPr id="40" name="Graphic 20">
            <a:extLst>
              <a:ext uri="{FF2B5EF4-FFF2-40B4-BE49-F238E27FC236}">
                <a16:creationId xmlns:a16="http://schemas.microsoft.com/office/drawing/2014/main" id="{3CD0D166-AE1B-421E-9484-6AD26BD9DB5E}"/>
              </a:ext>
              <a:ext uri="{C183D7F6-B498-43B3-948B-1728B52AA6E4}">
                <adec:decorative xmlns:adec="http://schemas.microsoft.com/office/drawing/2017/decorative" val="1"/>
              </a:ext>
            </a:extLst>
          </p:cNvPr>
          <p:cNvGrpSpPr/>
          <p:nvPr/>
        </p:nvGrpSpPr>
        <p:grpSpPr>
          <a:xfrm>
            <a:off x="11643123" y="1867465"/>
            <a:ext cx="365760" cy="365760"/>
            <a:chOff x="9276885" y="3236167"/>
            <a:chExt cx="2730468" cy="2752663"/>
          </a:xfrm>
          <a:solidFill>
            <a:schemeClr val="bg1"/>
          </a:solidFill>
        </p:grpSpPr>
        <p:grpSp>
          <p:nvGrpSpPr>
            <p:cNvPr id="41" name="Graphic 20">
              <a:extLst>
                <a:ext uri="{FF2B5EF4-FFF2-40B4-BE49-F238E27FC236}">
                  <a16:creationId xmlns:a16="http://schemas.microsoft.com/office/drawing/2014/main" id="{AB22F06C-0506-45A9-ACDF-3DCE41510E6B}"/>
                </a:ext>
              </a:extLst>
            </p:cNvPr>
            <p:cNvGrpSpPr/>
            <p:nvPr/>
          </p:nvGrpSpPr>
          <p:grpSpPr>
            <a:xfrm>
              <a:off x="9277237" y="3236167"/>
              <a:ext cx="2582681" cy="2692509"/>
              <a:chOff x="9277237" y="3236167"/>
              <a:chExt cx="2582681" cy="2692509"/>
            </a:xfrm>
            <a:grpFill/>
          </p:grpSpPr>
          <p:sp>
            <p:nvSpPr>
              <p:cNvPr id="43" name="Freeform: Shape 42">
                <a:extLst>
                  <a:ext uri="{FF2B5EF4-FFF2-40B4-BE49-F238E27FC236}">
                    <a16:creationId xmlns:a16="http://schemas.microsoft.com/office/drawing/2014/main" id="{2CA186BC-5816-4FF2-9978-D74D203B0D23}"/>
                  </a:ext>
                </a:extLst>
              </p:cNvPr>
              <p:cNvSpPr/>
              <p:nvPr/>
            </p:nvSpPr>
            <p:spPr>
              <a:xfrm>
                <a:off x="9940033" y="3799685"/>
                <a:ext cx="1222578" cy="2122648"/>
              </a:xfrm>
              <a:custGeom>
                <a:avLst/>
                <a:gdLst>
                  <a:gd name="connsiteX0" fmla="*/ 1128622 w 1222578"/>
                  <a:gd name="connsiteY0" fmla="*/ 394206 h 2122648"/>
                  <a:gd name="connsiteX1" fmla="*/ 1042997 w 1222578"/>
                  <a:gd name="connsiteY1" fmla="*/ 197587 h 2122648"/>
                  <a:gd name="connsiteX2" fmla="*/ 586334 w 1222578"/>
                  <a:gd name="connsiteY2" fmla="*/ 968 h 2122648"/>
                  <a:gd name="connsiteX3" fmla="*/ 148698 w 1222578"/>
                  <a:gd name="connsiteY3" fmla="*/ 267355 h 2122648"/>
                  <a:gd name="connsiteX4" fmla="*/ 9161 w 1222578"/>
                  <a:gd name="connsiteY4" fmla="*/ 768416 h 2122648"/>
                  <a:gd name="connsiteX5" fmla="*/ 66244 w 1222578"/>
                  <a:gd name="connsiteY5" fmla="*/ 933322 h 2122648"/>
                  <a:gd name="connsiteX6" fmla="*/ 218466 w 1222578"/>
                  <a:gd name="connsiteY6" fmla="*/ 815985 h 2122648"/>
                  <a:gd name="connsiteX7" fmla="*/ 342145 w 1222578"/>
                  <a:gd name="connsiteY7" fmla="*/ 410062 h 2122648"/>
                  <a:gd name="connsiteX8" fmla="*/ 342145 w 1222578"/>
                  <a:gd name="connsiteY8" fmla="*/ 1979841 h 2122648"/>
                  <a:gd name="connsiteX9" fmla="*/ 449969 w 1222578"/>
                  <a:gd name="connsiteY9" fmla="*/ 2122549 h 2122648"/>
                  <a:gd name="connsiteX10" fmla="*/ 557792 w 1222578"/>
                  <a:gd name="connsiteY10" fmla="*/ 1976670 h 2122648"/>
                  <a:gd name="connsiteX11" fmla="*/ 560963 w 1222578"/>
                  <a:gd name="connsiteY11" fmla="*/ 1301189 h 2122648"/>
                  <a:gd name="connsiteX12" fmla="*/ 621218 w 1222578"/>
                  <a:gd name="connsiteY12" fmla="*/ 1139455 h 2122648"/>
                  <a:gd name="connsiteX13" fmla="*/ 681472 w 1222578"/>
                  <a:gd name="connsiteY13" fmla="*/ 1307532 h 2122648"/>
                  <a:gd name="connsiteX14" fmla="*/ 684643 w 1222578"/>
                  <a:gd name="connsiteY14" fmla="*/ 1983013 h 2122648"/>
                  <a:gd name="connsiteX15" fmla="*/ 782953 w 1222578"/>
                  <a:gd name="connsiteY15" fmla="*/ 2116206 h 2122648"/>
                  <a:gd name="connsiteX16" fmla="*/ 900290 w 1222578"/>
                  <a:gd name="connsiteY16" fmla="*/ 1976670 h 2122648"/>
                  <a:gd name="connsiteX17" fmla="*/ 900290 w 1222578"/>
                  <a:gd name="connsiteY17" fmla="*/ 1802250 h 2122648"/>
                  <a:gd name="connsiteX18" fmla="*/ 900290 w 1222578"/>
                  <a:gd name="connsiteY18" fmla="*/ 413233 h 2122648"/>
                  <a:gd name="connsiteX19" fmla="*/ 998600 w 1222578"/>
                  <a:gd name="connsiteY19" fmla="*/ 762073 h 2122648"/>
                  <a:gd name="connsiteX20" fmla="*/ 1153992 w 1222578"/>
                  <a:gd name="connsiteY20" fmla="*/ 926979 h 2122648"/>
                  <a:gd name="connsiteX21" fmla="*/ 1198390 w 1222578"/>
                  <a:gd name="connsiteY21" fmla="*/ 698648 h 2122648"/>
                  <a:gd name="connsiteX22" fmla="*/ 1128622 w 1222578"/>
                  <a:gd name="connsiteY22" fmla="*/ 394206 h 21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578" h="2122648">
                    <a:moveTo>
                      <a:pt x="1128622" y="394206"/>
                    </a:moveTo>
                    <a:cubicBezTo>
                      <a:pt x="1112765" y="324438"/>
                      <a:pt x="1084224" y="257841"/>
                      <a:pt x="1042997" y="197587"/>
                    </a:cubicBezTo>
                    <a:cubicBezTo>
                      <a:pt x="938345" y="51708"/>
                      <a:pt x="782953" y="-8546"/>
                      <a:pt x="586334" y="968"/>
                    </a:cubicBezTo>
                    <a:cubicBezTo>
                      <a:pt x="399228" y="7311"/>
                      <a:pt x="221637" y="73907"/>
                      <a:pt x="148698" y="267355"/>
                    </a:cubicBezTo>
                    <a:cubicBezTo>
                      <a:pt x="88443" y="429090"/>
                      <a:pt x="53559" y="600338"/>
                      <a:pt x="9161" y="768416"/>
                    </a:cubicBezTo>
                    <a:cubicBezTo>
                      <a:pt x="-6695" y="835012"/>
                      <a:pt x="-9866" y="911123"/>
                      <a:pt x="66244" y="933322"/>
                    </a:cubicBezTo>
                    <a:cubicBezTo>
                      <a:pt x="155040" y="961863"/>
                      <a:pt x="186753" y="888924"/>
                      <a:pt x="218466" y="815985"/>
                    </a:cubicBezTo>
                    <a:cubicBezTo>
                      <a:pt x="256521" y="727189"/>
                      <a:pt x="240665" y="489344"/>
                      <a:pt x="342145" y="410062"/>
                    </a:cubicBezTo>
                    <a:cubicBezTo>
                      <a:pt x="342145" y="904780"/>
                      <a:pt x="342145" y="1500980"/>
                      <a:pt x="342145" y="1979841"/>
                    </a:cubicBezTo>
                    <a:cubicBezTo>
                      <a:pt x="342145" y="2052781"/>
                      <a:pt x="335803" y="2125720"/>
                      <a:pt x="449969" y="2122549"/>
                    </a:cubicBezTo>
                    <a:cubicBezTo>
                      <a:pt x="560963" y="2119378"/>
                      <a:pt x="557792" y="2052781"/>
                      <a:pt x="557792" y="1976670"/>
                    </a:cubicBezTo>
                    <a:cubicBezTo>
                      <a:pt x="557792" y="1751510"/>
                      <a:pt x="554621" y="1526350"/>
                      <a:pt x="560963" y="1301189"/>
                    </a:cubicBezTo>
                    <a:cubicBezTo>
                      <a:pt x="560963" y="1244107"/>
                      <a:pt x="551450" y="1139455"/>
                      <a:pt x="621218" y="1139455"/>
                    </a:cubicBezTo>
                    <a:cubicBezTo>
                      <a:pt x="690986" y="1139455"/>
                      <a:pt x="681472" y="1247278"/>
                      <a:pt x="681472" y="1307532"/>
                    </a:cubicBezTo>
                    <a:cubicBezTo>
                      <a:pt x="687814" y="1532692"/>
                      <a:pt x="684643" y="1757852"/>
                      <a:pt x="684643" y="1983013"/>
                    </a:cubicBezTo>
                    <a:cubicBezTo>
                      <a:pt x="684643" y="2049610"/>
                      <a:pt x="681472" y="2116206"/>
                      <a:pt x="782953" y="2116206"/>
                    </a:cubicBezTo>
                    <a:cubicBezTo>
                      <a:pt x="884434" y="2116206"/>
                      <a:pt x="903461" y="2062295"/>
                      <a:pt x="900290" y="1976670"/>
                    </a:cubicBezTo>
                    <a:cubicBezTo>
                      <a:pt x="897119" y="1919588"/>
                      <a:pt x="900290" y="1859333"/>
                      <a:pt x="900290" y="1802250"/>
                    </a:cubicBezTo>
                    <a:cubicBezTo>
                      <a:pt x="900290" y="1399499"/>
                      <a:pt x="900290" y="815985"/>
                      <a:pt x="900290" y="413233"/>
                    </a:cubicBezTo>
                    <a:cubicBezTo>
                      <a:pt x="963715" y="463974"/>
                      <a:pt x="982743" y="701819"/>
                      <a:pt x="998600" y="762073"/>
                    </a:cubicBezTo>
                    <a:cubicBezTo>
                      <a:pt x="1020798" y="847698"/>
                      <a:pt x="1046169" y="958692"/>
                      <a:pt x="1153992" y="926979"/>
                    </a:cubicBezTo>
                    <a:cubicBezTo>
                      <a:pt x="1258644" y="895267"/>
                      <a:pt x="1217417" y="781101"/>
                      <a:pt x="1198390" y="698648"/>
                    </a:cubicBezTo>
                    <a:lnTo>
                      <a:pt x="1128622" y="394206"/>
                    </a:lnTo>
                    <a:close/>
                  </a:path>
                </a:pathLst>
              </a:custGeom>
              <a:grpFill/>
              <a:ln w="31676" cap="flat">
                <a:noFill/>
                <a:prstDash val="solid"/>
                <a:miter/>
              </a:ln>
            </p:spPr>
            <p:txBody>
              <a:bodyPr rtlCol="0" anchor="ctr"/>
              <a:lstStyle/>
              <a:p>
                <a:endParaRPr lang="en-US" dirty="0"/>
              </a:p>
            </p:txBody>
          </p:sp>
          <p:grpSp>
            <p:nvGrpSpPr>
              <p:cNvPr id="44" name="Graphic 20">
                <a:extLst>
                  <a:ext uri="{FF2B5EF4-FFF2-40B4-BE49-F238E27FC236}">
                    <a16:creationId xmlns:a16="http://schemas.microsoft.com/office/drawing/2014/main" id="{9575C717-BFF5-4F79-AC1D-9BA7095C1D8B}"/>
                  </a:ext>
                </a:extLst>
              </p:cNvPr>
              <p:cNvGrpSpPr/>
              <p:nvPr/>
            </p:nvGrpSpPr>
            <p:grpSpPr>
              <a:xfrm>
                <a:off x="9277237" y="3236167"/>
                <a:ext cx="2582681" cy="2692509"/>
                <a:chOff x="9277237" y="3236167"/>
                <a:chExt cx="2582681" cy="2692509"/>
              </a:xfrm>
              <a:grpFill/>
            </p:grpSpPr>
            <p:sp>
              <p:nvSpPr>
                <p:cNvPr id="46" name="Freeform: Shape 45">
                  <a:extLst>
                    <a:ext uri="{FF2B5EF4-FFF2-40B4-BE49-F238E27FC236}">
                      <a16:creationId xmlns:a16="http://schemas.microsoft.com/office/drawing/2014/main" id="{177BFBFF-2913-4287-AE24-BD2D09CC2412}"/>
                    </a:ext>
                  </a:extLst>
                </p:cNvPr>
                <p:cNvSpPr/>
                <p:nvPr/>
              </p:nvSpPr>
              <p:spPr>
                <a:xfrm>
                  <a:off x="10976625" y="3799685"/>
                  <a:ext cx="883293" cy="2128991"/>
                </a:xfrm>
                <a:custGeom>
                  <a:avLst/>
                  <a:gdLst>
                    <a:gd name="connsiteX0" fmla="*/ 859479 w 883293"/>
                    <a:gd name="connsiteY0" fmla="*/ 701819 h 2128991"/>
                    <a:gd name="connsiteX1" fmla="*/ 786540 w 883293"/>
                    <a:gd name="connsiteY1" fmla="*/ 394206 h 2128991"/>
                    <a:gd name="connsiteX2" fmla="*/ 700915 w 883293"/>
                    <a:gd name="connsiteY2" fmla="*/ 197587 h 2128991"/>
                    <a:gd name="connsiteX3" fmla="*/ 244252 w 883293"/>
                    <a:gd name="connsiteY3" fmla="*/ 968 h 2128991"/>
                    <a:gd name="connsiteX4" fmla="*/ 3235 w 883293"/>
                    <a:gd name="connsiteY4" fmla="*/ 54880 h 2128991"/>
                    <a:gd name="connsiteX5" fmla="*/ 82517 w 883293"/>
                    <a:gd name="connsiteY5" fmla="*/ 143675 h 2128991"/>
                    <a:gd name="connsiteX6" fmla="*/ 183998 w 883293"/>
                    <a:gd name="connsiteY6" fmla="*/ 375178 h 2128991"/>
                    <a:gd name="connsiteX7" fmla="*/ 256937 w 883293"/>
                    <a:gd name="connsiteY7" fmla="*/ 682791 h 2128991"/>
                    <a:gd name="connsiteX8" fmla="*/ 263279 w 883293"/>
                    <a:gd name="connsiteY8" fmla="*/ 714504 h 2128991"/>
                    <a:gd name="connsiteX9" fmla="*/ 145942 w 883293"/>
                    <a:gd name="connsiteY9" fmla="*/ 1025289 h 2128991"/>
                    <a:gd name="connsiteX10" fmla="*/ 82517 w 883293"/>
                    <a:gd name="connsiteY10" fmla="*/ 1034803 h 2128991"/>
                    <a:gd name="connsiteX11" fmla="*/ 63 w 883293"/>
                    <a:gd name="connsiteY11" fmla="*/ 1015775 h 2128991"/>
                    <a:gd name="connsiteX12" fmla="*/ 63 w 883293"/>
                    <a:gd name="connsiteY12" fmla="*/ 1986184 h 2128991"/>
                    <a:gd name="connsiteX13" fmla="*/ 107887 w 883293"/>
                    <a:gd name="connsiteY13" fmla="*/ 2128891 h 2128991"/>
                    <a:gd name="connsiteX14" fmla="*/ 215710 w 883293"/>
                    <a:gd name="connsiteY14" fmla="*/ 1983013 h 2128991"/>
                    <a:gd name="connsiteX15" fmla="*/ 218881 w 883293"/>
                    <a:gd name="connsiteY15" fmla="*/ 1307532 h 2128991"/>
                    <a:gd name="connsiteX16" fmla="*/ 279136 w 883293"/>
                    <a:gd name="connsiteY16" fmla="*/ 1145797 h 2128991"/>
                    <a:gd name="connsiteX17" fmla="*/ 339390 w 883293"/>
                    <a:gd name="connsiteY17" fmla="*/ 1313875 h 2128991"/>
                    <a:gd name="connsiteX18" fmla="*/ 342561 w 883293"/>
                    <a:gd name="connsiteY18" fmla="*/ 1989355 h 2128991"/>
                    <a:gd name="connsiteX19" fmla="*/ 440871 w 883293"/>
                    <a:gd name="connsiteY19" fmla="*/ 2122549 h 2128991"/>
                    <a:gd name="connsiteX20" fmla="*/ 558208 w 883293"/>
                    <a:gd name="connsiteY20" fmla="*/ 1983013 h 2128991"/>
                    <a:gd name="connsiteX21" fmla="*/ 558208 w 883293"/>
                    <a:gd name="connsiteY21" fmla="*/ 1808593 h 2128991"/>
                    <a:gd name="connsiteX22" fmla="*/ 558208 w 883293"/>
                    <a:gd name="connsiteY22" fmla="*/ 419576 h 2128991"/>
                    <a:gd name="connsiteX23" fmla="*/ 656518 w 883293"/>
                    <a:gd name="connsiteY23" fmla="*/ 768416 h 2128991"/>
                    <a:gd name="connsiteX24" fmla="*/ 811910 w 883293"/>
                    <a:gd name="connsiteY24" fmla="*/ 933322 h 2128991"/>
                    <a:gd name="connsiteX25" fmla="*/ 859479 w 883293"/>
                    <a:gd name="connsiteY25" fmla="*/ 701819 h 21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3293" h="2128991">
                      <a:moveTo>
                        <a:pt x="859479" y="701819"/>
                      </a:moveTo>
                      <a:lnTo>
                        <a:pt x="786540" y="394206"/>
                      </a:lnTo>
                      <a:cubicBezTo>
                        <a:pt x="770684" y="324438"/>
                        <a:pt x="742142" y="257841"/>
                        <a:pt x="700915" y="197587"/>
                      </a:cubicBezTo>
                      <a:cubicBezTo>
                        <a:pt x="596263" y="51708"/>
                        <a:pt x="440871" y="-8546"/>
                        <a:pt x="244252" y="968"/>
                      </a:cubicBezTo>
                      <a:cubicBezTo>
                        <a:pt x="158627" y="4139"/>
                        <a:pt x="76174" y="19996"/>
                        <a:pt x="3235" y="54880"/>
                      </a:cubicBezTo>
                      <a:cubicBezTo>
                        <a:pt x="31776" y="80250"/>
                        <a:pt x="57146" y="111963"/>
                        <a:pt x="82517" y="143675"/>
                      </a:cubicBezTo>
                      <a:cubicBezTo>
                        <a:pt x="130086" y="207101"/>
                        <a:pt x="161799" y="286382"/>
                        <a:pt x="183998" y="375178"/>
                      </a:cubicBezTo>
                      <a:lnTo>
                        <a:pt x="256937" y="682791"/>
                      </a:lnTo>
                      <a:cubicBezTo>
                        <a:pt x="260108" y="695477"/>
                        <a:pt x="263279" y="704990"/>
                        <a:pt x="263279" y="714504"/>
                      </a:cubicBezTo>
                      <a:cubicBezTo>
                        <a:pt x="282307" y="790615"/>
                        <a:pt x="323534" y="968206"/>
                        <a:pt x="145942" y="1025289"/>
                      </a:cubicBezTo>
                      <a:cubicBezTo>
                        <a:pt x="123743" y="1031631"/>
                        <a:pt x="101544" y="1034803"/>
                        <a:pt x="82517" y="1034803"/>
                      </a:cubicBezTo>
                      <a:cubicBezTo>
                        <a:pt x="50804" y="1034803"/>
                        <a:pt x="25434" y="1028460"/>
                        <a:pt x="63" y="1015775"/>
                      </a:cubicBezTo>
                      <a:cubicBezTo>
                        <a:pt x="63" y="1348759"/>
                        <a:pt x="63" y="1691256"/>
                        <a:pt x="63" y="1986184"/>
                      </a:cubicBezTo>
                      <a:cubicBezTo>
                        <a:pt x="63" y="2059123"/>
                        <a:pt x="-6279" y="2132063"/>
                        <a:pt x="107887" y="2128891"/>
                      </a:cubicBezTo>
                      <a:cubicBezTo>
                        <a:pt x="218881" y="2125720"/>
                        <a:pt x="215710" y="2059123"/>
                        <a:pt x="215710" y="1983013"/>
                      </a:cubicBezTo>
                      <a:cubicBezTo>
                        <a:pt x="215710" y="1757852"/>
                        <a:pt x="212539" y="1532692"/>
                        <a:pt x="218881" y="1307532"/>
                      </a:cubicBezTo>
                      <a:cubicBezTo>
                        <a:pt x="218881" y="1250449"/>
                        <a:pt x="209368" y="1145797"/>
                        <a:pt x="279136" y="1145797"/>
                      </a:cubicBezTo>
                      <a:cubicBezTo>
                        <a:pt x="348904" y="1145797"/>
                        <a:pt x="339390" y="1253620"/>
                        <a:pt x="339390" y="1313875"/>
                      </a:cubicBezTo>
                      <a:cubicBezTo>
                        <a:pt x="345733" y="1539035"/>
                        <a:pt x="342561" y="1764195"/>
                        <a:pt x="342561" y="1989355"/>
                      </a:cubicBezTo>
                      <a:cubicBezTo>
                        <a:pt x="342561" y="2055952"/>
                        <a:pt x="339390" y="2122549"/>
                        <a:pt x="440871" y="2122549"/>
                      </a:cubicBezTo>
                      <a:cubicBezTo>
                        <a:pt x="542352" y="2122549"/>
                        <a:pt x="561379" y="2068637"/>
                        <a:pt x="558208" y="1983013"/>
                      </a:cubicBezTo>
                      <a:cubicBezTo>
                        <a:pt x="555037" y="1925930"/>
                        <a:pt x="558208" y="1865676"/>
                        <a:pt x="558208" y="1808593"/>
                      </a:cubicBezTo>
                      <a:cubicBezTo>
                        <a:pt x="558208" y="1405841"/>
                        <a:pt x="558208" y="822327"/>
                        <a:pt x="558208" y="419576"/>
                      </a:cubicBezTo>
                      <a:cubicBezTo>
                        <a:pt x="621633" y="470316"/>
                        <a:pt x="640661" y="708162"/>
                        <a:pt x="656518" y="768416"/>
                      </a:cubicBezTo>
                      <a:cubicBezTo>
                        <a:pt x="678716" y="854040"/>
                        <a:pt x="704087" y="965035"/>
                        <a:pt x="811910" y="933322"/>
                      </a:cubicBezTo>
                      <a:cubicBezTo>
                        <a:pt x="919733" y="898438"/>
                        <a:pt x="878507" y="784272"/>
                        <a:pt x="859479" y="701819"/>
                      </a:cubicBezTo>
                      <a:close/>
                    </a:path>
                  </a:pathLst>
                </a:custGeom>
                <a:grpFill/>
                <a:ln w="3167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F8F74B2-79E5-46C3-9334-6235B145EE16}"/>
                    </a:ext>
                  </a:extLst>
                </p:cNvPr>
                <p:cNvSpPr/>
                <p:nvPr/>
              </p:nvSpPr>
              <p:spPr>
                <a:xfrm>
                  <a:off x="11002058"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C1563AE-13F7-437C-9498-1A710E1DBC4E}"/>
                    </a:ext>
                  </a:extLst>
                </p:cNvPr>
                <p:cNvSpPr/>
                <p:nvPr/>
              </p:nvSpPr>
              <p:spPr>
                <a:xfrm>
                  <a:off x="9277237" y="3800183"/>
                  <a:ext cx="900610" cy="2122149"/>
                </a:xfrm>
                <a:custGeom>
                  <a:avLst/>
                  <a:gdLst>
                    <a:gd name="connsiteX0" fmla="*/ 767096 w 900610"/>
                    <a:gd name="connsiteY0" fmla="*/ 1034304 h 2122149"/>
                    <a:gd name="connsiteX1" fmla="*/ 703671 w 900610"/>
                    <a:gd name="connsiteY1" fmla="*/ 1024790 h 2122149"/>
                    <a:gd name="connsiteX2" fmla="*/ 579991 w 900610"/>
                    <a:gd name="connsiteY2" fmla="*/ 742547 h 2122149"/>
                    <a:gd name="connsiteX3" fmla="*/ 611704 w 900610"/>
                    <a:gd name="connsiteY3" fmla="*/ 615696 h 2122149"/>
                    <a:gd name="connsiteX4" fmla="*/ 722698 w 900610"/>
                    <a:gd name="connsiteY4" fmla="*/ 231972 h 2122149"/>
                    <a:gd name="connsiteX5" fmla="*/ 852721 w 900610"/>
                    <a:gd name="connsiteY5" fmla="*/ 44867 h 2122149"/>
                    <a:gd name="connsiteX6" fmla="*/ 586334 w 900610"/>
                    <a:gd name="connsiteY6" fmla="*/ 470 h 2122149"/>
                    <a:gd name="connsiteX7" fmla="*/ 148698 w 900610"/>
                    <a:gd name="connsiteY7" fmla="*/ 266856 h 2122149"/>
                    <a:gd name="connsiteX8" fmla="*/ 9161 w 900610"/>
                    <a:gd name="connsiteY8" fmla="*/ 767917 h 2122149"/>
                    <a:gd name="connsiteX9" fmla="*/ 66244 w 900610"/>
                    <a:gd name="connsiteY9" fmla="*/ 932823 h 2122149"/>
                    <a:gd name="connsiteX10" fmla="*/ 218466 w 900610"/>
                    <a:gd name="connsiteY10" fmla="*/ 815486 h 2122149"/>
                    <a:gd name="connsiteX11" fmla="*/ 342145 w 900610"/>
                    <a:gd name="connsiteY11" fmla="*/ 409564 h 2122149"/>
                    <a:gd name="connsiteX12" fmla="*/ 342145 w 900610"/>
                    <a:gd name="connsiteY12" fmla="*/ 1979343 h 2122149"/>
                    <a:gd name="connsiteX13" fmla="*/ 449969 w 900610"/>
                    <a:gd name="connsiteY13" fmla="*/ 2122050 h 2122149"/>
                    <a:gd name="connsiteX14" fmla="*/ 557792 w 900610"/>
                    <a:gd name="connsiteY14" fmla="*/ 1976172 h 2122149"/>
                    <a:gd name="connsiteX15" fmla="*/ 560963 w 900610"/>
                    <a:gd name="connsiteY15" fmla="*/ 1300691 h 2122149"/>
                    <a:gd name="connsiteX16" fmla="*/ 621218 w 900610"/>
                    <a:gd name="connsiteY16" fmla="*/ 1138956 h 2122149"/>
                    <a:gd name="connsiteX17" fmla="*/ 681472 w 900610"/>
                    <a:gd name="connsiteY17" fmla="*/ 1307034 h 2122149"/>
                    <a:gd name="connsiteX18" fmla="*/ 684643 w 900610"/>
                    <a:gd name="connsiteY18" fmla="*/ 1982514 h 2122149"/>
                    <a:gd name="connsiteX19" fmla="*/ 782953 w 900610"/>
                    <a:gd name="connsiteY19" fmla="*/ 2115708 h 2122149"/>
                    <a:gd name="connsiteX20" fmla="*/ 900290 w 900610"/>
                    <a:gd name="connsiteY20" fmla="*/ 1976172 h 2122149"/>
                    <a:gd name="connsiteX21" fmla="*/ 900290 w 900610"/>
                    <a:gd name="connsiteY21" fmla="*/ 1801752 h 2122149"/>
                    <a:gd name="connsiteX22" fmla="*/ 900290 w 900610"/>
                    <a:gd name="connsiteY22" fmla="*/ 967707 h 2122149"/>
                    <a:gd name="connsiteX23" fmla="*/ 767096 w 900610"/>
                    <a:gd name="connsiteY23" fmla="*/ 1034304 h 212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610" h="2122149">
                      <a:moveTo>
                        <a:pt x="767096" y="1034304"/>
                      </a:moveTo>
                      <a:cubicBezTo>
                        <a:pt x="748069" y="1034304"/>
                        <a:pt x="725870" y="1031133"/>
                        <a:pt x="703671" y="1024790"/>
                      </a:cubicBezTo>
                      <a:cubicBezTo>
                        <a:pt x="662444" y="1012105"/>
                        <a:pt x="526079" y="955022"/>
                        <a:pt x="579991" y="742547"/>
                      </a:cubicBezTo>
                      <a:cubicBezTo>
                        <a:pt x="589505" y="701321"/>
                        <a:pt x="602190" y="656923"/>
                        <a:pt x="611704" y="615696"/>
                      </a:cubicBezTo>
                      <a:cubicBezTo>
                        <a:pt x="643417" y="488845"/>
                        <a:pt x="675129" y="355652"/>
                        <a:pt x="722698" y="231972"/>
                      </a:cubicBezTo>
                      <a:cubicBezTo>
                        <a:pt x="744897" y="168547"/>
                        <a:pt x="786124" y="101950"/>
                        <a:pt x="852721" y="44867"/>
                      </a:cubicBezTo>
                      <a:cubicBezTo>
                        <a:pt x="776610" y="9983"/>
                        <a:pt x="687814" y="-2702"/>
                        <a:pt x="586334" y="470"/>
                      </a:cubicBezTo>
                      <a:cubicBezTo>
                        <a:pt x="396057" y="6812"/>
                        <a:pt x="221637" y="73409"/>
                        <a:pt x="148698" y="266856"/>
                      </a:cubicBezTo>
                      <a:cubicBezTo>
                        <a:pt x="88443" y="428591"/>
                        <a:pt x="53559" y="599840"/>
                        <a:pt x="9161" y="767917"/>
                      </a:cubicBezTo>
                      <a:cubicBezTo>
                        <a:pt x="-6695" y="834514"/>
                        <a:pt x="-9866" y="910625"/>
                        <a:pt x="66244" y="932823"/>
                      </a:cubicBezTo>
                      <a:cubicBezTo>
                        <a:pt x="155040" y="961365"/>
                        <a:pt x="186753" y="888426"/>
                        <a:pt x="218466" y="815486"/>
                      </a:cubicBezTo>
                      <a:cubicBezTo>
                        <a:pt x="256521" y="726691"/>
                        <a:pt x="240665" y="488845"/>
                        <a:pt x="342145" y="409564"/>
                      </a:cubicBezTo>
                      <a:cubicBezTo>
                        <a:pt x="342145" y="904282"/>
                        <a:pt x="342145" y="1500481"/>
                        <a:pt x="342145" y="1979343"/>
                      </a:cubicBezTo>
                      <a:cubicBezTo>
                        <a:pt x="342145" y="2052282"/>
                        <a:pt x="335803" y="2125222"/>
                        <a:pt x="449969" y="2122050"/>
                      </a:cubicBezTo>
                      <a:cubicBezTo>
                        <a:pt x="560963" y="2118879"/>
                        <a:pt x="557792" y="2052282"/>
                        <a:pt x="557792" y="1976172"/>
                      </a:cubicBezTo>
                      <a:cubicBezTo>
                        <a:pt x="557792" y="1751012"/>
                        <a:pt x="554621" y="1525851"/>
                        <a:pt x="560963" y="1300691"/>
                      </a:cubicBezTo>
                      <a:cubicBezTo>
                        <a:pt x="560963" y="1243608"/>
                        <a:pt x="551450" y="1138956"/>
                        <a:pt x="621218" y="1138956"/>
                      </a:cubicBezTo>
                      <a:cubicBezTo>
                        <a:pt x="690986" y="1138956"/>
                        <a:pt x="681472" y="1246779"/>
                        <a:pt x="681472" y="1307034"/>
                      </a:cubicBezTo>
                      <a:cubicBezTo>
                        <a:pt x="687814" y="1532194"/>
                        <a:pt x="684643" y="1757354"/>
                        <a:pt x="684643" y="1982514"/>
                      </a:cubicBezTo>
                      <a:cubicBezTo>
                        <a:pt x="684643" y="2049111"/>
                        <a:pt x="681472" y="2115708"/>
                        <a:pt x="782953" y="2115708"/>
                      </a:cubicBezTo>
                      <a:cubicBezTo>
                        <a:pt x="884434" y="2115708"/>
                        <a:pt x="903461" y="2061796"/>
                        <a:pt x="900290" y="1976172"/>
                      </a:cubicBezTo>
                      <a:cubicBezTo>
                        <a:pt x="897119" y="1919089"/>
                        <a:pt x="900290" y="1858835"/>
                        <a:pt x="900290" y="1801752"/>
                      </a:cubicBezTo>
                      <a:cubicBezTo>
                        <a:pt x="900290" y="1560735"/>
                        <a:pt x="900290" y="1259464"/>
                        <a:pt x="900290" y="967707"/>
                      </a:cubicBezTo>
                      <a:cubicBezTo>
                        <a:pt x="868577" y="1008934"/>
                        <a:pt x="827351" y="1034304"/>
                        <a:pt x="767096" y="1034304"/>
                      </a:cubicBezTo>
                      <a:close/>
                    </a:path>
                  </a:pathLst>
                </a:custGeom>
                <a:grpFill/>
                <a:ln w="3167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10F99AE-727D-42F7-A3EB-3C25114592F1}"/>
                    </a:ext>
                  </a:extLst>
                </p:cNvPr>
                <p:cNvSpPr/>
                <p:nvPr/>
              </p:nvSpPr>
              <p:spPr>
                <a:xfrm>
                  <a:off x="9644752" y="3236167"/>
                  <a:ext cx="488376" cy="488375"/>
                </a:xfrm>
                <a:custGeom>
                  <a:avLst/>
                  <a:gdLst>
                    <a:gd name="connsiteX0" fmla="*/ 488376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6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6" y="244188"/>
                      </a:moveTo>
                      <a:cubicBezTo>
                        <a:pt x="488376" y="379049"/>
                        <a:pt x="379050" y="488376"/>
                        <a:pt x="244188" y="488376"/>
                      </a:cubicBezTo>
                      <a:cubicBezTo>
                        <a:pt x="109327" y="488376"/>
                        <a:pt x="0" y="379049"/>
                        <a:pt x="0" y="244188"/>
                      </a:cubicBezTo>
                      <a:cubicBezTo>
                        <a:pt x="0" y="109327"/>
                        <a:pt x="109327" y="0"/>
                        <a:pt x="244188" y="0"/>
                      </a:cubicBezTo>
                      <a:cubicBezTo>
                        <a:pt x="379050" y="0"/>
                        <a:pt x="488376" y="109327"/>
                        <a:pt x="488376" y="244188"/>
                      </a:cubicBezTo>
                      <a:close/>
                    </a:path>
                  </a:pathLst>
                </a:custGeom>
                <a:grpFill/>
                <a:ln w="31676"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2BF42D85-8C48-48E5-A5D4-E8F0188D17B6}"/>
                  </a:ext>
                </a:extLst>
              </p:cNvPr>
              <p:cNvSpPr/>
              <p:nvPr/>
            </p:nvSpPr>
            <p:spPr>
              <a:xfrm>
                <a:off x="10307549" y="3236167"/>
                <a:ext cx="488376" cy="488375"/>
              </a:xfrm>
              <a:custGeom>
                <a:avLst/>
                <a:gdLst>
                  <a:gd name="connsiteX0" fmla="*/ 488377 w 488376"/>
                  <a:gd name="connsiteY0" fmla="*/ 244188 h 488375"/>
                  <a:gd name="connsiteX1" fmla="*/ 244188 w 488376"/>
                  <a:gd name="connsiteY1" fmla="*/ 488376 h 488375"/>
                  <a:gd name="connsiteX2" fmla="*/ 0 w 488376"/>
                  <a:gd name="connsiteY2" fmla="*/ 244188 h 488375"/>
                  <a:gd name="connsiteX3" fmla="*/ 244188 w 488376"/>
                  <a:gd name="connsiteY3" fmla="*/ 0 h 488375"/>
                  <a:gd name="connsiteX4" fmla="*/ 488377 w 488376"/>
                  <a:gd name="connsiteY4" fmla="*/ 244188 h 48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6" h="488375">
                    <a:moveTo>
                      <a:pt x="488377" y="244188"/>
                    </a:moveTo>
                    <a:cubicBezTo>
                      <a:pt x="488377" y="379049"/>
                      <a:pt x="379050" y="488376"/>
                      <a:pt x="244188" y="488376"/>
                    </a:cubicBezTo>
                    <a:cubicBezTo>
                      <a:pt x="109327" y="488376"/>
                      <a:pt x="0" y="379049"/>
                      <a:pt x="0" y="244188"/>
                    </a:cubicBezTo>
                    <a:cubicBezTo>
                      <a:pt x="0" y="109327"/>
                      <a:pt x="109327" y="0"/>
                      <a:pt x="244188" y="0"/>
                    </a:cubicBezTo>
                    <a:cubicBezTo>
                      <a:pt x="379050" y="0"/>
                      <a:pt x="488377" y="109327"/>
                      <a:pt x="488377" y="244188"/>
                    </a:cubicBezTo>
                    <a:close/>
                  </a:path>
                </a:pathLst>
              </a:custGeom>
              <a:grpFill/>
              <a:ln w="31676"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F5BC152E-B28C-4FF3-9469-38D23CF905F7}"/>
                </a:ext>
              </a:extLst>
            </p:cNvPr>
            <p:cNvSpPr/>
            <p:nvPr/>
          </p:nvSpPr>
          <p:spPr>
            <a:xfrm>
              <a:off x="9276885" y="5988830"/>
              <a:ext cx="2730468" cy="31712"/>
            </a:xfrm>
            <a:custGeom>
              <a:avLst/>
              <a:gdLst>
                <a:gd name="connsiteX0" fmla="*/ 0 w 2730468"/>
                <a:gd name="connsiteY0" fmla="*/ 0 h 31712"/>
                <a:gd name="connsiteX1" fmla="*/ 2730468 w 2730468"/>
                <a:gd name="connsiteY1" fmla="*/ 0 h 31712"/>
              </a:gdLst>
              <a:ahLst/>
              <a:cxnLst>
                <a:cxn ang="0">
                  <a:pos x="connsiteX0" y="connsiteY0"/>
                </a:cxn>
                <a:cxn ang="0">
                  <a:pos x="connsiteX1" y="connsiteY1"/>
                </a:cxn>
              </a:cxnLst>
              <a:rect l="l" t="t" r="r" b="b"/>
              <a:pathLst>
                <a:path w="2730468" h="31712">
                  <a:moveTo>
                    <a:pt x="0" y="0"/>
                  </a:moveTo>
                  <a:lnTo>
                    <a:pt x="2730468" y="0"/>
                  </a:lnTo>
                </a:path>
              </a:pathLst>
            </a:custGeom>
            <a:grpFill/>
            <a:ln w="63352" cap="flat">
              <a:solidFill>
                <a:srgbClr val="0563C1"/>
              </a:solidFill>
              <a:prstDash val="solid"/>
              <a:miter/>
            </a:ln>
          </p:spPr>
          <p:txBody>
            <a:bodyPr rtlCol="0" anchor="ctr"/>
            <a:lstStyle/>
            <a:p>
              <a:endParaRPr lang="en-US"/>
            </a:p>
          </p:txBody>
        </p:sp>
      </p:grpSp>
      <p:pic>
        <p:nvPicPr>
          <p:cNvPr id="50" name="Graphic 49" descr="Handshake">
            <a:extLst>
              <a:ext uri="{FF2B5EF4-FFF2-40B4-BE49-F238E27FC236}">
                <a16:creationId xmlns:a16="http://schemas.microsoft.com/office/drawing/2014/main" id="{1B013829-D311-4C5C-A408-D7121EC3D9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38722" y="4537070"/>
            <a:ext cx="615765" cy="615765"/>
          </a:xfrm>
          <a:prstGeom prst="rect">
            <a:avLst/>
          </a:prstGeom>
        </p:spPr>
      </p:pic>
      <p:pic>
        <p:nvPicPr>
          <p:cNvPr id="51" name="Graphic 50" descr="Lightbulb">
            <a:extLst>
              <a:ext uri="{FF2B5EF4-FFF2-40B4-BE49-F238E27FC236}">
                <a16:creationId xmlns:a16="http://schemas.microsoft.com/office/drawing/2014/main" id="{626867F1-5ED7-4EA6-AD15-60DCD65E5D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0545" y="3149006"/>
            <a:ext cx="552304" cy="552304"/>
          </a:xfrm>
          <a:prstGeom prst="rect">
            <a:avLst/>
          </a:prstGeom>
        </p:spPr>
      </p:pic>
      <p:pic>
        <p:nvPicPr>
          <p:cNvPr id="52" name="Graphic 51" descr="Cloud Computing">
            <a:extLst>
              <a:ext uri="{FF2B5EF4-FFF2-40B4-BE49-F238E27FC236}">
                <a16:creationId xmlns:a16="http://schemas.microsoft.com/office/drawing/2014/main" id="{415BFB1B-0F1E-4793-81B9-321628B418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34755" y="390016"/>
            <a:ext cx="619732" cy="619732"/>
          </a:xfrm>
          <a:prstGeom prst="rect">
            <a:avLst/>
          </a:prstGeom>
        </p:spPr>
      </p:pic>
      <p:pic>
        <p:nvPicPr>
          <p:cNvPr id="53" name="Graphic 52" descr="Document">
            <a:extLst>
              <a:ext uri="{FF2B5EF4-FFF2-40B4-BE49-F238E27FC236}">
                <a16:creationId xmlns:a16="http://schemas.microsoft.com/office/drawing/2014/main" id="{CF1C85C3-46B5-463A-9044-1B7ED1C87A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88049" y="5975596"/>
            <a:ext cx="418099" cy="418099"/>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E4C9BCC-E7B4-4CFC-B0DF-A14D60C8B0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1252" y="739343"/>
            <a:ext cx="2591338" cy="5188690"/>
          </a:xfrm>
          <a:prstGeom prst="rect">
            <a:avLst/>
          </a:prstGeom>
        </p:spPr>
      </p:pic>
    </p:spTree>
    <p:extLst>
      <p:ext uri="{BB962C8B-B14F-4D97-AF65-F5344CB8AC3E}">
        <p14:creationId xmlns:p14="http://schemas.microsoft.com/office/powerpoint/2010/main" val="1819545779"/>
      </p:ext>
    </p:extLst>
  </p:cSld>
  <p:clrMapOvr>
    <a:masterClrMapping/>
  </p:clrMapOvr>
  <p:transition>
    <p:fade/>
  </p:transition>
</p:sld>
</file>

<file path=ppt/theme/theme1.xml><?xml version="1.0" encoding="utf-8"?>
<a:theme xmlns:a="http://schemas.openxmlformats.org/drawingml/2006/main" name="Office365_Template_2012_16x9_WHITE_v03">
  <a:themeElements>
    <a:clrScheme name="Office style">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SFT Template">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FT Template" id="{60AD3809-463A-4F26-B46B-CD16E5CE3F2D}" vid="{D2F2A39D-7CC2-4FA9-BFA3-03E576349F0A}"/>
    </a:ext>
  </a:extLst>
</a:theme>
</file>

<file path=ppt/theme/theme3.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eck Template Yammer" id="{3EF8732E-FCC4-486E-93B4-CDA667ADBD71}" vid="{FA861E16-8BA2-47C2-B12E-D5CE9C66FFB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A10E18-7346-4403-BAE2-7679B3E12DEF}" vid="{DFC6EB5F-A9C4-4E81-89A4-0ABBECCE572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A10E18-7346-4403-BAE2-7679B3E12DEF}" vid="{650CDD5D-6752-43FE-8C37-9B251D04BCD3}"/>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A10E18-7346-4403-BAE2-7679B3E12DEF}" vid="{48CDABBD-1286-41B2-9351-BE1491577CB5}"/>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A10E18-7346-4403-BAE2-7679B3E12DEF}" vid="{BE32669F-2535-434F-A987-E56B1B8787D3}"/>
    </a:ext>
  </a:extLst>
</a:theme>
</file>

<file path=ppt/theme/theme8.xml><?xml version="1.0" encoding="utf-8"?>
<a:theme xmlns:a="http://schemas.openxmlformats.org/drawingml/2006/main" name="UpdatedSlideMaster_2017.02.17">
  <a:themeElements>
    <a:clrScheme name="FY17 Enterprise (Orange)">
      <a:dk1>
        <a:srgbClr val="505050"/>
      </a:dk1>
      <a:lt1>
        <a:srgbClr val="FFFFFF"/>
      </a:lt1>
      <a:dk2>
        <a:srgbClr val="000000"/>
      </a:dk2>
      <a:lt2>
        <a:srgbClr val="E6E6E6"/>
      </a:lt2>
      <a:accent1>
        <a:srgbClr val="D83B01"/>
      </a:accent1>
      <a:accent2>
        <a:srgbClr val="FFB900"/>
      </a:accent2>
      <a:accent3>
        <a:srgbClr val="0078D7"/>
      </a:accent3>
      <a:accent4>
        <a:srgbClr val="505050"/>
      </a:accent4>
      <a:accent5>
        <a:srgbClr val="737373"/>
      </a:accent5>
      <a:accent6>
        <a:srgbClr val="D2D2D2"/>
      </a:accent6>
      <a:hlink>
        <a:srgbClr val="D83B01"/>
      </a:hlink>
      <a:folHlink>
        <a:srgbClr val="D83B01"/>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pdatedSlideMaster_2017.02.17" id="{8589CA1C-658D-4398-9FB3-864EDCDC0FA6}" vid="{FB970474-FB0A-4EF6-B2F5-16A58A6C293C}"/>
    </a:ext>
  </a:extLst>
</a:theme>
</file>

<file path=ppt/theme/theme9.xml><?xml version="1.0" encoding="utf-8"?>
<a:theme xmlns:a="http://schemas.openxmlformats.org/drawingml/2006/main" name="1_Modern Workplace 2016">
  <a:themeElements>
    <a:clrScheme name="Custom 12">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0078D7"/>
      </a:hlink>
      <a:folHlink>
        <a:srgbClr val="ED672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Override1.xml><?xml version="1.0" encoding="utf-8"?>
<a:themeOverride xmlns:a="http://schemas.openxmlformats.org/drawingml/2006/main">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339ad62-3159-49b1-ac82-9add01bcfd01">
      <UserInfo>
        <DisplayName>Angus Florance</DisplayName>
        <AccountId>6</AccountId>
        <AccountType/>
      </UserInfo>
      <UserInfo>
        <DisplayName>Michael Holste</DisplayName>
        <AccountId>14</AccountId>
        <AccountType/>
      </UserInfo>
      <UserInfo>
        <DisplayName>Steve Nguyen</DisplayName>
        <AccountId>40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C20D1BBB80FD43B2635BD20B80D112" ma:contentTypeVersion="11" ma:contentTypeDescription="Create a new document." ma:contentTypeScope="" ma:versionID="3ad22a70ddd11e125ec68fe3e9ca1fce">
  <xsd:schema xmlns:xsd="http://www.w3.org/2001/XMLSchema" xmlns:xs="http://www.w3.org/2001/XMLSchema" xmlns:p="http://schemas.microsoft.com/office/2006/metadata/properties" xmlns:ns2="be07cafe-db92-4f99-9054-ed0e859f61bb" xmlns:ns3="6339ad62-3159-49b1-ac82-9add01bcfd01" targetNamespace="http://schemas.microsoft.com/office/2006/metadata/properties" ma:root="true" ma:fieldsID="e80ca659f575e68442e77aec465dc430" ns2:_="" ns3:_="">
    <xsd:import namespace="be07cafe-db92-4f99-9054-ed0e859f61bb"/>
    <xsd:import namespace="6339ad62-3159-49b1-ac82-9add01bcfd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7cafe-db92-4f99-9054-ed0e859f61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9ad62-3159-49b1-ac82-9add01bcfd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5D1EA2-0539-42A5-B0F3-95324C485887}">
  <ds:schemaRefs>
    <ds:schemaRef ds:uri="http://schemas.microsoft.com/sharepoint/v3/contenttype/forms"/>
  </ds:schemaRefs>
</ds:datastoreItem>
</file>

<file path=customXml/itemProps2.xml><?xml version="1.0" encoding="utf-8"?>
<ds:datastoreItem xmlns:ds="http://schemas.openxmlformats.org/officeDocument/2006/customXml" ds:itemID="{FF6C09A4-8487-449E-A34A-1F9D9CA103F5}">
  <ds:schemaRefs>
    <ds:schemaRef ds:uri="http://purl.org/dc/terms/"/>
    <ds:schemaRef ds:uri="http://schemas.openxmlformats.org/package/2006/metadata/core-properties"/>
    <ds:schemaRef ds:uri="http://purl.org/dc/dcmitype/"/>
    <ds:schemaRef ds:uri="http://schemas.microsoft.com/office/infopath/2007/PartnerControls"/>
    <ds:schemaRef ds:uri="6339ad62-3159-49b1-ac82-9add01bcfd01"/>
    <ds:schemaRef ds:uri="be07cafe-db92-4f99-9054-ed0e859f61bb"/>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DE2D6785-931C-4BC4-9661-75B8EA66C0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7cafe-db92-4f99-9054-ed0e859f61bb"/>
    <ds:schemaRef ds:uri="6339ad62-3159-49b1-ac82-9add01bcfd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6285</Words>
  <Application>Microsoft Office PowerPoint</Application>
  <PresentationFormat>Custom</PresentationFormat>
  <Paragraphs>595</Paragraphs>
  <Slides>46</Slides>
  <Notes>28</Notes>
  <HiddenSlides>0</HiddenSlides>
  <MMClips>0</MMClips>
  <ScaleCrop>false</ScaleCrop>
  <HeadingPairs>
    <vt:vector size="4" baseType="variant">
      <vt:variant>
        <vt:lpstr>Theme</vt:lpstr>
      </vt:variant>
      <vt:variant>
        <vt:i4>9</vt:i4>
      </vt:variant>
      <vt:variant>
        <vt:lpstr>Slide Titles</vt:lpstr>
      </vt:variant>
      <vt:variant>
        <vt:i4>46</vt:i4>
      </vt:variant>
    </vt:vector>
  </HeadingPairs>
  <TitlesOfParts>
    <vt:vector size="55" baseType="lpstr">
      <vt:lpstr>Office365_Template_2012_16x9_WHITE_v03</vt:lpstr>
      <vt:lpstr>MSFT Template</vt:lpstr>
      <vt:lpstr>8-50103 Yammer Office Template 16x9</vt:lpstr>
      <vt:lpstr>1_Custom Design</vt:lpstr>
      <vt:lpstr>Office Theme</vt:lpstr>
      <vt:lpstr>2_Custom Design</vt:lpstr>
      <vt:lpstr>Custom Design</vt:lpstr>
      <vt:lpstr>UpdatedSlideMaster_2017.02.17</vt:lpstr>
      <vt:lpstr>1_Modern Workplace 2016</vt:lpstr>
      <vt:lpstr>Yammer  Adoption  Playbook</vt:lpstr>
      <vt:lpstr>Roadmap to success</vt:lpstr>
      <vt:lpstr>Getting started</vt:lpstr>
      <vt:lpstr>Master the technology</vt:lpstr>
      <vt:lpstr>Identify your team </vt:lpstr>
      <vt:lpstr>[SAMPLE] Key Stakeholders</vt:lpstr>
      <vt:lpstr>Vision, Needs, Goals</vt:lpstr>
      <vt:lpstr>Set policies and guidance </vt:lpstr>
      <vt:lpstr>Mobile usage and remote connectivity</vt:lpstr>
      <vt:lpstr>Keyword Monitoring</vt:lpstr>
      <vt:lpstr>[SAMPLE] Yammer Network Community Team</vt:lpstr>
      <vt:lpstr>Introducing Yammer to your organization</vt:lpstr>
      <vt:lpstr>Develop a launch plan and materials </vt:lpstr>
      <vt:lpstr>Raise awareness and communicate  </vt:lpstr>
      <vt:lpstr>[Sample] Yammer Launch Communication Plan</vt:lpstr>
      <vt:lpstr>Yammer for different departments and industries</vt:lpstr>
      <vt:lpstr>[Example] Community Scenarios &amp; Use Cases</vt:lpstr>
      <vt:lpstr>Bonus Exercise: Yammer Community Canvas </vt:lpstr>
      <vt:lpstr>Identify and empower your Yammer champions</vt:lpstr>
      <vt:lpstr>Enable champions to provide additional training and support </vt:lpstr>
      <vt:lpstr>Keeping the conversations going</vt:lpstr>
      <vt:lpstr>Create an Etiquette Guide </vt:lpstr>
      <vt:lpstr>Sample list of do’s and don’ts</vt:lpstr>
      <vt:lpstr>Engage in conversations</vt:lpstr>
      <vt:lpstr>Sharing is caring</vt:lpstr>
      <vt:lpstr>Manage the conversations </vt:lpstr>
      <vt:lpstr>Dashboards to support launch</vt:lpstr>
      <vt:lpstr>How to capture qualitative  successes</vt:lpstr>
      <vt:lpstr>Share stories</vt:lpstr>
      <vt:lpstr>Drive ongoing usage </vt:lpstr>
      <vt:lpstr>Appendix:  Ideas for launching Yammer</vt:lpstr>
      <vt:lpstr>Choosing your launch event</vt:lpstr>
      <vt:lpstr>Yammer Network Competitions</vt:lpstr>
      <vt:lpstr>Executive Discussion (a.k.a.) YamJam</vt:lpstr>
      <vt:lpstr>Company  Yammer Time</vt:lpstr>
      <vt:lpstr>Coordinate a live event in Yammer with Existing Moment</vt:lpstr>
      <vt:lpstr>YamCam of  the Week</vt:lpstr>
      <vt:lpstr>Lunch &amp; Learns / Trainings /  Open House</vt:lpstr>
      <vt:lpstr>Yammer Tips</vt:lpstr>
      <vt:lpstr>Philanthropic Event</vt:lpstr>
      <vt:lpstr>Think Tank</vt:lpstr>
      <vt:lpstr>Internal  Collaboration Expo</vt:lpstr>
      <vt:lpstr>Social Media Conference</vt:lpstr>
      <vt:lpstr>Freebies! Treats!</vt:lpstr>
      <vt:lpstr>Streaming it Out Loud” Displays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Yammer Launch Playbook</dc:title>
  <dc:creator/>
  <cp:lastModifiedBy/>
  <cp:revision>8</cp:revision>
  <dcterms:modified xsi:type="dcterms:W3CDTF">2021-04-09T21:50:45Z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0x0101007FC20D1BBB80FD43B2635BD20B80D112</vt:lpwstr>
  </property>
  <property fmtid="{D5CDD505-2E9C-101B-9397-08002B2CF9AE}" pid="3" name="TaxKeyword">
    <vt:lpwstr/>
  </property>
  <property fmtid="{D5CDD505-2E9C-101B-9397-08002B2CF9AE}" pid="4" name="MSIP_Label_f42aa342-8706-4288-bd11-ebb85995028c_Enabled">
    <vt:lpwstr>True</vt:lpwstr>
  </property>
  <property fmtid="{D5CDD505-2E9C-101B-9397-08002B2CF9AE}" pid="5" name="MSIP_Label_f42aa342-8706-4288-bd11-ebb85995028c_SiteId">
    <vt:lpwstr>72f988bf-86f1-41af-91ab-2d7cd011db47</vt:lpwstr>
  </property>
  <property fmtid="{D5CDD505-2E9C-101B-9397-08002B2CF9AE}" pid="6" name="MSIP_Label_f42aa342-8706-4288-bd11-ebb85995028c_Owner">
    <vt:lpwstr>allison@allisonmichels.com</vt:lpwstr>
  </property>
  <property fmtid="{D5CDD505-2E9C-101B-9397-08002B2CF9AE}" pid="7" name="MSIP_Label_f42aa342-8706-4288-bd11-ebb85995028c_SetDate">
    <vt:lpwstr>2020-01-27T20:16:22.6013806Z</vt:lpwstr>
  </property>
  <property fmtid="{D5CDD505-2E9C-101B-9397-08002B2CF9AE}" pid="8" name="MSIP_Label_f42aa342-8706-4288-bd11-ebb85995028c_Name">
    <vt:lpwstr>General</vt:lpwstr>
  </property>
  <property fmtid="{D5CDD505-2E9C-101B-9397-08002B2CF9AE}" pid="9" name="MSIP_Label_f42aa342-8706-4288-bd11-ebb85995028c_Application">
    <vt:lpwstr>Microsoft Azure Information Protection</vt:lpwstr>
  </property>
  <property fmtid="{D5CDD505-2E9C-101B-9397-08002B2CF9AE}" pid="10" name="MSIP_Label_f42aa342-8706-4288-bd11-ebb85995028c_ActionId">
    <vt:lpwstr>8c20e51a-06b4-44fd-bd0b-0d9f41d3faac</vt:lpwstr>
  </property>
  <property fmtid="{D5CDD505-2E9C-101B-9397-08002B2CF9AE}" pid="11" name="MSIP_Label_f42aa342-8706-4288-bd11-ebb85995028c_Extended_MSFT_Method">
    <vt:lpwstr>Automatic</vt:lpwstr>
  </property>
  <property fmtid="{D5CDD505-2E9C-101B-9397-08002B2CF9AE}" pid="12" name="Sensitivity">
    <vt:lpwstr>General</vt:lpwstr>
  </property>
</Properties>
</file>